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0"/>
  </p:notesMasterIdLst>
  <p:handoutMasterIdLst>
    <p:handoutMasterId r:id="rId21"/>
  </p:handoutMasterIdLst>
  <p:sldIdLst>
    <p:sldId id="807" r:id="rId5"/>
    <p:sldId id="800" r:id="rId6"/>
    <p:sldId id="805" r:id="rId7"/>
    <p:sldId id="808" r:id="rId8"/>
    <p:sldId id="813" r:id="rId9"/>
    <p:sldId id="814" r:id="rId10"/>
    <p:sldId id="815" r:id="rId11"/>
    <p:sldId id="809" r:id="rId12"/>
    <p:sldId id="816" r:id="rId13"/>
    <p:sldId id="817" r:id="rId14"/>
    <p:sldId id="811" r:id="rId15"/>
    <p:sldId id="818" r:id="rId16"/>
    <p:sldId id="663" r:id="rId17"/>
    <p:sldId id="819" r:id="rId18"/>
    <p:sldId id="820" r:id="rId19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00"/>
    <a:srgbClr val="D60093"/>
    <a:srgbClr val="CC0066"/>
    <a:srgbClr val="FF0066"/>
    <a:srgbClr val="800080"/>
    <a:srgbClr val="990099"/>
    <a:srgbClr val="6600FF"/>
    <a:srgbClr val="993300"/>
    <a:srgbClr val="CC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7" autoAdjust="0"/>
    <p:restoredTop sz="82909" autoAdjust="0"/>
  </p:normalViewPr>
  <p:slideViewPr>
    <p:cSldViewPr>
      <p:cViewPr varScale="1">
        <p:scale>
          <a:sx n="77" d="100"/>
          <a:sy n="77" d="100"/>
        </p:scale>
        <p:origin x="204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C4534-4399-44EB-A480-C8812D193C83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9F9AFC5A-5105-4D4D-B726-789285FEE5F1}">
      <dgm:prSet phldrT="[Text]"/>
      <dgm:spPr/>
      <dgm:t>
        <a:bodyPr/>
        <a:lstStyle/>
        <a:p>
          <a:r>
            <a:rPr lang="en-GB" dirty="0"/>
            <a:t>Building Trust/Relationships </a:t>
          </a:r>
        </a:p>
      </dgm:t>
    </dgm:pt>
    <dgm:pt modelId="{6A802D64-0DA5-4A22-B71B-5DF4240A8CF7}" type="parTrans" cxnId="{7F58EA63-F43F-444A-BA44-4289D1E3C597}">
      <dgm:prSet/>
      <dgm:spPr/>
      <dgm:t>
        <a:bodyPr/>
        <a:lstStyle/>
        <a:p>
          <a:endParaRPr lang="en-GB"/>
        </a:p>
      </dgm:t>
    </dgm:pt>
    <dgm:pt modelId="{A71A53AA-F14F-4E22-AE24-F92C7117EC37}" type="sibTrans" cxnId="{7F58EA63-F43F-444A-BA44-4289D1E3C597}">
      <dgm:prSet/>
      <dgm:spPr/>
      <dgm:t>
        <a:bodyPr/>
        <a:lstStyle/>
        <a:p>
          <a:endParaRPr lang="en-GB"/>
        </a:p>
      </dgm:t>
    </dgm:pt>
    <dgm:pt modelId="{9867217C-91E4-49D9-9EB5-0298B9D49BC1}">
      <dgm:prSet phldrT="[Text]"/>
      <dgm:spPr/>
      <dgm:t>
        <a:bodyPr/>
        <a:lstStyle/>
        <a:p>
          <a:r>
            <a:rPr lang="en-GB" dirty="0"/>
            <a:t>Shared Purpose</a:t>
          </a:r>
        </a:p>
      </dgm:t>
    </dgm:pt>
    <dgm:pt modelId="{6F7DD247-F53F-476E-864B-D64050388215}" type="parTrans" cxnId="{DCBC54E2-F113-4C58-BC85-FE78C11A7FE1}">
      <dgm:prSet/>
      <dgm:spPr/>
      <dgm:t>
        <a:bodyPr/>
        <a:lstStyle/>
        <a:p>
          <a:endParaRPr lang="en-GB"/>
        </a:p>
      </dgm:t>
    </dgm:pt>
    <dgm:pt modelId="{6E10AD68-EF78-439F-A651-2B514482C4CC}" type="sibTrans" cxnId="{DCBC54E2-F113-4C58-BC85-FE78C11A7FE1}">
      <dgm:prSet/>
      <dgm:spPr/>
      <dgm:t>
        <a:bodyPr/>
        <a:lstStyle/>
        <a:p>
          <a:endParaRPr lang="en-GB"/>
        </a:p>
      </dgm:t>
    </dgm:pt>
    <dgm:pt modelId="{A37BFF2F-5069-4395-8942-6C696D39ECF7}">
      <dgm:prSet phldrT="[Text]"/>
      <dgm:spPr/>
      <dgm:t>
        <a:bodyPr/>
        <a:lstStyle/>
        <a:p>
          <a:r>
            <a:rPr lang="en-GB" dirty="0"/>
            <a:t>Open, honest Communication </a:t>
          </a:r>
        </a:p>
      </dgm:t>
    </dgm:pt>
    <dgm:pt modelId="{2739157C-62F4-4BBD-92FD-384187D4174E}" type="parTrans" cxnId="{961AFEC8-AB0C-4688-AA3C-93A2B14E2271}">
      <dgm:prSet/>
      <dgm:spPr/>
      <dgm:t>
        <a:bodyPr/>
        <a:lstStyle/>
        <a:p>
          <a:endParaRPr lang="en-GB"/>
        </a:p>
      </dgm:t>
    </dgm:pt>
    <dgm:pt modelId="{D1398FDD-012A-46E6-8873-8C5AE29FB347}" type="sibTrans" cxnId="{961AFEC8-AB0C-4688-AA3C-93A2B14E2271}">
      <dgm:prSet/>
      <dgm:spPr/>
      <dgm:t>
        <a:bodyPr/>
        <a:lstStyle/>
        <a:p>
          <a:endParaRPr lang="en-GB"/>
        </a:p>
      </dgm:t>
    </dgm:pt>
    <dgm:pt modelId="{CFE960A9-578C-483E-B742-5E0EF791E73D}">
      <dgm:prSet/>
      <dgm:spPr/>
      <dgm:t>
        <a:bodyPr/>
        <a:lstStyle/>
        <a:p>
          <a:r>
            <a:rPr lang="en-GB" dirty="0"/>
            <a:t>Challenging Assumptions</a:t>
          </a:r>
        </a:p>
      </dgm:t>
    </dgm:pt>
    <dgm:pt modelId="{90160C58-A9B8-4C71-B0EC-F5CC9C1F1B79}" type="parTrans" cxnId="{2D871BFB-2580-49F9-809D-484E93512A72}">
      <dgm:prSet/>
      <dgm:spPr/>
      <dgm:t>
        <a:bodyPr/>
        <a:lstStyle/>
        <a:p>
          <a:endParaRPr lang="en-GB"/>
        </a:p>
      </dgm:t>
    </dgm:pt>
    <dgm:pt modelId="{2B354EC0-0D03-425E-A12D-B058EAA219ED}" type="sibTrans" cxnId="{2D871BFB-2580-49F9-809D-484E93512A72}">
      <dgm:prSet/>
      <dgm:spPr/>
      <dgm:t>
        <a:bodyPr/>
        <a:lstStyle/>
        <a:p>
          <a:endParaRPr lang="en-GB"/>
        </a:p>
      </dgm:t>
    </dgm:pt>
    <dgm:pt modelId="{621B9466-5732-4FCA-BAA1-9D39D1137977}" type="pres">
      <dgm:prSet presAssocID="{716C4534-4399-44EB-A480-C8812D193C83}" presName="Name0" presStyleCnt="0">
        <dgm:presLayoutVars>
          <dgm:dir/>
          <dgm:resizeHandles val="exact"/>
        </dgm:presLayoutVars>
      </dgm:prSet>
      <dgm:spPr/>
    </dgm:pt>
    <dgm:pt modelId="{621C2ED4-564F-46FB-A096-54D4728B54FA}" type="pres">
      <dgm:prSet presAssocID="{9F9AFC5A-5105-4D4D-B726-789285FEE5F1}" presName="composite" presStyleCnt="0"/>
      <dgm:spPr/>
    </dgm:pt>
    <dgm:pt modelId="{71CE1E9F-51E9-4D15-90CA-1AC5920F6DA3}" type="pres">
      <dgm:prSet presAssocID="{9F9AFC5A-5105-4D4D-B726-789285FEE5F1}" presName="bgChev" presStyleLbl="node1" presStyleIdx="0" presStyleCnt="4"/>
      <dgm:spPr/>
    </dgm:pt>
    <dgm:pt modelId="{07110C07-4B3C-445C-B95A-C812F716C248}" type="pres">
      <dgm:prSet presAssocID="{9F9AFC5A-5105-4D4D-B726-789285FEE5F1}" presName="txNode" presStyleLbl="fgAcc1" presStyleIdx="0" presStyleCnt="4">
        <dgm:presLayoutVars>
          <dgm:bulletEnabled val="1"/>
        </dgm:presLayoutVars>
      </dgm:prSet>
      <dgm:spPr/>
    </dgm:pt>
    <dgm:pt modelId="{7ED4D088-6388-42B3-9110-24A7AEA35475}" type="pres">
      <dgm:prSet presAssocID="{A71A53AA-F14F-4E22-AE24-F92C7117EC37}" presName="compositeSpace" presStyleCnt="0"/>
      <dgm:spPr/>
    </dgm:pt>
    <dgm:pt modelId="{41A6E9DB-4176-4DF3-A83B-2C30242D8309}" type="pres">
      <dgm:prSet presAssocID="{9867217C-91E4-49D9-9EB5-0298B9D49BC1}" presName="composite" presStyleCnt="0"/>
      <dgm:spPr/>
    </dgm:pt>
    <dgm:pt modelId="{1C0186AF-54D1-48A7-B220-19D1E361BF9A}" type="pres">
      <dgm:prSet presAssocID="{9867217C-91E4-49D9-9EB5-0298B9D49BC1}" presName="bgChev" presStyleLbl="node1" presStyleIdx="1" presStyleCnt="4"/>
      <dgm:spPr/>
    </dgm:pt>
    <dgm:pt modelId="{F90134D7-56F9-4EFE-BAA8-5C63ED1F209A}" type="pres">
      <dgm:prSet presAssocID="{9867217C-91E4-49D9-9EB5-0298B9D49BC1}" presName="txNode" presStyleLbl="fgAcc1" presStyleIdx="1" presStyleCnt="4">
        <dgm:presLayoutVars>
          <dgm:bulletEnabled val="1"/>
        </dgm:presLayoutVars>
      </dgm:prSet>
      <dgm:spPr/>
    </dgm:pt>
    <dgm:pt modelId="{3F242D07-528B-484E-99B1-A69CD7D70406}" type="pres">
      <dgm:prSet presAssocID="{6E10AD68-EF78-439F-A651-2B514482C4CC}" presName="compositeSpace" presStyleCnt="0"/>
      <dgm:spPr/>
    </dgm:pt>
    <dgm:pt modelId="{0AFB0AE3-11A1-4F0D-BCEC-392076851E17}" type="pres">
      <dgm:prSet presAssocID="{A37BFF2F-5069-4395-8942-6C696D39ECF7}" presName="composite" presStyleCnt="0"/>
      <dgm:spPr/>
    </dgm:pt>
    <dgm:pt modelId="{458D219E-C957-4EC5-B15C-B93B56853423}" type="pres">
      <dgm:prSet presAssocID="{A37BFF2F-5069-4395-8942-6C696D39ECF7}" presName="bgChev" presStyleLbl="node1" presStyleIdx="2" presStyleCnt="4"/>
      <dgm:spPr/>
    </dgm:pt>
    <dgm:pt modelId="{6D83F148-C979-4436-86E7-B720561B8312}" type="pres">
      <dgm:prSet presAssocID="{A37BFF2F-5069-4395-8942-6C696D39ECF7}" presName="txNode" presStyleLbl="fgAcc1" presStyleIdx="2" presStyleCnt="4">
        <dgm:presLayoutVars>
          <dgm:bulletEnabled val="1"/>
        </dgm:presLayoutVars>
      </dgm:prSet>
      <dgm:spPr/>
    </dgm:pt>
    <dgm:pt modelId="{F0F7B581-19F7-4EC9-9548-596759554B29}" type="pres">
      <dgm:prSet presAssocID="{D1398FDD-012A-46E6-8873-8C5AE29FB347}" presName="compositeSpace" presStyleCnt="0"/>
      <dgm:spPr/>
    </dgm:pt>
    <dgm:pt modelId="{C72137B3-8AEA-4BC5-82A2-5ACBF025D4F3}" type="pres">
      <dgm:prSet presAssocID="{CFE960A9-578C-483E-B742-5E0EF791E73D}" presName="composite" presStyleCnt="0"/>
      <dgm:spPr/>
    </dgm:pt>
    <dgm:pt modelId="{A0B90A2A-72AF-4193-887C-9A19D8FD8329}" type="pres">
      <dgm:prSet presAssocID="{CFE960A9-578C-483E-B742-5E0EF791E73D}" presName="bgChev" presStyleLbl="node1" presStyleIdx="3" presStyleCnt="4"/>
      <dgm:spPr/>
    </dgm:pt>
    <dgm:pt modelId="{57C8C280-31C4-4A0E-B80E-A434B40A100F}" type="pres">
      <dgm:prSet presAssocID="{CFE960A9-578C-483E-B742-5E0EF791E73D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A9136610-652A-4004-BE6B-B1A08AF69D69}" type="presOf" srcId="{CFE960A9-578C-483E-B742-5E0EF791E73D}" destId="{57C8C280-31C4-4A0E-B80E-A434B40A100F}" srcOrd="0" destOrd="0" presId="urn:microsoft.com/office/officeart/2005/8/layout/chevronAccent+Icon"/>
    <dgm:cxn modelId="{7F58EA63-F43F-444A-BA44-4289D1E3C597}" srcId="{716C4534-4399-44EB-A480-C8812D193C83}" destId="{9F9AFC5A-5105-4D4D-B726-789285FEE5F1}" srcOrd="0" destOrd="0" parTransId="{6A802D64-0DA5-4A22-B71B-5DF4240A8CF7}" sibTransId="{A71A53AA-F14F-4E22-AE24-F92C7117EC37}"/>
    <dgm:cxn modelId="{961AFEC8-AB0C-4688-AA3C-93A2B14E2271}" srcId="{716C4534-4399-44EB-A480-C8812D193C83}" destId="{A37BFF2F-5069-4395-8942-6C696D39ECF7}" srcOrd="2" destOrd="0" parTransId="{2739157C-62F4-4BBD-92FD-384187D4174E}" sibTransId="{D1398FDD-012A-46E6-8873-8C5AE29FB347}"/>
    <dgm:cxn modelId="{C632FFC8-4F27-449B-9DBE-81DB2120DD27}" type="presOf" srcId="{9867217C-91E4-49D9-9EB5-0298B9D49BC1}" destId="{F90134D7-56F9-4EFE-BAA8-5C63ED1F209A}" srcOrd="0" destOrd="0" presId="urn:microsoft.com/office/officeart/2005/8/layout/chevronAccent+Icon"/>
    <dgm:cxn modelId="{DCBC54E2-F113-4C58-BC85-FE78C11A7FE1}" srcId="{716C4534-4399-44EB-A480-C8812D193C83}" destId="{9867217C-91E4-49D9-9EB5-0298B9D49BC1}" srcOrd="1" destOrd="0" parTransId="{6F7DD247-F53F-476E-864B-D64050388215}" sibTransId="{6E10AD68-EF78-439F-A651-2B514482C4CC}"/>
    <dgm:cxn modelId="{9C6A19E6-D6A1-4238-BA69-760CC22510B2}" type="presOf" srcId="{9F9AFC5A-5105-4D4D-B726-789285FEE5F1}" destId="{07110C07-4B3C-445C-B95A-C812F716C248}" srcOrd="0" destOrd="0" presId="urn:microsoft.com/office/officeart/2005/8/layout/chevronAccent+Icon"/>
    <dgm:cxn modelId="{17AB87E6-B2ED-4F1C-9051-0257F1937D21}" type="presOf" srcId="{A37BFF2F-5069-4395-8942-6C696D39ECF7}" destId="{6D83F148-C979-4436-86E7-B720561B8312}" srcOrd="0" destOrd="0" presId="urn:microsoft.com/office/officeart/2005/8/layout/chevronAccent+Icon"/>
    <dgm:cxn modelId="{2D7CB7ED-FC44-42ED-A97B-B09DB6593234}" type="presOf" srcId="{716C4534-4399-44EB-A480-C8812D193C83}" destId="{621B9466-5732-4FCA-BAA1-9D39D1137977}" srcOrd="0" destOrd="0" presId="urn:microsoft.com/office/officeart/2005/8/layout/chevronAccent+Icon"/>
    <dgm:cxn modelId="{2D871BFB-2580-49F9-809D-484E93512A72}" srcId="{716C4534-4399-44EB-A480-C8812D193C83}" destId="{CFE960A9-578C-483E-B742-5E0EF791E73D}" srcOrd="3" destOrd="0" parTransId="{90160C58-A9B8-4C71-B0EC-F5CC9C1F1B79}" sibTransId="{2B354EC0-0D03-425E-A12D-B058EAA219ED}"/>
    <dgm:cxn modelId="{F4CC2733-06DA-4881-A570-9E13E054A829}" type="presParOf" srcId="{621B9466-5732-4FCA-BAA1-9D39D1137977}" destId="{621C2ED4-564F-46FB-A096-54D4728B54FA}" srcOrd="0" destOrd="0" presId="urn:microsoft.com/office/officeart/2005/8/layout/chevronAccent+Icon"/>
    <dgm:cxn modelId="{F6915F58-19D8-4659-AD37-8AEB7BD5B3B5}" type="presParOf" srcId="{621C2ED4-564F-46FB-A096-54D4728B54FA}" destId="{71CE1E9F-51E9-4D15-90CA-1AC5920F6DA3}" srcOrd="0" destOrd="0" presId="urn:microsoft.com/office/officeart/2005/8/layout/chevronAccent+Icon"/>
    <dgm:cxn modelId="{8CA7DED0-487A-4FB7-9B63-B69E1098DF27}" type="presParOf" srcId="{621C2ED4-564F-46FB-A096-54D4728B54FA}" destId="{07110C07-4B3C-445C-B95A-C812F716C248}" srcOrd="1" destOrd="0" presId="urn:microsoft.com/office/officeart/2005/8/layout/chevronAccent+Icon"/>
    <dgm:cxn modelId="{9B32774A-BB6A-4C37-B09E-BFFA088D3CF4}" type="presParOf" srcId="{621B9466-5732-4FCA-BAA1-9D39D1137977}" destId="{7ED4D088-6388-42B3-9110-24A7AEA35475}" srcOrd="1" destOrd="0" presId="urn:microsoft.com/office/officeart/2005/8/layout/chevronAccent+Icon"/>
    <dgm:cxn modelId="{60EC24CC-484C-4EB8-9145-B685D217E65C}" type="presParOf" srcId="{621B9466-5732-4FCA-BAA1-9D39D1137977}" destId="{41A6E9DB-4176-4DF3-A83B-2C30242D8309}" srcOrd="2" destOrd="0" presId="urn:microsoft.com/office/officeart/2005/8/layout/chevronAccent+Icon"/>
    <dgm:cxn modelId="{255CB91C-5FDB-4F27-85B4-9D74E44A96B6}" type="presParOf" srcId="{41A6E9DB-4176-4DF3-A83B-2C30242D8309}" destId="{1C0186AF-54D1-48A7-B220-19D1E361BF9A}" srcOrd="0" destOrd="0" presId="urn:microsoft.com/office/officeart/2005/8/layout/chevronAccent+Icon"/>
    <dgm:cxn modelId="{39FEC3BE-ED16-4954-8169-936E7E034668}" type="presParOf" srcId="{41A6E9DB-4176-4DF3-A83B-2C30242D8309}" destId="{F90134D7-56F9-4EFE-BAA8-5C63ED1F209A}" srcOrd="1" destOrd="0" presId="urn:microsoft.com/office/officeart/2005/8/layout/chevronAccent+Icon"/>
    <dgm:cxn modelId="{257070AA-8808-47A0-9110-52DCCE10CA3B}" type="presParOf" srcId="{621B9466-5732-4FCA-BAA1-9D39D1137977}" destId="{3F242D07-528B-484E-99B1-A69CD7D70406}" srcOrd="3" destOrd="0" presId="urn:microsoft.com/office/officeart/2005/8/layout/chevronAccent+Icon"/>
    <dgm:cxn modelId="{0FA290E2-C4B6-4886-9050-CA46DC58BA99}" type="presParOf" srcId="{621B9466-5732-4FCA-BAA1-9D39D1137977}" destId="{0AFB0AE3-11A1-4F0D-BCEC-392076851E17}" srcOrd="4" destOrd="0" presId="urn:microsoft.com/office/officeart/2005/8/layout/chevronAccent+Icon"/>
    <dgm:cxn modelId="{56155FE4-E041-479F-A7B6-3525227738C0}" type="presParOf" srcId="{0AFB0AE3-11A1-4F0D-BCEC-392076851E17}" destId="{458D219E-C957-4EC5-B15C-B93B56853423}" srcOrd="0" destOrd="0" presId="urn:microsoft.com/office/officeart/2005/8/layout/chevronAccent+Icon"/>
    <dgm:cxn modelId="{A031FCB3-8D8B-45AC-BD6F-521C81B50C2F}" type="presParOf" srcId="{0AFB0AE3-11A1-4F0D-BCEC-392076851E17}" destId="{6D83F148-C979-4436-86E7-B720561B8312}" srcOrd="1" destOrd="0" presId="urn:microsoft.com/office/officeart/2005/8/layout/chevronAccent+Icon"/>
    <dgm:cxn modelId="{9F6BC134-B802-4DAB-87C8-1C6744106B2D}" type="presParOf" srcId="{621B9466-5732-4FCA-BAA1-9D39D1137977}" destId="{F0F7B581-19F7-4EC9-9548-596759554B29}" srcOrd="5" destOrd="0" presId="urn:microsoft.com/office/officeart/2005/8/layout/chevronAccent+Icon"/>
    <dgm:cxn modelId="{AAF2ED0A-87C5-42B9-8F07-FAB8AF4C43AF}" type="presParOf" srcId="{621B9466-5732-4FCA-BAA1-9D39D1137977}" destId="{C72137B3-8AEA-4BC5-82A2-5ACBF025D4F3}" srcOrd="6" destOrd="0" presId="urn:microsoft.com/office/officeart/2005/8/layout/chevronAccent+Icon"/>
    <dgm:cxn modelId="{C5ED5853-03C1-4B15-90AD-5CC2D1E437B3}" type="presParOf" srcId="{C72137B3-8AEA-4BC5-82A2-5ACBF025D4F3}" destId="{A0B90A2A-72AF-4193-887C-9A19D8FD8329}" srcOrd="0" destOrd="0" presId="urn:microsoft.com/office/officeart/2005/8/layout/chevronAccent+Icon"/>
    <dgm:cxn modelId="{9CAA85AB-05E7-483F-BDE9-6D7C0E31B4E0}" type="presParOf" srcId="{C72137B3-8AEA-4BC5-82A2-5ACBF025D4F3}" destId="{57C8C280-31C4-4A0E-B80E-A434B40A100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1E9F-51E9-4D15-90CA-1AC5920F6DA3}">
      <dsp:nvSpPr>
        <dsp:cNvPr id="0" name=""/>
        <dsp:cNvSpPr/>
      </dsp:nvSpPr>
      <dsp:spPr>
        <a:xfrm>
          <a:off x="4064" y="1027232"/>
          <a:ext cx="1913037" cy="738432"/>
        </a:xfrm>
        <a:prstGeom prst="chevron">
          <a:avLst>
            <a:gd name="adj" fmla="val 4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10C07-4B3C-445C-B95A-C812F716C248}">
      <dsp:nvSpPr>
        <dsp:cNvPr id="0" name=""/>
        <dsp:cNvSpPr/>
      </dsp:nvSpPr>
      <dsp:spPr>
        <a:xfrm>
          <a:off x="514207" y="1211840"/>
          <a:ext cx="1615453" cy="738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Building Trust/Relationships </a:t>
          </a:r>
        </a:p>
      </dsp:txBody>
      <dsp:txXfrm>
        <a:off x="535835" y="1233468"/>
        <a:ext cx="1572197" cy="695176"/>
      </dsp:txXfrm>
    </dsp:sp>
    <dsp:sp modelId="{1C0186AF-54D1-48A7-B220-19D1E361BF9A}">
      <dsp:nvSpPr>
        <dsp:cNvPr id="0" name=""/>
        <dsp:cNvSpPr/>
      </dsp:nvSpPr>
      <dsp:spPr>
        <a:xfrm>
          <a:off x="2189178" y="1027232"/>
          <a:ext cx="1913037" cy="738432"/>
        </a:xfrm>
        <a:prstGeom prst="chevron">
          <a:avLst>
            <a:gd name="adj" fmla="val 40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134D7-56F9-4EFE-BAA8-5C63ED1F209A}">
      <dsp:nvSpPr>
        <dsp:cNvPr id="0" name=""/>
        <dsp:cNvSpPr/>
      </dsp:nvSpPr>
      <dsp:spPr>
        <a:xfrm>
          <a:off x="2699321" y="1211840"/>
          <a:ext cx="1615453" cy="738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Shared Purpose</a:t>
          </a:r>
        </a:p>
      </dsp:txBody>
      <dsp:txXfrm>
        <a:off x="2720949" y="1233468"/>
        <a:ext cx="1572197" cy="695176"/>
      </dsp:txXfrm>
    </dsp:sp>
    <dsp:sp modelId="{458D219E-C957-4EC5-B15C-B93B56853423}">
      <dsp:nvSpPr>
        <dsp:cNvPr id="0" name=""/>
        <dsp:cNvSpPr/>
      </dsp:nvSpPr>
      <dsp:spPr>
        <a:xfrm>
          <a:off x="4374291" y="1027232"/>
          <a:ext cx="1913037" cy="738432"/>
        </a:xfrm>
        <a:prstGeom prst="chevron">
          <a:avLst>
            <a:gd name="adj" fmla="val 4000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3F148-C979-4436-86E7-B720561B8312}">
      <dsp:nvSpPr>
        <dsp:cNvPr id="0" name=""/>
        <dsp:cNvSpPr/>
      </dsp:nvSpPr>
      <dsp:spPr>
        <a:xfrm>
          <a:off x="4884435" y="1211840"/>
          <a:ext cx="1615453" cy="738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Open, honest Communication </a:t>
          </a:r>
        </a:p>
      </dsp:txBody>
      <dsp:txXfrm>
        <a:off x="4906063" y="1233468"/>
        <a:ext cx="1572197" cy="695176"/>
      </dsp:txXfrm>
    </dsp:sp>
    <dsp:sp modelId="{A0B90A2A-72AF-4193-887C-9A19D8FD8329}">
      <dsp:nvSpPr>
        <dsp:cNvPr id="0" name=""/>
        <dsp:cNvSpPr/>
      </dsp:nvSpPr>
      <dsp:spPr>
        <a:xfrm>
          <a:off x="6559405" y="1027232"/>
          <a:ext cx="1913037" cy="738432"/>
        </a:xfrm>
        <a:prstGeom prst="chevron">
          <a:avLst>
            <a:gd name="adj" fmla="val 4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8C280-31C4-4A0E-B80E-A434B40A100F}">
      <dsp:nvSpPr>
        <dsp:cNvPr id="0" name=""/>
        <dsp:cNvSpPr/>
      </dsp:nvSpPr>
      <dsp:spPr>
        <a:xfrm>
          <a:off x="7069548" y="1211840"/>
          <a:ext cx="1615453" cy="738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Challenging Assumptions</a:t>
          </a:r>
        </a:p>
      </dsp:txBody>
      <dsp:txXfrm>
        <a:off x="7091176" y="1233468"/>
        <a:ext cx="1572197" cy="695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People with cognitive impairment – Learning Disability, Dementia</a:t>
            </a:r>
          </a:p>
          <a:p>
            <a:r>
              <a:rPr lang="en-GB" dirty="0"/>
              <a:t>Deaf community - Sign Language</a:t>
            </a:r>
          </a:p>
          <a:p>
            <a:r>
              <a:rPr lang="en-GB" dirty="0"/>
              <a:t>English not first language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2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Timescales – Impact a whole system at the same time </a:t>
            </a:r>
          </a:p>
          <a:p>
            <a:r>
              <a:rPr lang="en-GB" dirty="0"/>
              <a:t>Ref: Pandemic – launched following the first wave of COVID 19 Pandemic – people needed a mechanism to share experience – a timely opportunity from COVID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4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0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3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0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2996952"/>
            <a:ext cx="9144000" cy="1077218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Next stage of Online User Feedback Service</a:t>
            </a:r>
          </a:p>
          <a:p>
            <a:r>
              <a:rPr lang="en-GB" dirty="0">
                <a:solidFill>
                  <a:schemeClr val="bg1"/>
                </a:solidFill>
              </a:rPr>
              <a:t> in Northern Ireland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58" y="764704"/>
            <a:ext cx="4611883" cy="146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069FDC-61BF-4917-BD8F-A149966DE5E1}"/>
              </a:ext>
            </a:extLst>
          </p:cNvPr>
          <p:cNvSpPr txBox="1"/>
          <p:nvPr/>
        </p:nvSpPr>
        <p:spPr>
          <a:xfrm>
            <a:off x="0" y="4221088"/>
            <a:ext cx="9144000" cy="707886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lvl="1" algn="l"/>
            <a:r>
              <a:rPr lang="en-GB" sz="2000" dirty="0">
                <a:solidFill>
                  <a:schemeClr val="bg1"/>
                </a:solidFill>
              </a:rPr>
              <a:t>Linda Craig: </a:t>
            </a:r>
          </a:p>
          <a:p>
            <a:pPr lvl="1" algn="l"/>
            <a:r>
              <a:rPr lang="en-GB" sz="2000" dirty="0">
                <a:solidFill>
                  <a:schemeClr val="bg1"/>
                </a:solidFill>
              </a:rPr>
              <a:t>Regional Lead for Regional PCE Programme, PHA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C9319-4334-4F39-9200-B658500F62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61248"/>
            <a:ext cx="2755065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54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9C2F3-BC80-4809-AC01-548F26E7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66018"/>
            <a:ext cx="8568952" cy="514330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D60093"/>
                </a:solidFill>
              </a:rPr>
              <a:t>Promotion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In collaboration with BDA and a willing group of sign language users developed script and role pay to demonstrate how the process works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b="1" dirty="0">
                <a:solidFill>
                  <a:srgbClr val="D60093"/>
                </a:solidFill>
              </a:rPr>
              <a:t>Next Steps</a:t>
            </a:r>
          </a:p>
          <a:p>
            <a:r>
              <a:rPr lang="en-GB" sz="2800" dirty="0"/>
              <a:t>Communicate widely to the deaf community the opportunity through Care Opinion in collaboration with Sign Video </a:t>
            </a:r>
          </a:p>
          <a:p>
            <a:r>
              <a:rPr lang="en-GB" sz="2800" dirty="0"/>
              <a:t>Generate trust in the process through learning and change at all levels of the system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2D6A94-C2C8-43C1-802A-862854AE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62074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     </a:t>
            </a:r>
            <a:r>
              <a:rPr lang="en-GB" sz="3600" dirty="0">
                <a:solidFill>
                  <a:schemeClr val="bg1"/>
                </a:solidFill>
                <a:sym typeface="Webdings" panose="05030102010509060703" pitchFamily="18" charset="2"/>
              </a:rPr>
              <a:t> </a:t>
            </a:r>
            <a:r>
              <a:rPr lang="en-GB" sz="3200" dirty="0">
                <a:solidFill>
                  <a:schemeClr val="bg1"/>
                </a:solidFill>
                <a:sym typeface="Webdings" panose="05030102010509060703" pitchFamily="18" charset="2"/>
              </a:rPr>
              <a:t>Empowering Sign Language users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3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2D6A94-C2C8-43C1-802A-862854AE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  <a:sym typeface="Webdings" panose="05030102010509060703" pitchFamily="18" charset="2"/>
              </a:rPr>
              <a:t> 	</a:t>
            </a:r>
            <a:r>
              <a:rPr lang="en-GB" sz="3200" dirty="0">
                <a:solidFill>
                  <a:schemeClr val="bg1"/>
                </a:solidFill>
                <a:sym typeface="Webdings" panose="05030102010509060703" pitchFamily="18" charset="2"/>
              </a:rPr>
              <a:t>Empowering people to share their story in their  	language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7DC43-A742-4A68-B405-F18BE7261F1D}"/>
              </a:ext>
            </a:extLst>
          </p:cNvPr>
          <p:cNvSpPr txBox="1"/>
          <p:nvPr/>
        </p:nvSpPr>
        <p:spPr>
          <a:xfrm>
            <a:off x="426368" y="1772816"/>
            <a:ext cx="8291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D60093"/>
                </a:solidFill>
              </a:rPr>
              <a:t>Promotion:</a:t>
            </a:r>
          </a:p>
          <a:p>
            <a:pPr algn="l"/>
            <a:endParaRPr lang="en-GB" sz="2400" b="0" dirty="0">
              <a:solidFill>
                <a:srgbClr val="D60093"/>
              </a:solidFill>
            </a:endParaRP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Creating promotion material in the top 15 languages in UK and testing how the platform communicates through browser translations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Promotion material to be shared through a regional campaign for School Nurses, providing resources in the languages identified within the locality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2D6A94-C2C8-43C1-802A-862854AE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  <a:sym typeface="Webdings" panose="05030102010509060703" pitchFamily="18" charset="2"/>
              </a:rPr>
              <a:t> 	</a:t>
            </a:r>
            <a:r>
              <a:rPr lang="en-GB" sz="3200" dirty="0">
                <a:solidFill>
                  <a:schemeClr val="bg1"/>
                </a:solidFill>
                <a:sym typeface="Webdings" panose="05030102010509060703" pitchFamily="18" charset="2"/>
              </a:rPr>
              <a:t>Empowering people to share their story in    	their language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7DC43-A742-4A68-B405-F18BE7261F1D}"/>
              </a:ext>
            </a:extLst>
          </p:cNvPr>
          <p:cNvSpPr txBox="1"/>
          <p:nvPr/>
        </p:nvSpPr>
        <p:spPr>
          <a:xfrm>
            <a:off x="426368" y="1772816"/>
            <a:ext cx="8291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D60093"/>
                </a:solidFill>
              </a:rPr>
              <a:t>Process:</a:t>
            </a: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Process piloted locally within </a:t>
            </a:r>
            <a:r>
              <a:rPr lang="en-GB" sz="2400" b="0" dirty="0" err="1">
                <a:solidFill>
                  <a:schemeClr val="tx1"/>
                </a:solidFill>
              </a:rPr>
              <a:t>Ukranian</a:t>
            </a:r>
            <a:r>
              <a:rPr lang="en-GB" sz="2400" b="0" dirty="0">
                <a:solidFill>
                  <a:schemeClr val="tx1"/>
                </a:solidFill>
              </a:rPr>
              <a:t> Refugee service in one trust with support of a local translator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  <a:p>
            <a:pPr algn="l"/>
            <a:r>
              <a:rPr lang="en-GB" sz="2400" dirty="0">
                <a:solidFill>
                  <a:srgbClr val="D60093"/>
                </a:solidFill>
              </a:rPr>
              <a:t>Next Step:</a:t>
            </a: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Scale and spread across all organisations, building opportunities to engage with people through translators and promoting the opportunity 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Understand how a response can be effective, when communicating in the authors language</a:t>
            </a:r>
          </a:p>
        </p:txBody>
      </p:sp>
    </p:spTree>
    <p:extLst>
      <p:ext uri="{BB962C8B-B14F-4D97-AF65-F5344CB8AC3E}">
        <p14:creationId xmlns:p14="http://schemas.microsoft.com/office/powerpoint/2010/main" val="27649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“…Hear the patient voice at every level – even when that voice is a whisper…”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861048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Don Berwick</a:t>
            </a:r>
          </a:p>
          <a:p>
            <a:pPr algn="r"/>
            <a:r>
              <a:rPr lang="en-GB" dirty="0"/>
              <a:t>August 2013</a:t>
            </a:r>
          </a:p>
        </p:txBody>
      </p:sp>
    </p:spTree>
    <p:extLst>
      <p:ext uri="{BB962C8B-B14F-4D97-AF65-F5344CB8AC3E}">
        <p14:creationId xmlns:p14="http://schemas.microsoft.com/office/powerpoint/2010/main" val="378299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720E8E8-1A7E-4D79-B8C3-B23FD3F25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854178"/>
              </p:ext>
            </p:extLst>
          </p:nvPr>
        </p:nvGraphicFramePr>
        <p:xfrm>
          <a:off x="227466" y="1726069"/>
          <a:ext cx="8689067" cy="2977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7CCA419-9BF5-435A-AF19-D50EB6EEF7A3}"/>
              </a:ext>
            </a:extLst>
          </p:cNvPr>
          <p:cNvSpPr txBox="1">
            <a:spLocks/>
          </p:cNvSpPr>
          <p:nvPr/>
        </p:nvSpPr>
        <p:spPr>
          <a:xfrm>
            <a:off x="0" y="332656"/>
            <a:ext cx="9144000" cy="648072"/>
          </a:xfrm>
          <a:prstGeom prst="rect">
            <a:avLst/>
          </a:prstGeom>
          <a:solidFill>
            <a:srgbClr val="660033"/>
          </a:solidFill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Veto Com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Veto Com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Veto Com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Veto Com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Veto Com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Veto Com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Veto Com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Veto Com" pitchFamily="2" charset="0"/>
              </a:defRPr>
            </a:lvl9pPr>
          </a:lstStyle>
          <a:p>
            <a:r>
              <a:rPr lang="en-GB" sz="3600" b="0" kern="0" dirty="0">
                <a:solidFill>
                  <a:schemeClr val="bg1"/>
                </a:solidFill>
              </a:rPr>
              <a:t>	</a:t>
            </a:r>
            <a:r>
              <a:rPr lang="en-GB" sz="3600" b="0" kern="0" dirty="0">
                <a:solidFill>
                  <a:schemeClr val="bg1"/>
                </a:solidFill>
                <a:sym typeface="Webdings" panose="05030102010509060703" pitchFamily="18" charset="2"/>
              </a:rPr>
              <a:t> Lessons moving forward</a:t>
            </a:r>
            <a:endParaRPr lang="en-GB" sz="3600" b="0" kern="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82928-E1FA-419F-B010-963BF7004917}"/>
              </a:ext>
            </a:extLst>
          </p:cNvPr>
          <p:cNvSpPr txBox="1"/>
          <p:nvPr/>
        </p:nvSpPr>
        <p:spPr>
          <a:xfrm>
            <a:off x="214141" y="1495236"/>
            <a:ext cx="852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Engagement is key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31972-414E-4D81-AFD4-AE86074089A6}"/>
              </a:ext>
            </a:extLst>
          </p:cNvPr>
          <p:cNvSpPr txBox="1"/>
          <p:nvPr/>
        </p:nvSpPr>
        <p:spPr>
          <a:xfrm>
            <a:off x="259406" y="4653136"/>
            <a:ext cx="8520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It is our job to ask the question in the right way and empower people to share their stories to effect every level of the system</a:t>
            </a:r>
          </a:p>
        </p:txBody>
      </p:sp>
    </p:spTree>
    <p:extLst>
      <p:ext uri="{BB962C8B-B14F-4D97-AF65-F5344CB8AC3E}">
        <p14:creationId xmlns:p14="http://schemas.microsoft.com/office/powerpoint/2010/main" val="42217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DFAC9B-FFD7-4A85-8CBD-42B3841DF5DD}"/>
              </a:ext>
            </a:extLst>
          </p:cNvPr>
          <p:cNvSpPr txBox="1"/>
          <p:nvPr/>
        </p:nvSpPr>
        <p:spPr>
          <a:xfrm>
            <a:off x="-20003" y="2780928"/>
            <a:ext cx="9144000" cy="707886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lvl="1" algn="l"/>
            <a:r>
              <a:rPr lang="en-GB" sz="2000" dirty="0">
                <a:solidFill>
                  <a:schemeClr val="bg1"/>
                </a:solidFill>
              </a:rPr>
              <a:t>Linda Craig: </a:t>
            </a:r>
          </a:p>
          <a:p>
            <a:pPr lvl="1" algn="l"/>
            <a:r>
              <a:rPr lang="en-GB" sz="2000" dirty="0">
                <a:solidFill>
                  <a:schemeClr val="bg1"/>
                </a:solidFill>
              </a:rPr>
              <a:t>Regional Lead for Regional PCE Programme, PHA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39131-4AC7-4D81-8D12-19BC4433AB93}"/>
              </a:ext>
            </a:extLst>
          </p:cNvPr>
          <p:cNvSpPr txBox="1"/>
          <p:nvPr/>
        </p:nvSpPr>
        <p:spPr>
          <a:xfrm>
            <a:off x="-20003" y="2276872"/>
            <a:ext cx="9144000" cy="400110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lvl="1" algn="l"/>
            <a:r>
              <a:rPr lang="en-GB" sz="2000" dirty="0">
                <a:solidFill>
                  <a:schemeClr val="bg1"/>
                </a:solidFill>
              </a:rPr>
              <a:t>For more information contact: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A6865-AE2C-4292-8BCE-AAD37BC2E7B0}"/>
              </a:ext>
            </a:extLst>
          </p:cNvPr>
          <p:cNvSpPr txBox="1"/>
          <p:nvPr/>
        </p:nvSpPr>
        <p:spPr>
          <a:xfrm>
            <a:off x="13419" y="3599524"/>
            <a:ext cx="9144000" cy="400110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lvl="1" algn="l"/>
            <a:r>
              <a:rPr lang="en-GB" sz="2000" dirty="0">
                <a:solidFill>
                  <a:schemeClr val="bg1"/>
                </a:solidFill>
                <a:sym typeface="Webdings" panose="05030102010509060703" pitchFamily="18" charset="2"/>
              </a:rPr>
              <a:t> </a:t>
            </a:r>
            <a:r>
              <a:rPr lang="en-GB" sz="2000" dirty="0">
                <a:solidFill>
                  <a:schemeClr val="bg1"/>
                </a:solidFill>
              </a:rPr>
              <a:t>Linda.craig3@hscni.net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A371F-11A7-4B09-8FD6-D8A4D6B926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01208"/>
            <a:ext cx="2592288" cy="721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A6F3BC-A678-45E0-ABAD-0A348F6F7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13209"/>
            <a:ext cx="2238003" cy="576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E10A95-9DB2-4114-8CBE-0E5B4B8FAF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95" y="4922176"/>
            <a:ext cx="2238003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37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1E24-6377-4D0C-9880-9FECC3BF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12469"/>
          </a:xfrm>
          <a:solidFill>
            <a:srgbClr val="660033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   </a:t>
            </a:r>
            <a:r>
              <a:rPr lang="en-GB" sz="3600" dirty="0">
                <a:solidFill>
                  <a:schemeClr val="bg1"/>
                </a:solidFill>
                <a:sym typeface="Webdings" panose="05030102010509060703" pitchFamily="18" charset="2"/>
              </a:rPr>
              <a:t> </a:t>
            </a:r>
            <a:r>
              <a:rPr lang="en-GB" sz="3600" dirty="0">
                <a:solidFill>
                  <a:schemeClr val="bg1"/>
                </a:solidFill>
              </a:rPr>
              <a:t>Priorities for 2023/2024</a:t>
            </a:r>
          </a:p>
        </p:txBody>
      </p:sp>
      <p:sp>
        <p:nvSpPr>
          <p:cNvPr id="8" name="AutoShape 2" descr="Image result for images of northern ireland HSCN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3" y="1464577"/>
            <a:ext cx="5883568" cy="450491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B6BCA0-DEB6-44EA-BD3B-F9DBC771AC6E}"/>
              </a:ext>
            </a:extLst>
          </p:cNvPr>
          <p:cNvSpPr txBox="1"/>
          <p:nvPr/>
        </p:nvSpPr>
        <p:spPr>
          <a:xfrm>
            <a:off x="5940152" y="1916832"/>
            <a:ext cx="3069999" cy="3341668"/>
          </a:xfrm>
          <a:prstGeom prst="wedgeRoundRectCallou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Supporting the voices of people in NI who are ‘seldom asked’</a:t>
            </a:r>
          </a:p>
        </p:txBody>
      </p:sp>
    </p:spTree>
    <p:extLst>
      <p:ext uri="{BB962C8B-B14F-4D97-AF65-F5344CB8AC3E}">
        <p14:creationId xmlns:p14="http://schemas.microsoft.com/office/powerpoint/2010/main" val="18399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62074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   </a:t>
            </a:r>
            <a:r>
              <a:rPr lang="en-GB" sz="3600" dirty="0">
                <a:solidFill>
                  <a:schemeClr val="bg1"/>
                </a:solidFill>
                <a:sym typeface="Webdings" panose="05030102010509060703" pitchFamily="18" charset="2"/>
              </a:rPr>
              <a:t> </a:t>
            </a:r>
            <a:r>
              <a:rPr lang="en-GB" sz="3600" dirty="0">
                <a:solidFill>
                  <a:schemeClr val="bg1"/>
                </a:solidFill>
              </a:rPr>
              <a:t>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Two focus areas:</a:t>
            </a:r>
          </a:p>
          <a:p>
            <a:r>
              <a:rPr lang="en-GB" dirty="0"/>
              <a:t>How is the </a:t>
            </a:r>
            <a:r>
              <a:rPr lang="en-GB" dirty="0">
                <a:solidFill>
                  <a:srgbClr val="CC0066"/>
                </a:solidFill>
              </a:rPr>
              <a:t>promotion</a:t>
            </a:r>
            <a:r>
              <a:rPr lang="en-GB" dirty="0"/>
              <a:t> material designed to be accessible?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What </a:t>
            </a:r>
            <a:r>
              <a:rPr lang="en-GB" dirty="0">
                <a:solidFill>
                  <a:srgbClr val="CC0066"/>
                </a:solidFill>
              </a:rPr>
              <a:t>processes </a:t>
            </a:r>
            <a:r>
              <a:rPr lang="en-GB" dirty="0"/>
              <a:t>can ensure the service is accessible to the population of NI?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382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1DC14E-2618-4EB5-989C-9A4EAD5C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62074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    </a:t>
            </a:r>
            <a:r>
              <a:rPr lang="en-GB" sz="3600" dirty="0">
                <a:solidFill>
                  <a:schemeClr val="bg1"/>
                </a:solidFill>
                <a:sym typeface="Webdings" panose="05030102010509060703" pitchFamily="18" charset="2"/>
              </a:rPr>
              <a:t> </a:t>
            </a:r>
            <a:r>
              <a:rPr lang="en-GB" sz="3200" dirty="0">
                <a:solidFill>
                  <a:schemeClr val="bg1"/>
                </a:solidFill>
                <a:sym typeface="Webdings" panose="05030102010509060703" pitchFamily="18" charset="2"/>
              </a:rPr>
              <a:t>Empowering people with Cognitive Impairment </a:t>
            </a:r>
            <a:r>
              <a:rPr lang="en-GB" sz="3200" dirty="0">
                <a:solidFill>
                  <a:schemeClr val="bg1"/>
                </a:solidFill>
              </a:rPr>
              <a:t> 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59A8-D846-4EAC-B6CA-FADAF8034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D7ACE-DDCA-4138-8045-B1E80EE95D53}"/>
              </a:ext>
            </a:extLst>
          </p:cNvPr>
          <p:cNvSpPr txBox="1"/>
          <p:nvPr/>
        </p:nvSpPr>
        <p:spPr>
          <a:xfrm>
            <a:off x="470681" y="1720840"/>
            <a:ext cx="8291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D60093"/>
                </a:solidFill>
              </a:rPr>
              <a:t>Promotion:</a:t>
            </a:r>
          </a:p>
          <a:p>
            <a:pPr algn="l"/>
            <a:endParaRPr lang="en-GB" sz="2400" b="0" dirty="0">
              <a:solidFill>
                <a:srgbClr val="D60093"/>
              </a:solidFill>
            </a:endParaRP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Co Design of promotional material supported by NIPEC and TILII (Easy read translation service led by group of people with Learning Disability)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Supported promotion within Care Home setting and Learning Disability groups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5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6872D-711F-44DF-804C-635DFD45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14" y="0"/>
            <a:ext cx="4577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1DC14E-2618-4EB5-989C-9A4EAD5C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62074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    </a:t>
            </a:r>
            <a:r>
              <a:rPr lang="en-GB" sz="3600" dirty="0">
                <a:solidFill>
                  <a:schemeClr val="bg1"/>
                </a:solidFill>
                <a:sym typeface="Webdings" panose="05030102010509060703" pitchFamily="18" charset="2"/>
              </a:rPr>
              <a:t> </a:t>
            </a:r>
            <a:r>
              <a:rPr lang="en-GB" sz="3200" dirty="0">
                <a:solidFill>
                  <a:schemeClr val="bg1"/>
                </a:solidFill>
                <a:sym typeface="Webdings" panose="05030102010509060703" pitchFamily="18" charset="2"/>
              </a:rPr>
              <a:t>Empowering people with Cognitive Impairment </a:t>
            </a:r>
            <a:r>
              <a:rPr lang="en-GB" sz="3200" dirty="0">
                <a:solidFill>
                  <a:schemeClr val="bg1"/>
                </a:solidFill>
              </a:rPr>
              <a:t> 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59A8-D846-4EAC-B6CA-FADAF8034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D7ACE-DDCA-4138-8045-B1E80EE95D53}"/>
              </a:ext>
            </a:extLst>
          </p:cNvPr>
          <p:cNvSpPr txBox="1"/>
          <p:nvPr/>
        </p:nvSpPr>
        <p:spPr>
          <a:xfrm>
            <a:off x="393898" y="2060848"/>
            <a:ext cx="8291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D60093"/>
                </a:solidFill>
              </a:rPr>
              <a:t>Process:</a:t>
            </a:r>
          </a:p>
          <a:p>
            <a:pPr algn="l"/>
            <a:endParaRPr lang="en-GB" sz="2400" b="0" dirty="0">
              <a:solidFill>
                <a:srgbClr val="D60093"/>
              </a:solidFill>
            </a:endParaRP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Building upon Picture Tiles within the platform, extended the skill set of trust facilitators to use “Talking Mats” model to enable someone to share their story through pictures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Completion of Communication Access UK Modules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F010E-034F-42D2-A3D4-DCF69673D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0"/>
            <a:ext cx="8791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1DC14E-2618-4EB5-989C-9A4EAD5C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62074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    </a:t>
            </a:r>
            <a:r>
              <a:rPr lang="en-GB" sz="3600" dirty="0">
                <a:solidFill>
                  <a:schemeClr val="bg1"/>
                </a:solidFill>
                <a:sym typeface="Webdings" panose="05030102010509060703" pitchFamily="18" charset="2"/>
              </a:rPr>
              <a:t> </a:t>
            </a:r>
            <a:r>
              <a:rPr lang="en-GB" sz="3200" dirty="0">
                <a:solidFill>
                  <a:schemeClr val="bg1"/>
                </a:solidFill>
                <a:sym typeface="Webdings" panose="05030102010509060703" pitchFamily="18" charset="2"/>
              </a:rPr>
              <a:t>Empowering people with Cognitive Impairment </a:t>
            </a:r>
            <a:r>
              <a:rPr lang="en-GB" sz="3200" dirty="0">
                <a:solidFill>
                  <a:schemeClr val="bg1"/>
                </a:solidFill>
              </a:rPr>
              <a:t> 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59A8-D846-4EAC-B6CA-FADAF8034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D7ACE-DDCA-4138-8045-B1E80EE95D53}"/>
              </a:ext>
            </a:extLst>
          </p:cNvPr>
          <p:cNvSpPr txBox="1"/>
          <p:nvPr/>
        </p:nvSpPr>
        <p:spPr>
          <a:xfrm>
            <a:off x="372100" y="1639540"/>
            <a:ext cx="8291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D60093"/>
                </a:solidFill>
              </a:rPr>
              <a:t>Next Step: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Create a programme of activity to actively sit alongside people to share their experiences through picture tiles where required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Currently 130 stories captured through picture tiles but definitely more to be done….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  <a:p>
            <a:pPr algn="l"/>
            <a:r>
              <a:rPr lang="en-GB" sz="2400" b="0" dirty="0">
                <a:solidFill>
                  <a:schemeClr val="tx1"/>
                </a:solidFill>
              </a:rPr>
              <a:t>Also need to explore how the response can be effectively shared in picture tiles</a:t>
            </a:r>
          </a:p>
        </p:txBody>
      </p:sp>
    </p:spTree>
    <p:extLst>
      <p:ext uri="{BB962C8B-B14F-4D97-AF65-F5344CB8AC3E}">
        <p14:creationId xmlns:p14="http://schemas.microsoft.com/office/powerpoint/2010/main" val="321294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9C2F3-BC80-4809-AC01-548F26E7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66018"/>
            <a:ext cx="8568952" cy="514330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D60093"/>
                </a:solidFill>
              </a:rPr>
              <a:t>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Engagement with all stakeholders in design of a process to support sign language users to share their story in their language and receive a response which is accessible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Key stakeholders identified within deaf community with support of BDA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Process was shaped around what mattered to deaf community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2D6A94-C2C8-43C1-802A-862854AE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62074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     </a:t>
            </a:r>
            <a:r>
              <a:rPr lang="en-GB" sz="3600" dirty="0">
                <a:solidFill>
                  <a:schemeClr val="bg1"/>
                </a:solidFill>
                <a:sym typeface="Webdings" panose="05030102010509060703" pitchFamily="18" charset="2"/>
              </a:rPr>
              <a:t> </a:t>
            </a:r>
            <a:r>
              <a:rPr lang="en-GB" sz="3200" dirty="0">
                <a:solidFill>
                  <a:schemeClr val="bg1"/>
                </a:solidFill>
                <a:sym typeface="Webdings" panose="05030102010509060703" pitchFamily="18" charset="2"/>
              </a:rPr>
              <a:t>Empowering Sign Language users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5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5B76F-E548-4817-85B8-23D2232E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32" y="0"/>
            <a:ext cx="5903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80536"/>
      </p:ext>
    </p:extLst>
  </p:cSld>
  <p:clrMapOvr>
    <a:masterClrMapping/>
  </p:clrMapOvr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C4DFC44B1FB44ACD15D9D02A20C57" ma:contentTypeVersion="2" ma:contentTypeDescription="Create a new document." ma:contentTypeScope="" ma:versionID="0cb19c02877c0d28c2d8b0d957956fdf">
  <xsd:schema xmlns:xsd="http://www.w3.org/2001/XMLSchema" xmlns:xs="http://www.w3.org/2001/XMLSchema" xmlns:p="http://schemas.microsoft.com/office/2006/metadata/properties" xmlns:ns2="40e313ae-1aba-4937-aedc-4e6007bdb716" targetNamespace="http://schemas.microsoft.com/office/2006/metadata/properties" ma:root="true" ma:fieldsID="44f910b96dec798de53143b7b6a65206" ns2:_="">
    <xsd:import namespace="40e313ae-1aba-4937-aedc-4e6007bdb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313ae-1aba-4937-aedc-4e6007bdb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D06AB8-81B4-4BBA-8792-42BA7E22B8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4CEF87-FEBA-43C4-8ED1-DBB4EA8DF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e313ae-1aba-4937-aedc-4e6007bdb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2AAC5B-0A37-415F-849D-73AA769CB2BE}">
  <ds:schemaRefs>
    <ds:schemaRef ds:uri="http://schemas.microsoft.com/office/2006/documentManagement/types"/>
    <ds:schemaRef ds:uri="http://schemas.microsoft.com/office/2006/metadata/properties"/>
    <ds:schemaRef ds:uri="40e313ae-1aba-4937-aedc-4e6007bdb71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13475</TotalTime>
  <Words>607</Words>
  <Application>Microsoft Macintosh PowerPoint</Application>
  <PresentationFormat>On-screen Show (4:3)</PresentationFormat>
  <Paragraphs>87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Veto Com</vt:lpstr>
      <vt:lpstr>PO-for-the-board</vt:lpstr>
      <vt:lpstr>PowerPoint Presentation</vt:lpstr>
      <vt:lpstr>    Priorities for 2023/2024</vt:lpstr>
      <vt:lpstr>    The Plan</vt:lpstr>
      <vt:lpstr>     Empowering people with Cognitive Impairment   </vt:lpstr>
      <vt:lpstr>PowerPoint Presentation</vt:lpstr>
      <vt:lpstr>     Empowering people with Cognitive Impairment   </vt:lpstr>
      <vt:lpstr>     Empowering people with Cognitive Impairment   </vt:lpstr>
      <vt:lpstr>      Empowering Sign Language users </vt:lpstr>
      <vt:lpstr>PowerPoint Presentation</vt:lpstr>
      <vt:lpstr>      Empowering Sign Language users </vt:lpstr>
      <vt:lpstr>  Empowering people to share their story in their   language</vt:lpstr>
      <vt:lpstr>  Empowering people to share their story in     their language</vt:lpstr>
      <vt:lpstr>“…Hear the patient voice at every level – even when that voice is a whisper…”</vt:lpstr>
      <vt:lpstr>PowerPoint Presentation</vt:lpstr>
      <vt:lpstr>PowerPoint Presentation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Fraser Gilmore</cp:lastModifiedBy>
  <cp:revision>473</cp:revision>
  <dcterms:created xsi:type="dcterms:W3CDTF">2009-01-20T20:54:59Z</dcterms:created>
  <dcterms:modified xsi:type="dcterms:W3CDTF">2023-10-16T13:58:22Z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0x010100C1CC4DFC44B1FB44ACD15D9D02A20C57</vt:lpwstr>
  </property>
</Properties>
</file>