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83" r:id="rId5"/>
    <p:sldId id="307" r:id="rId6"/>
    <p:sldId id="360" r:id="rId7"/>
    <p:sldId id="362" r:id="rId8"/>
    <p:sldId id="337" r:id="rId9"/>
    <p:sldId id="357" r:id="rId10"/>
    <p:sldId id="363" r:id="rId11"/>
    <p:sldId id="345" r:id="rId12"/>
    <p:sldId id="365" r:id="rId13"/>
    <p:sldId id="338" r:id="rId14"/>
    <p:sldId id="366" r:id="rId15"/>
    <p:sldId id="342" r:id="rId16"/>
    <p:sldId id="347" r:id="rId17"/>
    <p:sldId id="343" r:id="rId18"/>
    <p:sldId id="344" r:id="rId19"/>
    <p:sldId id="358" r:id="rId20"/>
    <p:sldId id="348" r:id="rId21"/>
    <p:sldId id="349" r:id="rId22"/>
    <p:sldId id="356" r:id="rId23"/>
    <p:sldId id="352" r:id="rId24"/>
    <p:sldId id="368" r:id="rId25"/>
    <p:sldId id="369" r:id="rId26"/>
    <p:sldId id="353" r:id="rId27"/>
    <p:sldId id="284" r:id="rId28"/>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0059"/>
    <a:srgbClr val="5B1E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24" autoAdjust="0"/>
    <p:restoredTop sz="94660"/>
  </p:normalViewPr>
  <p:slideViewPr>
    <p:cSldViewPr snapToGrid="0">
      <p:cViewPr varScale="1">
        <p:scale>
          <a:sx n="72" d="100"/>
          <a:sy n="72" d="100"/>
        </p:scale>
        <p:origin x="1296" y="54"/>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C8502A-82E1-4F87-A106-34C1F242F091}" type="datetimeFigureOut">
              <a:rPr lang="en-GB" smtClean="0"/>
              <a:t>15/03/2022</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63CE76-C44D-42A7-AA8B-7518B4133A72}" type="slidenum">
              <a:rPr lang="en-GB" smtClean="0"/>
              <a:t>‹#›</a:t>
            </a:fld>
            <a:endParaRPr lang="en-GB" dirty="0"/>
          </a:p>
        </p:txBody>
      </p:sp>
    </p:spTree>
    <p:extLst>
      <p:ext uri="{BB962C8B-B14F-4D97-AF65-F5344CB8AC3E}">
        <p14:creationId xmlns:p14="http://schemas.microsoft.com/office/powerpoint/2010/main" val="521282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63CE76-C44D-42A7-AA8B-7518B4133A72}" type="slidenum">
              <a:rPr lang="en-GB" smtClean="0"/>
              <a:t>1</a:t>
            </a:fld>
            <a:endParaRPr lang="en-GB" dirty="0"/>
          </a:p>
        </p:txBody>
      </p:sp>
    </p:spTree>
    <p:extLst>
      <p:ext uri="{BB962C8B-B14F-4D97-AF65-F5344CB8AC3E}">
        <p14:creationId xmlns:p14="http://schemas.microsoft.com/office/powerpoint/2010/main" val="2721032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63CE76-C44D-42A7-AA8B-7518B4133A72}" type="slidenum">
              <a:rPr lang="en-GB" smtClean="0"/>
              <a:t>2</a:t>
            </a:fld>
            <a:endParaRPr lang="en-GB" dirty="0"/>
          </a:p>
        </p:txBody>
      </p:sp>
    </p:spTree>
    <p:extLst>
      <p:ext uri="{BB962C8B-B14F-4D97-AF65-F5344CB8AC3E}">
        <p14:creationId xmlns:p14="http://schemas.microsoft.com/office/powerpoint/2010/main" val="403087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63CE76-C44D-42A7-AA8B-7518B4133A72}" type="slidenum">
              <a:rPr lang="en-GB" smtClean="0"/>
              <a:t>3</a:t>
            </a:fld>
            <a:endParaRPr lang="en-GB" dirty="0"/>
          </a:p>
        </p:txBody>
      </p:sp>
    </p:spTree>
    <p:extLst>
      <p:ext uri="{BB962C8B-B14F-4D97-AF65-F5344CB8AC3E}">
        <p14:creationId xmlns:p14="http://schemas.microsoft.com/office/powerpoint/2010/main" val="3716010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Great example of how to respond thoughtfully.</a:t>
            </a:r>
          </a:p>
        </p:txBody>
      </p:sp>
      <p:sp>
        <p:nvSpPr>
          <p:cNvPr id="4" name="Slide Number Placeholder 3"/>
          <p:cNvSpPr>
            <a:spLocks noGrp="1"/>
          </p:cNvSpPr>
          <p:nvPr>
            <p:ph type="sldNum" sz="quarter" idx="5"/>
          </p:nvPr>
        </p:nvSpPr>
        <p:spPr/>
        <p:txBody>
          <a:bodyPr/>
          <a:lstStyle/>
          <a:p>
            <a:fld id="{C363CE76-C44D-42A7-AA8B-7518B4133A72}" type="slidenum">
              <a:rPr lang="en-GB" smtClean="0"/>
              <a:t>15</a:t>
            </a:fld>
            <a:endParaRPr lang="en-GB" dirty="0"/>
          </a:p>
        </p:txBody>
      </p:sp>
    </p:spTree>
    <p:extLst>
      <p:ext uri="{BB962C8B-B14F-4D97-AF65-F5344CB8AC3E}">
        <p14:creationId xmlns:p14="http://schemas.microsoft.com/office/powerpoint/2010/main" val="1656968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Great example of how to respond thoughtfully.</a:t>
            </a:r>
          </a:p>
        </p:txBody>
      </p:sp>
      <p:sp>
        <p:nvSpPr>
          <p:cNvPr id="4" name="Slide Number Placeholder 3"/>
          <p:cNvSpPr>
            <a:spLocks noGrp="1"/>
          </p:cNvSpPr>
          <p:nvPr>
            <p:ph type="sldNum" sz="quarter" idx="5"/>
          </p:nvPr>
        </p:nvSpPr>
        <p:spPr/>
        <p:txBody>
          <a:bodyPr/>
          <a:lstStyle/>
          <a:p>
            <a:fld id="{C363CE76-C44D-42A7-AA8B-7518B4133A72}" type="slidenum">
              <a:rPr lang="en-GB" smtClean="0"/>
              <a:t>16</a:t>
            </a:fld>
            <a:endParaRPr lang="en-GB" dirty="0"/>
          </a:p>
        </p:txBody>
      </p:sp>
    </p:spTree>
    <p:extLst>
      <p:ext uri="{BB962C8B-B14F-4D97-AF65-F5344CB8AC3E}">
        <p14:creationId xmlns:p14="http://schemas.microsoft.com/office/powerpoint/2010/main" val="2413540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ltLang="en-US" dirty="0"/>
          </a:p>
        </p:txBody>
      </p:sp>
      <p:sp>
        <p:nvSpPr>
          <p:cNvPr id="5" name="Footer Placeholder 4"/>
          <p:cNvSpPr>
            <a:spLocks noGrp="1"/>
          </p:cNvSpPr>
          <p:nvPr>
            <p:ph type="ftr" sz="quarter" idx="11"/>
          </p:nvPr>
        </p:nvSpPr>
        <p:spPr/>
        <p:txBody>
          <a:bodyPr/>
          <a:lstStyle>
            <a:lvl1pPr>
              <a:defRPr/>
            </a:lvl1pPr>
          </a:lstStyle>
          <a:p>
            <a:endParaRPr lang="en-GB" altLang="en-US" dirty="0"/>
          </a:p>
        </p:txBody>
      </p:sp>
      <p:sp>
        <p:nvSpPr>
          <p:cNvPr id="6" name="Slide Number Placeholder 5"/>
          <p:cNvSpPr>
            <a:spLocks noGrp="1"/>
          </p:cNvSpPr>
          <p:nvPr>
            <p:ph type="sldNum" sz="quarter" idx="12"/>
          </p:nvPr>
        </p:nvSpPr>
        <p:spPr/>
        <p:txBody>
          <a:bodyPr/>
          <a:lstStyle>
            <a:lvl1pPr>
              <a:defRPr/>
            </a:lvl1pPr>
          </a:lstStyle>
          <a:p>
            <a:fld id="{61936C3F-36E7-478A-8E9B-46FB54F97AB0}" type="slidenum">
              <a:rPr lang="en-GB" altLang="en-US"/>
              <a:pPr/>
              <a:t>‹#›</a:t>
            </a:fld>
            <a:endParaRPr lang="en-GB" altLang="en-US" dirty="0"/>
          </a:p>
        </p:txBody>
      </p:sp>
    </p:spTree>
    <p:extLst>
      <p:ext uri="{BB962C8B-B14F-4D97-AF65-F5344CB8AC3E}">
        <p14:creationId xmlns:p14="http://schemas.microsoft.com/office/powerpoint/2010/main" val="1007570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dirty="0"/>
          </a:p>
        </p:txBody>
      </p:sp>
      <p:sp>
        <p:nvSpPr>
          <p:cNvPr id="5" name="Footer Placeholder 4"/>
          <p:cNvSpPr>
            <a:spLocks noGrp="1"/>
          </p:cNvSpPr>
          <p:nvPr>
            <p:ph type="ftr" sz="quarter" idx="11"/>
          </p:nvPr>
        </p:nvSpPr>
        <p:spPr/>
        <p:txBody>
          <a:bodyPr/>
          <a:lstStyle>
            <a:lvl1pPr>
              <a:defRPr/>
            </a:lvl1pPr>
          </a:lstStyle>
          <a:p>
            <a:endParaRPr lang="en-GB" altLang="en-US" dirty="0"/>
          </a:p>
        </p:txBody>
      </p:sp>
      <p:sp>
        <p:nvSpPr>
          <p:cNvPr id="6" name="Slide Number Placeholder 5"/>
          <p:cNvSpPr>
            <a:spLocks noGrp="1"/>
          </p:cNvSpPr>
          <p:nvPr>
            <p:ph type="sldNum" sz="quarter" idx="12"/>
          </p:nvPr>
        </p:nvSpPr>
        <p:spPr/>
        <p:txBody>
          <a:bodyPr/>
          <a:lstStyle>
            <a:lvl1pPr>
              <a:defRPr/>
            </a:lvl1pPr>
          </a:lstStyle>
          <a:p>
            <a:fld id="{EFDDF3F1-F4D2-481A-8207-15C69F584A4A}" type="slidenum">
              <a:rPr lang="en-GB" altLang="en-US"/>
              <a:pPr/>
              <a:t>‹#›</a:t>
            </a:fld>
            <a:endParaRPr lang="en-GB" altLang="en-US" dirty="0"/>
          </a:p>
        </p:txBody>
      </p:sp>
    </p:spTree>
    <p:extLst>
      <p:ext uri="{BB962C8B-B14F-4D97-AF65-F5344CB8AC3E}">
        <p14:creationId xmlns:p14="http://schemas.microsoft.com/office/powerpoint/2010/main" val="910241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dirty="0"/>
          </a:p>
        </p:txBody>
      </p:sp>
      <p:sp>
        <p:nvSpPr>
          <p:cNvPr id="5" name="Footer Placeholder 4"/>
          <p:cNvSpPr>
            <a:spLocks noGrp="1"/>
          </p:cNvSpPr>
          <p:nvPr>
            <p:ph type="ftr" sz="quarter" idx="11"/>
          </p:nvPr>
        </p:nvSpPr>
        <p:spPr/>
        <p:txBody>
          <a:bodyPr/>
          <a:lstStyle>
            <a:lvl1pPr>
              <a:defRPr/>
            </a:lvl1pPr>
          </a:lstStyle>
          <a:p>
            <a:endParaRPr lang="en-GB" altLang="en-US" dirty="0"/>
          </a:p>
        </p:txBody>
      </p:sp>
      <p:sp>
        <p:nvSpPr>
          <p:cNvPr id="6" name="Slide Number Placeholder 5"/>
          <p:cNvSpPr>
            <a:spLocks noGrp="1"/>
          </p:cNvSpPr>
          <p:nvPr>
            <p:ph type="sldNum" sz="quarter" idx="12"/>
          </p:nvPr>
        </p:nvSpPr>
        <p:spPr/>
        <p:txBody>
          <a:bodyPr/>
          <a:lstStyle>
            <a:lvl1pPr>
              <a:defRPr/>
            </a:lvl1pPr>
          </a:lstStyle>
          <a:p>
            <a:fld id="{8776AEA4-BD81-4580-9B84-2876BF718FDF}" type="slidenum">
              <a:rPr lang="en-GB" altLang="en-US"/>
              <a:pPr/>
              <a:t>‹#›</a:t>
            </a:fld>
            <a:endParaRPr lang="en-GB" altLang="en-US" dirty="0"/>
          </a:p>
        </p:txBody>
      </p:sp>
    </p:spTree>
    <p:extLst>
      <p:ext uri="{BB962C8B-B14F-4D97-AF65-F5344CB8AC3E}">
        <p14:creationId xmlns:p14="http://schemas.microsoft.com/office/powerpoint/2010/main" val="3938143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dirty="0"/>
          </a:p>
        </p:txBody>
      </p:sp>
      <p:sp>
        <p:nvSpPr>
          <p:cNvPr id="5" name="Footer Placeholder 4"/>
          <p:cNvSpPr>
            <a:spLocks noGrp="1"/>
          </p:cNvSpPr>
          <p:nvPr>
            <p:ph type="ftr" sz="quarter" idx="11"/>
          </p:nvPr>
        </p:nvSpPr>
        <p:spPr/>
        <p:txBody>
          <a:bodyPr/>
          <a:lstStyle>
            <a:lvl1pPr>
              <a:defRPr/>
            </a:lvl1pPr>
          </a:lstStyle>
          <a:p>
            <a:endParaRPr lang="en-GB" altLang="en-US" dirty="0"/>
          </a:p>
        </p:txBody>
      </p:sp>
      <p:sp>
        <p:nvSpPr>
          <p:cNvPr id="6" name="Slide Number Placeholder 5"/>
          <p:cNvSpPr>
            <a:spLocks noGrp="1"/>
          </p:cNvSpPr>
          <p:nvPr>
            <p:ph type="sldNum" sz="quarter" idx="12"/>
          </p:nvPr>
        </p:nvSpPr>
        <p:spPr/>
        <p:txBody>
          <a:bodyPr/>
          <a:lstStyle>
            <a:lvl1pPr>
              <a:defRPr/>
            </a:lvl1pPr>
          </a:lstStyle>
          <a:p>
            <a:fld id="{F78D5023-E80D-4A95-9240-8D84CC0C873D}" type="slidenum">
              <a:rPr lang="en-GB" altLang="en-US"/>
              <a:pPr/>
              <a:t>‹#›</a:t>
            </a:fld>
            <a:endParaRPr lang="en-GB" altLang="en-US" dirty="0"/>
          </a:p>
        </p:txBody>
      </p:sp>
    </p:spTree>
    <p:extLst>
      <p:ext uri="{BB962C8B-B14F-4D97-AF65-F5344CB8AC3E}">
        <p14:creationId xmlns:p14="http://schemas.microsoft.com/office/powerpoint/2010/main" val="2558916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GB" altLang="en-US" dirty="0"/>
          </a:p>
        </p:txBody>
      </p:sp>
      <p:sp>
        <p:nvSpPr>
          <p:cNvPr id="5" name="Footer Placeholder 4"/>
          <p:cNvSpPr>
            <a:spLocks noGrp="1"/>
          </p:cNvSpPr>
          <p:nvPr>
            <p:ph type="ftr" sz="quarter" idx="11"/>
          </p:nvPr>
        </p:nvSpPr>
        <p:spPr/>
        <p:txBody>
          <a:bodyPr/>
          <a:lstStyle>
            <a:lvl1pPr>
              <a:defRPr/>
            </a:lvl1pPr>
          </a:lstStyle>
          <a:p>
            <a:endParaRPr lang="en-GB" altLang="en-US" dirty="0"/>
          </a:p>
        </p:txBody>
      </p:sp>
      <p:sp>
        <p:nvSpPr>
          <p:cNvPr id="6" name="Slide Number Placeholder 5"/>
          <p:cNvSpPr>
            <a:spLocks noGrp="1"/>
          </p:cNvSpPr>
          <p:nvPr>
            <p:ph type="sldNum" sz="quarter" idx="12"/>
          </p:nvPr>
        </p:nvSpPr>
        <p:spPr/>
        <p:txBody>
          <a:bodyPr/>
          <a:lstStyle>
            <a:lvl1pPr>
              <a:defRPr/>
            </a:lvl1pPr>
          </a:lstStyle>
          <a:p>
            <a:fld id="{7BAD78C8-AD9A-4306-BE67-D7F7494D2124}" type="slidenum">
              <a:rPr lang="en-GB" altLang="en-US"/>
              <a:pPr/>
              <a:t>‹#›</a:t>
            </a:fld>
            <a:endParaRPr lang="en-GB" altLang="en-US" dirty="0"/>
          </a:p>
        </p:txBody>
      </p:sp>
    </p:spTree>
    <p:extLst>
      <p:ext uri="{BB962C8B-B14F-4D97-AF65-F5344CB8AC3E}">
        <p14:creationId xmlns:p14="http://schemas.microsoft.com/office/powerpoint/2010/main" val="51799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dirty="0"/>
          </a:p>
        </p:txBody>
      </p:sp>
      <p:sp>
        <p:nvSpPr>
          <p:cNvPr id="6" name="Footer Placeholder 5"/>
          <p:cNvSpPr>
            <a:spLocks noGrp="1"/>
          </p:cNvSpPr>
          <p:nvPr>
            <p:ph type="ftr" sz="quarter" idx="11"/>
          </p:nvPr>
        </p:nvSpPr>
        <p:spPr/>
        <p:txBody>
          <a:bodyPr/>
          <a:lstStyle>
            <a:lvl1pPr>
              <a:defRPr/>
            </a:lvl1pPr>
          </a:lstStyle>
          <a:p>
            <a:endParaRPr lang="en-GB" altLang="en-US" dirty="0"/>
          </a:p>
        </p:txBody>
      </p:sp>
      <p:sp>
        <p:nvSpPr>
          <p:cNvPr id="7" name="Slide Number Placeholder 6"/>
          <p:cNvSpPr>
            <a:spLocks noGrp="1"/>
          </p:cNvSpPr>
          <p:nvPr>
            <p:ph type="sldNum" sz="quarter" idx="12"/>
          </p:nvPr>
        </p:nvSpPr>
        <p:spPr/>
        <p:txBody>
          <a:bodyPr/>
          <a:lstStyle>
            <a:lvl1pPr>
              <a:defRPr/>
            </a:lvl1pPr>
          </a:lstStyle>
          <a:p>
            <a:fld id="{9552973F-DFD6-4AB9-B89C-61D5D3449326}" type="slidenum">
              <a:rPr lang="en-GB" altLang="en-US"/>
              <a:pPr/>
              <a:t>‹#›</a:t>
            </a:fld>
            <a:endParaRPr lang="en-GB" altLang="en-US" dirty="0"/>
          </a:p>
        </p:txBody>
      </p:sp>
    </p:spTree>
    <p:extLst>
      <p:ext uri="{BB962C8B-B14F-4D97-AF65-F5344CB8AC3E}">
        <p14:creationId xmlns:p14="http://schemas.microsoft.com/office/powerpoint/2010/main" val="788324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dirty="0"/>
          </a:p>
        </p:txBody>
      </p:sp>
      <p:sp>
        <p:nvSpPr>
          <p:cNvPr id="8" name="Footer Placeholder 7"/>
          <p:cNvSpPr>
            <a:spLocks noGrp="1"/>
          </p:cNvSpPr>
          <p:nvPr>
            <p:ph type="ftr" sz="quarter" idx="11"/>
          </p:nvPr>
        </p:nvSpPr>
        <p:spPr/>
        <p:txBody>
          <a:bodyPr/>
          <a:lstStyle>
            <a:lvl1pPr>
              <a:defRPr/>
            </a:lvl1pPr>
          </a:lstStyle>
          <a:p>
            <a:endParaRPr lang="en-GB" altLang="en-US" dirty="0"/>
          </a:p>
        </p:txBody>
      </p:sp>
      <p:sp>
        <p:nvSpPr>
          <p:cNvPr id="9" name="Slide Number Placeholder 8"/>
          <p:cNvSpPr>
            <a:spLocks noGrp="1"/>
          </p:cNvSpPr>
          <p:nvPr>
            <p:ph type="sldNum" sz="quarter" idx="12"/>
          </p:nvPr>
        </p:nvSpPr>
        <p:spPr/>
        <p:txBody>
          <a:bodyPr/>
          <a:lstStyle>
            <a:lvl1pPr>
              <a:defRPr/>
            </a:lvl1pPr>
          </a:lstStyle>
          <a:p>
            <a:fld id="{0FFC6658-F0E1-4F42-AC88-C759D708BF78}" type="slidenum">
              <a:rPr lang="en-GB" altLang="en-US"/>
              <a:pPr/>
              <a:t>‹#›</a:t>
            </a:fld>
            <a:endParaRPr lang="en-GB" altLang="en-US" dirty="0"/>
          </a:p>
        </p:txBody>
      </p:sp>
    </p:spTree>
    <p:extLst>
      <p:ext uri="{BB962C8B-B14F-4D97-AF65-F5344CB8AC3E}">
        <p14:creationId xmlns:p14="http://schemas.microsoft.com/office/powerpoint/2010/main" val="2604360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dirty="0"/>
          </a:p>
        </p:txBody>
      </p:sp>
      <p:sp>
        <p:nvSpPr>
          <p:cNvPr id="4" name="Footer Placeholder 3"/>
          <p:cNvSpPr>
            <a:spLocks noGrp="1"/>
          </p:cNvSpPr>
          <p:nvPr>
            <p:ph type="ftr" sz="quarter" idx="11"/>
          </p:nvPr>
        </p:nvSpPr>
        <p:spPr/>
        <p:txBody>
          <a:bodyPr/>
          <a:lstStyle>
            <a:lvl1pPr>
              <a:defRPr/>
            </a:lvl1pPr>
          </a:lstStyle>
          <a:p>
            <a:endParaRPr lang="en-GB" altLang="en-US" dirty="0"/>
          </a:p>
        </p:txBody>
      </p:sp>
      <p:sp>
        <p:nvSpPr>
          <p:cNvPr id="5" name="Slide Number Placeholder 4"/>
          <p:cNvSpPr>
            <a:spLocks noGrp="1"/>
          </p:cNvSpPr>
          <p:nvPr>
            <p:ph type="sldNum" sz="quarter" idx="12"/>
          </p:nvPr>
        </p:nvSpPr>
        <p:spPr/>
        <p:txBody>
          <a:bodyPr/>
          <a:lstStyle>
            <a:lvl1pPr>
              <a:defRPr/>
            </a:lvl1pPr>
          </a:lstStyle>
          <a:p>
            <a:fld id="{8A08AC46-7891-41DC-B492-FD9D66EE2501}" type="slidenum">
              <a:rPr lang="en-GB" altLang="en-US"/>
              <a:pPr/>
              <a:t>‹#›</a:t>
            </a:fld>
            <a:endParaRPr lang="en-GB" altLang="en-US" dirty="0"/>
          </a:p>
        </p:txBody>
      </p:sp>
    </p:spTree>
    <p:extLst>
      <p:ext uri="{BB962C8B-B14F-4D97-AF65-F5344CB8AC3E}">
        <p14:creationId xmlns:p14="http://schemas.microsoft.com/office/powerpoint/2010/main" val="3187370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dirty="0"/>
          </a:p>
        </p:txBody>
      </p:sp>
      <p:sp>
        <p:nvSpPr>
          <p:cNvPr id="3" name="Footer Placeholder 2"/>
          <p:cNvSpPr>
            <a:spLocks noGrp="1"/>
          </p:cNvSpPr>
          <p:nvPr>
            <p:ph type="ftr" sz="quarter" idx="11"/>
          </p:nvPr>
        </p:nvSpPr>
        <p:spPr/>
        <p:txBody>
          <a:bodyPr/>
          <a:lstStyle>
            <a:lvl1pPr>
              <a:defRPr/>
            </a:lvl1pPr>
          </a:lstStyle>
          <a:p>
            <a:endParaRPr lang="en-GB" altLang="en-US" dirty="0"/>
          </a:p>
        </p:txBody>
      </p:sp>
      <p:sp>
        <p:nvSpPr>
          <p:cNvPr id="4" name="Slide Number Placeholder 3"/>
          <p:cNvSpPr>
            <a:spLocks noGrp="1"/>
          </p:cNvSpPr>
          <p:nvPr>
            <p:ph type="sldNum" sz="quarter" idx="12"/>
          </p:nvPr>
        </p:nvSpPr>
        <p:spPr/>
        <p:txBody>
          <a:bodyPr/>
          <a:lstStyle>
            <a:lvl1pPr>
              <a:defRPr/>
            </a:lvl1pPr>
          </a:lstStyle>
          <a:p>
            <a:fld id="{65B7CC72-CEC4-4555-885B-7A20C7B50792}" type="slidenum">
              <a:rPr lang="en-GB" altLang="en-US"/>
              <a:pPr/>
              <a:t>‹#›</a:t>
            </a:fld>
            <a:endParaRPr lang="en-GB" altLang="en-US" dirty="0"/>
          </a:p>
        </p:txBody>
      </p:sp>
      <p:sp>
        <p:nvSpPr>
          <p:cNvPr id="5" name="Rectangle: Rounded Corners 4">
            <a:extLst>
              <a:ext uri="{FF2B5EF4-FFF2-40B4-BE49-F238E27FC236}">
                <a16:creationId xmlns:a16="http://schemas.microsoft.com/office/drawing/2014/main" id="{AB556BC6-1A88-4E2F-B330-76239AF19276}"/>
              </a:ext>
            </a:extLst>
          </p:cNvPr>
          <p:cNvSpPr/>
          <p:nvPr userDrawn="1"/>
        </p:nvSpPr>
        <p:spPr>
          <a:xfrm>
            <a:off x="251520" y="260648"/>
            <a:ext cx="8640960" cy="6301640"/>
          </a:xfrm>
          <a:prstGeom prst="roundRect">
            <a:avLst>
              <a:gd name="adj" fmla="val 2656"/>
            </a:avLst>
          </a:prstGeom>
          <a:noFill/>
          <a:ln w="28575">
            <a:solidFill>
              <a:srgbClr val="B100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Tree>
    <p:extLst>
      <p:ext uri="{BB962C8B-B14F-4D97-AF65-F5344CB8AC3E}">
        <p14:creationId xmlns:p14="http://schemas.microsoft.com/office/powerpoint/2010/main" val="488558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GB" altLang="en-US" dirty="0"/>
          </a:p>
        </p:txBody>
      </p:sp>
      <p:sp>
        <p:nvSpPr>
          <p:cNvPr id="6" name="Footer Placeholder 5"/>
          <p:cNvSpPr>
            <a:spLocks noGrp="1"/>
          </p:cNvSpPr>
          <p:nvPr>
            <p:ph type="ftr" sz="quarter" idx="11"/>
          </p:nvPr>
        </p:nvSpPr>
        <p:spPr/>
        <p:txBody>
          <a:bodyPr/>
          <a:lstStyle>
            <a:lvl1pPr>
              <a:defRPr/>
            </a:lvl1pPr>
          </a:lstStyle>
          <a:p>
            <a:endParaRPr lang="en-GB" altLang="en-US" dirty="0"/>
          </a:p>
        </p:txBody>
      </p:sp>
      <p:sp>
        <p:nvSpPr>
          <p:cNvPr id="7" name="Slide Number Placeholder 6"/>
          <p:cNvSpPr>
            <a:spLocks noGrp="1"/>
          </p:cNvSpPr>
          <p:nvPr>
            <p:ph type="sldNum" sz="quarter" idx="12"/>
          </p:nvPr>
        </p:nvSpPr>
        <p:spPr/>
        <p:txBody>
          <a:bodyPr/>
          <a:lstStyle>
            <a:lvl1pPr>
              <a:defRPr/>
            </a:lvl1pPr>
          </a:lstStyle>
          <a:p>
            <a:fld id="{752C5114-5483-4ADD-A3C7-9867329A8ECE}" type="slidenum">
              <a:rPr lang="en-GB" altLang="en-US"/>
              <a:pPr/>
              <a:t>‹#›</a:t>
            </a:fld>
            <a:endParaRPr lang="en-GB" altLang="en-US" dirty="0"/>
          </a:p>
        </p:txBody>
      </p:sp>
    </p:spTree>
    <p:extLst>
      <p:ext uri="{BB962C8B-B14F-4D97-AF65-F5344CB8AC3E}">
        <p14:creationId xmlns:p14="http://schemas.microsoft.com/office/powerpoint/2010/main" val="1307187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GB" altLang="en-US" dirty="0"/>
          </a:p>
        </p:txBody>
      </p:sp>
      <p:sp>
        <p:nvSpPr>
          <p:cNvPr id="6" name="Footer Placeholder 5"/>
          <p:cNvSpPr>
            <a:spLocks noGrp="1"/>
          </p:cNvSpPr>
          <p:nvPr>
            <p:ph type="ftr" sz="quarter" idx="11"/>
          </p:nvPr>
        </p:nvSpPr>
        <p:spPr/>
        <p:txBody>
          <a:bodyPr/>
          <a:lstStyle>
            <a:lvl1pPr>
              <a:defRPr/>
            </a:lvl1pPr>
          </a:lstStyle>
          <a:p>
            <a:endParaRPr lang="en-GB" altLang="en-US" dirty="0"/>
          </a:p>
        </p:txBody>
      </p:sp>
      <p:sp>
        <p:nvSpPr>
          <p:cNvPr id="7" name="Slide Number Placeholder 6"/>
          <p:cNvSpPr>
            <a:spLocks noGrp="1"/>
          </p:cNvSpPr>
          <p:nvPr>
            <p:ph type="sldNum" sz="quarter" idx="12"/>
          </p:nvPr>
        </p:nvSpPr>
        <p:spPr/>
        <p:txBody>
          <a:bodyPr/>
          <a:lstStyle>
            <a:lvl1pPr>
              <a:defRPr/>
            </a:lvl1pPr>
          </a:lstStyle>
          <a:p>
            <a:fld id="{3C6B6542-E48A-44D7-8829-694C22CDD2A4}" type="slidenum">
              <a:rPr lang="en-GB" altLang="en-US"/>
              <a:pPr/>
              <a:t>‹#›</a:t>
            </a:fld>
            <a:endParaRPr lang="en-GB" altLang="en-US" dirty="0"/>
          </a:p>
        </p:txBody>
      </p:sp>
    </p:spTree>
    <p:extLst>
      <p:ext uri="{BB962C8B-B14F-4D97-AF65-F5344CB8AC3E}">
        <p14:creationId xmlns:p14="http://schemas.microsoft.com/office/powerpoint/2010/main" val="1601129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alt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lt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1B17A4D-C423-425D-9DB0-52D43AED1628}" type="slidenum">
              <a:rPr lang="en-GB" altLang="en-US"/>
              <a:pPr/>
              <a:t>‹#›</a:t>
            </a:fld>
            <a:endParaRPr lang="en-GB"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hyperlink" Target="https://www.careopinion.org.uk/143573"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careopinion.org.uk/84805" TargetMode="External"/><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hyperlink" Target="https://www.careopinion.org.uk/773058"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hyperlink" Target="https://www.careopinion.org.uk/773058"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hyperlink" Target="https://www.careopinion.org.uk/708178"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hyperlink" Target="https://www.careopinion.org.uk/508341" TargetMode="Externa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hyperlink" Target="https://www.careopinion.org.uk/770867" TargetMode="External"/><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careopinion.org.uk/blogposts/813/how-do-i-respond-well-to-stories" TargetMode="External"/><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hyperlink" Target="https://www.careopinion.org.uk/913476" TargetMode="Externa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p:cNvPicPr>
            <a:picLocks noChangeAspect="1"/>
          </p:cNvPicPr>
          <p:nvPr/>
        </p:nvPicPr>
        <p:blipFill rotWithShape="1">
          <a:blip r:embed="rId3">
            <a:extLst>
              <a:ext uri="{96DAC541-7B7A-43D3-8B79-37D633B846F1}">
                <asvg:svgBlip xmlns:asvg="http://schemas.microsoft.com/office/drawing/2016/SVG/main" r:embed="rId4"/>
              </a:ext>
            </a:extLst>
          </a:blip>
          <a:srcRect r="18789"/>
          <a:stretch/>
        </p:blipFill>
        <p:spPr>
          <a:xfrm>
            <a:off x="-1" y="0"/>
            <a:ext cx="9168341" cy="6858000"/>
          </a:xfrm>
          <a:prstGeom prst="rect">
            <a:avLst/>
          </a:prstGeom>
        </p:spPr>
      </p:pic>
      <p:pic>
        <p:nvPicPr>
          <p:cNvPr id="5" name="Graphic 4"/>
          <p:cNvPicPr>
            <a:picLocks noChangeAspect="1"/>
          </p:cNvPicPr>
          <p:nvPr/>
        </p:nvPicPr>
        <p:blipFill rotWithShape="1">
          <a:blip r:embed="rId5">
            <a:extLst>
              <a:ext uri="{96DAC541-7B7A-43D3-8B79-37D633B846F1}">
                <asvg:svgBlip xmlns:asvg="http://schemas.microsoft.com/office/drawing/2016/SVG/main" r:embed="rId6"/>
              </a:ext>
            </a:extLst>
          </a:blip>
          <a:srcRect l="41211" t="4342" r="370"/>
          <a:stretch/>
        </p:blipFill>
        <p:spPr>
          <a:xfrm>
            <a:off x="-12171" y="0"/>
            <a:ext cx="9168341" cy="6858000"/>
          </a:xfrm>
          <a:prstGeom prst="rect">
            <a:avLst/>
          </a:prstGeom>
        </p:spPr>
      </p:pic>
      <p:sp>
        <p:nvSpPr>
          <p:cNvPr id="8" name="TextBox 7">
            <a:extLst>
              <a:ext uri="{FF2B5EF4-FFF2-40B4-BE49-F238E27FC236}">
                <a16:creationId xmlns:a16="http://schemas.microsoft.com/office/drawing/2014/main" id="{1540F4E4-C016-46BA-AD55-23D8D89013B9}"/>
              </a:ext>
            </a:extLst>
          </p:cNvPr>
          <p:cNvSpPr txBox="1"/>
          <p:nvPr/>
        </p:nvSpPr>
        <p:spPr>
          <a:xfrm>
            <a:off x="5856993" y="3477756"/>
            <a:ext cx="1944216" cy="2246769"/>
          </a:xfrm>
          <a:prstGeom prst="rect">
            <a:avLst/>
          </a:prstGeom>
          <a:noFill/>
        </p:spPr>
        <p:txBody>
          <a:bodyPr wrap="square" lIns="91440" tIns="45720" rIns="91440" bIns="45720" rtlCol="0" anchor="t">
            <a:spAutoFit/>
          </a:bodyPr>
          <a:lstStyle/>
          <a:p>
            <a:pPr algn="ctr"/>
            <a:r>
              <a:rPr lang="en-GB" sz="2800" b="1" dirty="0">
                <a:solidFill>
                  <a:schemeClr val="bg1"/>
                </a:solidFill>
                <a:latin typeface="Calibri"/>
                <a:cs typeface="Calibri"/>
              </a:rPr>
              <a:t>How to Respond to People's </a:t>
            </a:r>
          </a:p>
          <a:p>
            <a:pPr algn="ctr"/>
            <a:r>
              <a:rPr lang="en-GB" sz="2800" b="1" dirty="0">
                <a:solidFill>
                  <a:schemeClr val="bg1"/>
                </a:solidFill>
                <a:latin typeface="Calibri"/>
                <a:cs typeface="Calibri"/>
              </a:rPr>
              <a:t>Stories </a:t>
            </a:r>
          </a:p>
          <a:p>
            <a:pPr algn="ctr"/>
            <a:endParaRPr lang="en-GB" sz="2800" b="1" dirty="0">
              <a:solidFill>
                <a:schemeClr val="bg1"/>
              </a:solidFill>
              <a:latin typeface="Calibri"/>
              <a:cs typeface="Calibri"/>
            </a:endParaRPr>
          </a:p>
        </p:txBody>
      </p:sp>
    </p:spTree>
    <p:extLst>
      <p:ext uri="{BB962C8B-B14F-4D97-AF65-F5344CB8AC3E}">
        <p14:creationId xmlns:p14="http://schemas.microsoft.com/office/powerpoint/2010/main" val="2275208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77EC18-2C23-4664-8A22-EEAB0966EB40}"/>
              </a:ext>
            </a:extLst>
          </p:cNvPr>
          <p:cNvSpPr txBox="1"/>
          <p:nvPr/>
        </p:nvSpPr>
        <p:spPr>
          <a:xfrm>
            <a:off x="971600" y="1268760"/>
            <a:ext cx="7200800" cy="4031873"/>
          </a:xfrm>
          <a:prstGeom prst="rect">
            <a:avLst/>
          </a:prstGeom>
          <a:noFill/>
        </p:spPr>
        <p:txBody>
          <a:bodyPr wrap="square" rtlCol="0">
            <a:spAutoFit/>
          </a:bodyPr>
          <a:lstStyle/>
          <a:p>
            <a:r>
              <a:rPr lang="en-GB" sz="1600" dirty="0">
                <a:solidFill>
                  <a:schemeClr val="accent4">
                    <a:lumMod val="65000"/>
                    <a:lumOff val="35000"/>
                  </a:schemeClr>
                </a:solidFill>
              </a:rPr>
              <a:t>My daughter spend a long time in                 and as a mother when she was initially placed there my heart was broken, but after seeing the care she received not only with her but us all as a family it was fantastic.</a:t>
            </a:r>
          </a:p>
          <a:p>
            <a:endParaRPr lang="en-GB" sz="1600" dirty="0">
              <a:solidFill>
                <a:schemeClr val="accent4">
                  <a:lumMod val="65000"/>
                  <a:lumOff val="35000"/>
                </a:schemeClr>
              </a:solidFill>
            </a:endParaRPr>
          </a:p>
          <a:p>
            <a:r>
              <a:rPr lang="en-GB" sz="1600" dirty="0">
                <a:solidFill>
                  <a:schemeClr val="accent4">
                    <a:lumMod val="65000"/>
                    <a:lumOff val="35000"/>
                  </a:schemeClr>
                </a:solidFill>
              </a:rPr>
              <a:t>There was so much progress made with her there.</a:t>
            </a:r>
          </a:p>
          <a:p>
            <a:endParaRPr lang="en-GB" sz="1600" dirty="0">
              <a:solidFill>
                <a:schemeClr val="accent4">
                  <a:lumMod val="65000"/>
                  <a:lumOff val="35000"/>
                </a:schemeClr>
              </a:solidFill>
            </a:endParaRPr>
          </a:p>
          <a:p>
            <a:r>
              <a:rPr lang="en-GB" sz="1600" dirty="0">
                <a:solidFill>
                  <a:schemeClr val="accent4">
                    <a:lumMod val="65000"/>
                    <a:lumOff val="35000"/>
                  </a:schemeClr>
                </a:solidFill>
              </a:rPr>
              <a:t>My daughter was there over 5 years ago. She then went onto adult services and sadly this was a disaster, excluding the Community Mental Health Team.</a:t>
            </a:r>
          </a:p>
          <a:p>
            <a:endParaRPr lang="en-GB" sz="1600" dirty="0">
              <a:solidFill>
                <a:schemeClr val="accent4">
                  <a:lumMod val="65000"/>
                  <a:lumOff val="35000"/>
                </a:schemeClr>
              </a:solidFill>
            </a:endParaRPr>
          </a:p>
          <a:p>
            <a:r>
              <a:rPr lang="en-GB" sz="1600" dirty="0">
                <a:solidFill>
                  <a:schemeClr val="accent4">
                    <a:lumMod val="65000"/>
                    <a:lumOff val="35000"/>
                  </a:schemeClr>
                </a:solidFill>
              </a:rPr>
              <a:t>Life was a battle and sadly I lost her in 2013. I believe if people are receiving help from a place it should remain in place until the patient is in a good place but I feel this transfer from child to adult transition is not great.</a:t>
            </a:r>
          </a:p>
          <a:p>
            <a:endParaRPr lang="en-GB" sz="1600" dirty="0">
              <a:solidFill>
                <a:schemeClr val="accent4">
                  <a:lumMod val="65000"/>
                  <a:lumOff val="35000"/>
                </a:schemeClr>
              </a:solidFill>
            </a:endParaRPr>
          </a:p>
          <a:p>
            <a:r>
              <a:rPr lang="en-GB" sz="1600" dirty="0">
                <a:solidFill>
                  <a:schemeClr val="accent4">
                    <a:lumMod val="65000"/>
                    <a:lumOff val="35000"/>
                  </a:schemeClr>
                </a:solidFill>
              </a:rPr>
              <a:t>I’d just like to say anyone that’s involved with                  it’s 5 star treatment and I can’t thank them enough for everything they did do for my daughter and us as a family.           </a:t>
            </a:r>
          </a:p>
        </p:txBody>
      </p:sp>
      <p:sp>
        <p:nvSpPr>
          <p:cNvPr id="6" name="Rectangle: Rounded Corners 5">
            <a:extLst>
              <a:ext uri="{FF2B5EF4-FFF2-40B4-BE49-F238E27FC236}">
                <a16:creationId xmlns:a16="http://schemas.microsoft.com/office/drawing/2014/main" id="{7B1BEC12-D174-41ED-9817-5F5EC767FF22}"/>
              </a:ext>
            </a:extLst>
          </p:cNvPr>
          <p:cNvSpPr/>
          <p:nvPr/>
        </p:nvSpPr>
        <p:spPr>
          <a:xfrm>
            <a:off x="4139952" y="1268760"/>
            <a:ext cx="864096" cy="2886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Rounded Corners 6">
            <a:extLst>
              <a:ext uri="{FF2B5EF4-FFF2-40B4-BE49-F238E27FC236}">
                <a16:creationId xmlns:a16="http://schemas.microsoft.com/office/drawing/2014/main" id="{D8E97905-B297-407E-AA97-AE7760C3BF5B}"/>
              </a:ext>
            </a:extLst>
          </p:cNvPr>
          <p:cNvSpPr/>
          <p:nvPr/>
        </p:nvSpPr>
        <p:spPr>
          <a:xfrm>
            <a:off x="5148064" y="4437112"/>
            <a:ext cx="895662"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00EE1AA3-4C35-464A-B49D-1F45D4A978B0}"/>
              </a:ext>
            </a:extLst>
          </p:cNvPr>
          <p:cNvPicPr>
            <a:picLocks noChangeAspect="1"/>
          </p:cNvPicPr>
          <p:nvPr/>
        </p:nvPicPr>
        <p:blipFill>
          <a:blip r:embed="rId2"/>
          <a:stretch>
            <a:fillRect/>
          </a:stretch>
        </p:blipFill>
        <p:spPr>
          <a:xfrm>
            <a:off x="725991" y="1008161"/>
            <a:ext cx="7692018" cy="4841677"/>
          </a:xfrm>
          <a:prstGeom prst="rect">
            <a:avLst/>
          </a:prstGeom>
        </p:spPr>
      </p:pic>
      <p:sp>
        <p:nvSpPr>
          <p:cNvPr id="2" name="Rectangle 1">
            <a:extLst>
              <a:ext uri="{FF2B5EF4-FFF2-40B4-BE49-F238E27FC236}">
                <a16:creationId xmlns:a16="http://schemas.microsoft.com/office/drawing/2014/main" id="{E9AC5B4B-CA85-41EA-B1FC-7C3FBC525223}"/>
              </a:ext>
            </a:extLst>
          </p:cNvPr>
          <p:cNvSpPr/>
          <p:nvPr/>
        </p:nvSpPr>
        <p:spPr>
          <a:xfrm>
            <a:off x="1645723" y="2276297"/>
            <a:ext cx="3502341" cy="288607"/>
          </a:xfrm>
          <a:prstGeom prst="rect">
            <a:avLst/>
          </a:prstGeom>
          <a:solidFill>
            <a:srgbClr val="5B1E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B10059"/>
              </a:solidFill>
            </a:endParaRPr>
          </a:p>
        </p:txBody>
      </p:sp>
      <p:sp>
        <p:nvSpPr>
          <p:cNvPr id="9" name="TextBox 8">
            <a:extLst>
              <a:ext uri="{FF2B5EF4-FFF2-40B4-BE49-F238E27FC236}">
                <a16:creationId xmlns:a16="http://schemas.microsoft.com/office/drawing/2014/main" id="{DE0329AF-037D-403C-92C0-AF4CDF8BB0B3}"/>
              </a:ext>
            </a:extLst>
          </p:cNvPr>
          <p:cNvSpPr txBox="1"/>
          <p:nvPr/>
        </p:nvSpPr>
        <p:spPr>
          <a:xfrm>
            <a:off x="1645723" y="432672"/>
            <a:ext cx="5603215" cy="523220"/>
          </a:xfrm>
          <a:prstGeom prst="rect">
            <a:avLst/>
          </a:prstGeom>
          <a:noFill/>
        </p:spPr>
        <p:txBody>
          <a:bodyPr wrap="square" rtlCol="0">
            <a:spAutoFit/>
          </a:bodyPr>
          <a:lstStyle/>
          <a:p>
            <a:pPr algn="ctr"/>
            <a:r>
              <a:rPr lang="en-GB" sz="2800" b="1" dirty="0">
                <a:solidFill>
                  <a:srgbClr val="B10059"/>
                </a:solidFill>
                <a:latin typeface="Calibri" panose="020F0502020204030204" pitchFamily="34" charset="0"/>
                <a:cs typeface="Calibri" panose="020F0502020204030204" pitchFamily="34" charset="0"/>
              </a:rPr>
              <a:t>What would we prefer not to see?</a:t>
            </a:r>
          </a:p>
        </p:txBody>
      </p:sp>
    </p:spTree>
    <p:extLst>
      <p:ext uri="{BB962C8B-B14F-4D97-AF65-F5344CB8AC3E}">
        <p14:creationId xmlns:p14="http://schemas.microsoft.com/office/powerpoint/2010/main" val="40502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12274-2944-495B-9A1A-B3519719E785}"/>
              </a:ext>
            </a:extLst>
          </p:cNvPr>
          <p:cNvSpPr>
            <a:spLocks noGrp="1"/>
          </p:cNvSpPr>
          <p:nvPr>
            <p:ph type="title"/>
          </p:nvPr>
        </p:nvSpPr>
        <p:spPr>
          <a:xfrm>
            <a:off x="628650" y="366360"/>
            <a:ext cx="7886700" cy="2852737"/>
          </a:xfrm>
        </p:spPr>
        <p:txBody>
          <a:bodyPr/>
          <a:lstStyle/>
          <a:p>
            <a:r>
              <a:rPr lang="en-GB" dirty="0">
                <a:solidFill>
                  <a:srgbClr val="B10059"/>
                </a:solidFill>
              </a:rPr>
              <a:t>Discussion/take notes:</a:t>
            </a:r>
          </a:p>
        </p:txBody>
      </p:sp>
      <p:sp>
        <p:nvSpPr>
          <p:cNvPr id="3" name="Text Placeholder 2">
            <a:extLst>
              <a:ext uri="{FF2B5EF4-FFF2-40B4-BE49-F238E27FC236}">
                <a16:creationId xmlns:a16="http://schemas.microsoft.com/office/drawing/2014/main" id="{5F208D26-23F8-47CA-A1E2-930438DFAE3E}"/>
              </a:ext>
            </a:extLst>
          </p:cNvPr>
          <p:cNvSpPr>
            <a:spLocks noGrp="1"/>
          </p:cNvSpPr>
          <p:nvPr>
            <p:ph type="body" idx="1"/>
          </p:nvPr>
        </p:nvSpPr>
        <p:spPr>
          <a:xfrm>
            <a:off x="2441399" y="3429000"/>
            <a:ext cx="7886700" cy="1500187"/>
          </a:xfrm>
        </p:spPr>
        <p:txBody>
          <a:bodyPr/>
          <a:lstStyle/>
          <a:p>
            <a:r>
              <a:rPr lang="en-GB" dirty="0">
                <a:solidFill>
                  <a:srgbClr val="5B1E45"/>
                </a:solidFill>
              </a:rPr>
              <a:t>Compare the two responses</a:t>
            </a:r>
          </a:p>
        </p:txBody>
      </p:sp>
    </p:spTree>
    <p:extLst>
      <p:ext uri="{BB962C8B-B14F-4D97-AF65-F5344CB8AC3E}">
        <p14:creationId xmlns:p14="http://schemas.microsoft.com/office/powerpoint/2010/main" val="3441356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F93130-954D-4466-8210-39C97D5649B5}"/>
              </a:ext>
            </a:extLst>
          </p:cNvPr>
          <p:cNvSpPr/>
          <p:nvPr/>
        </p:nvSpPr>
        <p:spPr>
          <a:xfrm>
            <a:off x="437797" y="582067"/>
            <a:ext cx="7920880" cy="5016758"/>
          </a:xfrm>
          <a:prstGeom prst="rect">
            <a:avLst/>
          </a:prstGeom>
        </p:spPr>
        <p:txBody>
          <a:bodyPr wrap="square">
            <a:spAutoFit/>
          </a:bodyPr>
          <a:lstStyle/>
          <a:p>
            <a:r>
              <a:rPr lang="en-GB" sz="3200" b="1" dirty="0">
                <a:solidFill>
                  <a:srgbClr val="B10059"/>
                </a:solidFill>
                <a:latin typeface="Veto Com" panose="02000506040000020003" pitchFamily="2" charset="0"/>
              </a:rPr>
              <a:t>Examples of good responses</a:t>
            </a:r>
          </a:p>
          <a:p>
            <a:endParaRPr lang="en-GB" sz="2400" dirty="0">
              <a:solidFill>
                <a:schemeClr val="bg2">
                  <a:lumMod val="50000"/>
                </a:schemeClr>
              </a:solidFill>
              <a:latin typeface="Calibri" panose="020F0502020204030204" pitchFamily="34" charset="0"/>
            </a:endParaRPr>
          </a:p>
          <a:p>
            <a:endParaRPr lang="en-GB" sz="2400" dirty="0">
              <a:solidFill>
                <a:srgbClr val="5B1E45"/>
              </a:solidFill>
              <a:latin typeface="Veto Com" panose="02000506040000020003" pitchFamily="2" charset="0"/>
            </a:endParaRPr>
          </a:p>
          <a:p>
            <a:pPr marL="342900" indent="-342900">
              <a:buFont typeface="Arial" panose="020B0604020202020204" pitchFamily="34" charset="0"/>
              <a:buChar char="•"/>
            </a:pPr>
            <a:r>
              <a:rPr lang="en-GB" sz="2400" dirty="0">
                <a:solidFill>
                  <a:srgbClr val="5B1E45"/>
                </a:solidFill>
                <a:latin typeface="Veto Com" panose="02000506040000020003" pitchFamily="2" charset="0"/>
              </a:rPr>
              <a:t>Apologising</a:t>
            </a:r>
          </a:p>
          <a:p>
            <a:endParaRPr lang="en-GB" sz="2400" dirty="0">
              <a:solidFill>
                <a:srgbClr val="5B1E45"/>
              </a:solidFill>
              <a:latin typeface="Veto Com" panose="02000506040000020003" pitchFamily="2" charset="0"/>
            </a:endParaRPr>
          </a:p>
          <a:p>
            <a:pPr marL="342900" indent="-342900">
              <a:buFont typeface="Arial" panose="020B0604020202020204" pitchFamily="34" charset="0"/>
              <a:buChar char="•"/>
            </a:pPr>
            <a:r>
              <a:rPr lang="en-GB" sz="2400" dirty="0">
                <a:solidFill>
                  <a:srgbClr val="5B1E45"/>
                </a:solidFill>
                <a:latin typeface="Veto Com" panose="02000506040000020003" pitchFamily="2" charset="0"/>
              </a:rPr>
              <a:t>Empathy and understanding</a:t>
            </a:r>
          </a:p>
          <a:p>
            <a:endParaRPr lang="en-GB" sz="2400" b="1" dirty="0">
              <a:solidFill>
                <a:srgbClr val="5B1E45"/>
              </a:solidFill>
              <a:latin typeface="Veto Com" panose="02000506040000020003" pitchFamily="2" charset="0"/>
            </a:endParaRPr>
          </a:p>
          <a:p>
            <a:pPr marL="342900" indent="-342900">
              <a:buFont typeface="Arial" panose="020B0604020202020204" pitchFamily="34" charset="0"/>
              <a:buChar char="•"/>
            </a:pPr>
            <a:r>
              <a:rPr lang="en-GB" altLang="en-US" sz="2400" b="1" dirty="0">
                <a:solidFill>
                  <a:srgbClr val="5B1E45"/>
                </a:solidFill>
                <a:latin typeface="Veto Com Light" panose="02000506040000020003" pitchFamily="2" charset="0"/>
              </a:rPr>
              <a:t>Explaining what normally happens or why things happen</a:t>
            </a:r>
          </a:p>
          <a:p>
            <a:endParaRPr lang="en-GB" sz="2400" b="1" dirty="0">
              <a:solidFill>
                <a:srgbClr val="5B1E45"/>
              </a:solidFill>
              <a:latin typeface="Veto Com" panose="02000506040000020003" pitchFamily="2" charset="0"/>
            </a:endParaRPr>
          </a:p>
          <a:p>
            <a:pPr marL="342900" indent="-342900">
              <a:buFont typeface="Arial" panose="020B0604020202020204" pitchFamily="34" charset="0"/>
              <a:buChar char="•"/>
            </a:pPr>
            <a:r>
              <a:rPr lang="en-GB" altLang="en-US" sz="2400" b="1" dirty="0">
                <a:solidFill>
                  <a:srgbClr val="5B1E45"/>
                </a:solidFill>
                <a:latin typeface="Veto Com Light" panose="02000506040000020003" pitchFamily="2" charset="0"/>
              </a:rPr>
              <a:t>Saying what you will do with the feedback</a:t>
            </a:r>
            <a:endParaRPr lang="en-GB" sz="2400" b="1" dirty="0">
              <a:solidFill>
                <a:srgbClr val="5B1E45"/>
              </a:solidFill>
              <a:latin typeface="Veto Com Light" panose="02000506040000020003" pitchFamily="2" charset="0"/>
            </a:endParaRPr>
          </a:p>
          <a:p>
            <a:pPr marL="342900" indent="-342900">
              <a:buFont typeface="Arial" panose="020B0604020202020204" pitchFamily="34" charset="0"/>
              <a:buChar char="•"/>
            </a:pPr>
            <a:endParaRPr lang="en-GB" sz="2400" b="1" dirty="0">
              <a:solidFill>
                <a:srgbClr val="5B1E45"/>
              </a:solidFill>
              <a:latin typeface="Veto Com" panose="02000506040000020003" pitchFamily="2" charset="0"/>
            </a:endParaRPr>
          </a:p>
          <a:p>
            <a:pPr marL="342900" indent="-342900">
              <a:buFont typeface="Arial" panose="020B0604020202020204" pitchFamily="34" charset="0"/>
              <a:buChar char="•"/>
            </a:pPr>
            <a:r>
              <a:rPr lang="en-GB" altLang="en-US" sz="2400" b="1" dirty="0">
                <a:solidFill>
                  <a:srgbClr val="5B1E45"/>
                </a:solidFill>
                <a:latin typeface="Veto Com Light" panose="02000506040000020003" pitchFamily="2" charset="0"/>
              </a:rPr>
              <a:t>Saying what you will do to make an improvement</a:t>
            </a:r>
          </a:p>
          <a:p>
            <a:endParaRPr lang="en-GB" sz="2400" dirty="0">
              <a:solidFill>
                <a:srgbClr val="5B1E45"/>
              </a:solidFill>
              <a:latin typeface="Veto Com" panose="02000506040000020003" pitchFamily="2" charset="0"/>
            </a:endParaRPr>
          </a:p>
        </p:txBody>
      </p:sp>
      <p:pic>
        <p:nvPicPr>
          <p:cNvPr id="3" name="Picture 2" descr="A close up of a logo&#10;&#10;Description automatically generated">
            <a:extLst>
              <a:ext uri="{FF2B5EF4-FFF2-40B4-BE49-F238E27FC236}">
                <a16:creationId xmlns:a16="http://schemas.microsoft.com/office/drawing/2014/main" id="{6F2B7F42-B2F1-45F0-954C-A8340DB4BB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2402" y="373364"/>
            <a:ext cx="1993801" cy="1408922"/>
          </a:xfrm>
          <a:prstGeom prst="rect">
            <a:avLst/>
          </a:prstGeom>
        </p:spPr>
      </p:pic>
    </p:spTree>
    <p:extLst>
      <p:ext uri="{BB962C8B-B14F-4D97-AF65-F5344CB8AC3E}">
        <p14:creationId xmlns:p14="http://schemas.microsoft.com/office/powerpoint/2010/main" val="3654963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99686E-DBB2-4E06-8B1D-CEC7669CA0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628800"/>
            <a:ext cx="5014913" cy="3780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50CBC783-652F-4C2D-973D-F9ABA40218EA}"/>
              </a:ext>
            </a:extLst>
          </p:cNvPr>
          <p:cNvSpPr/>
          <p:nvPr/>
        </p:nvSpPr>
        <p:spPr>
          <a:xfrm>
            <a:off x="755576" y="730031"/>
            <a:ext cx="2097049"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en-US" sz="3200" b="1" i="0" u="none" strike="noStrike" kern="0" cap="none" spc="0" normalizeH="0" baseline="0" noProof="0" dirty="0">
                <a:ln>
                  <a:noFill/>
                </a:ln>
                <a:solidFill>
                  <a:srgbClr val="5B1E45"/>
                </a:solidFill>
                <a:effectLst/>
                <a:uLnTx/>
                <a:uFillTx/>
                <a:latin typeface="Veto Com Light" panose="02000506040000020003" pitchFamily="2" charset="0"/>
                <a:cs typeface="+mn-cs"/>
              </a:rPr>
              <a:t>Apologising</a:t>
            </a:r>
            <a:endParaRPr kumimoji="0" lang="en-GB" sz="3200" b="1" i="0" u="none" strike="noStrike" kern="0" cap="none" spc="0" normalizeH="0" baseline="0" noProof="0" dirty="0">
              <a:ln>
                <a:noFill/>
              </a:ln>
              <a:solidFill>
                <a:srgbClr val="5B1E45"/>
              </a:solidFill>
              <a:effectLst/>
              <a:uLnTx/>
              <a:uFillTx/>
            </a:endParaRPr>
          </a:p>
        </p:txBody>
      </p:sp>
      <p:pic>
        <p:nvPicPr>
          <p:cNvPr id="6" name="Picture 5" descr="A close up of a logo&#10;&#10;Description automatically generated">
            <a:extLst>
              <a:ext uri="{FF2B5EF4-FFF2-40B4-BE49-F238E27FC236}">
                <a16:creationId xmlns:a16="http://schemas.microsoft.com/office/drawing/2014/main" id="{D9C2D5C9-A043-4583-A74F-76D27B96CB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350786"/>
            <a:ext cx="1993801" cy="1408922"/>
          </a:xfrm>
          <a:prstGeom prst="rect">
            <a:avLst/>
          </a:prstGeom>
        </p:spPr>
      </p:pic>
      <p:sp>
        <p:nvSpPr>
          <p:cNvPr id="5" name="Rectangle 4">
            <a:extLst>
              <a:ext uri="{FF2B5EF4-FFF2-40B4-BE49-F238E27FC236}">
                <a16:creationId xmlns:a16="http://schemas.microsoft.com/office/drawing/2014/main" id="{18B905BB-615B-4356-946A-98BABD690F99}"/>
              </a:ext>
            </a:extLst>
          </p:cNvPr>
          <p:cNvSpPr/>
          <p:nvPr/>
        </p:nvSpPr>
        <p:spPr>
          <a:xfrm>
            <a:off x="611560" y="5943303"/>
            <a:ext cx="4160178" cy="369332"/>
          </a:xfrm>
          <a:prstGeom prst="rect">
            <a:avLst/>
          </a:prstGeom>
        </p:spPr>
        <p:txBody>
          <a:bodyPr wrap="none">
            <a:spAutoFit/>
          </a:bodyPr>
          <a:lstStyle/>
          <a:p>
            <a:r>
              <a:rPr lang="en-GB" dirty="0">
                <a:hlinkClick r:id="rId4"/>
              </a:rPr>
              <a:t>https://www.careopinion.org.uk/143573</a:t>
            </a:r>
            <a:endParaRPr lang="en-GB" dirty="0"/>
          </a:p>
        </p:txBody>
      </p:sp>
    </p:spTree>
    <p:extLst>
      <p:ext uri="{BB962C8B-B14F-4D97-AF65-F5344CB8AC3E}">
        <p14:creationId xmlns:p14="http://schemas.microsoft.com/office/powerpoint/2010/main" val="325077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FF2173-D1C5-46D5-9EE9-4EC9D5E5A422}"/>
              </a:ext>
            </a:extLst>
          </p:cNvPr>
          <p:cNvSpPr/>
          <p:nvPr/>
        </p:nvSpPr>
        <p:spPr>
          <a:xfrm>
            <a:off x="611560" y="548680"/>
            <a:ext cx="4839786" cy="584775"/>
          </a:xfrm>
          <a:prstGeom prst="rect">
            <a:avLst/>
          </a:prstGeom>
        </p:spPr>
        <p:txBody>
          <a:bodyPr wrap="none">
            <a:spAutoFit/>
          </a:bodyPr>
          <a:lstStyle/>
          <a:p>
            <a:r>
              <a:rPr lang="en-GB" altLang="en-US" sz="3200" b="1" dirty="0">
                <a:solidFill>
                  <a:srgbClr val="5B1E45"/>
                </a:solidFill>
                <a:latin typeface="Veto Com Light" panose="02000506040000020003" pitchFamily="2" charset="0"/>
              </a:rPr>
              <a:t>Empathy and understanding</a:t>
            </a:r>
            <a:endParaRPr lang="en-GB" sz="3200" b="1" dirty="0">
              <a:solidFill>
                <a:srgbClr val="5B1E45"/>
              </a:solidFill>
              <a:latin typeface="Veto Com Light" panose="02000506040000020003" pitchFamily="2" charset="0"/>
            </a:endParaRPr>
          </a:p>
        </p:txBody>
      </p:sp>
      <p:pic>
        <p:nvPicPr>
          <p:cNvPr id="5" name="Picture 4" descr="A close up of a logo&#10;&#10;Description automatically generated">
            <a:extLst>
              <a:ext uri="{FF2B5EF4-FFF2-40B4-BE49-F238E27FC236}">
                <a16:creationId xmlns:a16="http://schemas.microsoft.com/office/drawing/2014/main" id="{795A0275-4D07-4794-BF16-FD8B49905A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350786"/>
            <a:ext cx="1993801" cy="1408922"/>
          </a:xfrm>
          <a:prstGeom prst="rect">
            <a:avLst/>
          </a:prstGeom>
        </p:spPr>
      </p:pic>
      <p:sp>
        <p:nvSpPr>
          <p:cNvPr id="6" name="Rectangle 5">
            <a:extLst>
              <a:ext uri="{FF2B5EF4-FFF2-40B4-BE49-F238E27FC236}">
                <a16:creationId xmlns:a16="http://schemas.microsoft.com/office/drawing/2014/main" id="{C9B0B408-8311-4E79-8166-A42EEB2DD98D}"/>
              </a:ext>
            </a:extLst>
          </p:cNvPr>
          <p:cNvSpPr/>
          <p:nvPr/>
        </p:nvSpPr>
        <p:spPr>
          <a:xfrm>
            <a:off x="505532" y="6040213"/>
            <a:ext cx="4354500" cy="369332"/>
          </a:xfrm>
          <a:prstGeom prst="rect">
            <a:avLst/>
          </a:prstGeom>
        </p:spPr>
        <p:txBody>
          <a:bodyPr wrap="square">
            <a:spAutoFit/>
          </a:bodyPr>
          <a:lstStyle/>
          <a:p>
            <a:r>
              <a:rPr lang="en-GB" dirty="0">
                <a:hlinkClick r:id="rId3"/>
              </a:rPr>
              <a:t>https://www.careopinion.org.uk/739814</a:t>
            </a:r>
            <a:endParaRPr lang="en-GB" dirty="0"/>
          </a:p>
        </p:txBody>
      </p:sp>
      <p:pic>
        <p:nvPicPr>
          <p:cNvPr id="8" name="Picture 7">
            <a:extLst>
              <a:ext uri="{FF2B5EF4-FFF2-40B4-BE49-F238E27FC236}">
                <a16:creationId xmlns:a16="http://schemas.microsoft.com/office/drawing/2014/main" id="{DA709674-847B-4F4E-B9C2-31C04400DFBC}"/>
              </a:ext>
            </a:extLst>
          </p:cNvPr>
          <p:cNvPicPr>
            <a:picLocks noChangeAspect="1"/>
          </p:cNvPicPr>
          <p:nvPr/>
        </p:nvPicPr>
        <p:blipFill>
          <a:blip r:embed="rId4"/>
          <a:stretch>
            <a:fillRect/>
          </a:stretch>
        </p:blipFill>
        <p:spPr>
          <a:xfrm>
            <a:off x="505532" y="1340768"/>
            <a:ext cx="5980167" cy="2566595"/>
          </a:xfrm>
          <a:prstGeom prst="rect">
            <a:avLst/>
          </a:prstGeom>
        </p:spPr>
      </p:pic>
      <p:pic>
        <p:nvPicPr>
          <p:cNvPr id="9" name="Picture 8">
            <a:extLst>
              <a:ext uri="{FF2B5EF4-FFF2-40B4-BE49-F238E27FC236}">
                <a16:creationId xmlns:a16="http://schemas.microsoft.com/office/drawing/2014/main" id="{9254095A-6A4D-4C6D-8DCA-02B8B6B3282A}"/>
              </a:ext>
            </a:extLst>
          </p:cNvPr>
          <p:cNvPicPr>
            <a:picLocks noChangeAspect="1"/>
          </p:cNvPicPr>
          <p:nvPr/>
        </p:nvPicPr>
        <p:blipFill>
          <a:blip r:embed="rId5"/>
          <a:stretch>
            <a:fillRect/>
          </a:stretch>
        </p:blipFill>
        <p:spPr>
          <a:xfrm>
            <a:off x="2771800" y="1638779"/>
            <a:ext cx="5980166" cy="4436479"/>
          </a:xfrm>
          <a:prstGeom prst="rect">
            <a:avLst/>
          </a:prstGeom>
        </p:spPr>
      </p:pic>
    </p:spTree>
    <p:extLst>
      <p:ext uri="{BB962C8B-B14F-4D97-AF65-F5344CB8AC3E}">
        <p14:creationId xmlns:p14="http://schemas.microsoft.com/office/powerpoint/2010/main" val="157493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C4478F-61FC-427B-BD01-B8AE486C49E6}"/>
              </a:ext>
            </a:extLst>
          </p:cNvPr>
          <p:cNvSpPr/>
          <p:nvPr/>
        </p:nvSpPr>
        <p:spPr>
          <a:xfrm>
            <a:off x="539552" y="476672"/>
            <a:ext cx="3177595" cy="2062103"/>
          </a:xfrm>
          <a:prstGeom prst="rect">
            <a:avLst/>
          </a:prstGeom>
        </p:spPr>
        <p:txBody>
          <a:bodyPr wrap="square">
            <a:spAutoFit/>
          </a:bodyPr>
          <a:lstStyle/>
          <a:p>
            <a:r>
              <a:rPr lang="en-GB" altLang="en-US" sz="3200" b="1" dirty="0">
                <a:solidFill>
                  <a:srgbClr val="5B1E45"/>
                </a:solidFill>
                <a:latin typeface="Veto Com Light" panose="02000506040000020003" pitchFamily="2" charset="0"/>
              </a:rPr>
              <a:t>Explaining what normally happens or why things happen</a:t>
            </a:r>
          </a:p>
        </p:txBody>
      </p:sp>
      <p:pic>
        <p:nvPicPr>
          <p:cNvPr id="6" name="Picture 5" descr="A close up of a logo&#10;&#10;Description automatically generated">
            <a:extLst>
              <a:ext uri="{FF2B5EF4-FFF2-40B4-BE49-F238E27FC236}">
                <a16:creationId xmlns:a16="http://schemas.microsoft.com/office/drawing/2014/main" id="{C34A7E09-F217-4E49-AFAF-DB66914111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350786"/>
            <a:ext cx="1993801" cy="1408922"/>
          </a:xfrm>
          <a:prstGeom prst="rect">
            <a:avLst/>
          </a:prstGeom>
        </p:spPr>
      </p:pic>
      <p:sp>
        <p:nvSpPr>
          <p:cNvPr id="7" name="Rectangle 6">
            <a:extLst>
              <a:ext uri="{FF2B5EF4-FFF2-40B4-BE49-F238E27FC236}">
                <a16:creationId xmlns:a16="http://schemas.microsoft.com/office/drawing/2014/main" id="{6EB66BFC-2773-49A9-A6AF-59C7AF9A4F87}"/>
              </a:ext>
            </a:extLst>
          </p:cNvPr>
          <p:cNvSpPr/>
          <p:nvPr/>
        </p:nvSpPr>
        <p:spPr>
          <a:xfrm>
            <a:off x="259663" y="6127213"/>
            <a:ext cx="3719160" cy="615553"/>
          </a:xfrm>
          <a:prstGeom prst="rect">
            <a:avLst/>
          </a:prstGeom>
        </p:spPr>
        <p:txBody>
          <a:bodyPr wrap="none">
            <a:spAutoFit/>
          </a:bodyPr>
          <a:lstStyle/>
          <a:p>
            <a:r>
              <a:rPr lang="en-GB" sz="1600" dirty="0">
                <a:hlinkClick r:id="rId4"/>
              </a:rPr>
              <a:t>https://www.careopinion.org.uk/773058</a:t>
            </a:r>
            <a:endParaRPr lang="en-GB" sz="1600" dirty="0"/>
          </a:p>
          <a:p>
            <a:endParaRPr lang="en-GB" dirty="0"/>
          </a:p>
        </p:txBody>
      </p:sp>
      <p:pic>
        <p:nvPicPr>
          <p:cNvPr id="8" name="Picture 7">
            <a:extLst>
              <a:ext uri="{FF2B5EF4-FFF2-40B4-BE49-F238E27FC236}">
                <a16:creationId xmlns:a16="http://schemas.microsoft.com/office/drawing/2014/main" id="{436BD28C-CC8B-408E-967A-83D2871E2F62}"/>
              </a:ext>
            </a:extLst>
          </p:cNvPr>
          <p:cNvPicPr>
            <a:picLocks noChangeAspect="1"/>
          </p:cNvPicPr>
          <p:nvPr/>
        </p:nvPicPr>
        <p:blipFill>
          <a:blip r:embed="rId5"/>
          <a:stretch>
            <a:fillRect/>
          </a:stretch>
        </p:blipFill>
        <p:spPr>
          <a:xfrm>
            <a:off x="3745105" y="362848"/>
            <a:ext cx="4864878" cy="5917882"/>
          </a:xfrm>
          <a:prstGeom prst="rect">
            <a:avLst/>
          </a:prstGeom>
        </p:spPr>
      </p:pic>
    </p:spTree>
    <p:extLst>
      <p:ext uri="{BB962C8B-B14F-4D97-AF65-F5344CB8AC3E}">
        <p14:creationId xmlns:p14="http://schemas.microsoft.com/office/powerpoint/2010/main" val="1924866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C34A7E09-F217-4E49-AFAF-DB66914111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350786"/>
            <a:ext cx="1993801" cy="1408922"/>
          </a:xfrm>
          <a:prstGeom prst="rect">
            <a:avLst/>
          </a:prstGeom>
        </p:spPr>
      </p:pic>
      <p:sp>
        <p:nvSpPr>
          <p:cNvPr id="7" name="Rectangle 6">
            <a:extLst>
              <a:ext uri="{FF2B5EF4-FFF2-40B4-BE49-F238E27FC236}">
                <a16:creationId xmlns:a16="http://schemas.microsoft.com/office/drawing/2014/main" id="{6EB66BFC-2773-49A9-A6AF-59C7AF9A4F87}"/>
              </a:ext>
            </a:extLst>
          </p:cNvPr>
          <p:cNvSpPr/>
          <p:nvPr/>
        </p:nvSpPr>
        <p:spPr>
          <a:xfrm>
            <a:off x="259663" y="6127213"/>
            <a:ext cx="3719160" cy="615553"/>
          </a:xfrm>
          <a:prstGeom prst="rect">
            <a:avLst/>
          </a:prstGeom>
        </p:spPr>
        <p:txBody>
          <a:bodyPr wrap="none">
            <a:spAutoFit/>
          </a:bodyPr>
          <a:lstStyle/>
          <a:p>
            <a:r>
              <a:rPr lang="en-GB" sz="1600" dirty="0">
                <a:hlinkClick r:id="rId4"/>
              </a:rPr>
              <a:t>https://www.careopinion.org.uk/773058</a:t>
            </a:r>
            <a:endParaRPr lang="en-GB" sz="1600" dirty="0"/>
          </a:p>
          <a:p>
            <a:endParaRPr lang="en-GB" dirty="0"/>
          </a:p>
        </p:txBody>
      </p:sp>
      <p:pic>
        <p:nvPicPr>
          <p:cNvPr id="2" name="Picture 1">
            <a:extLst>
              <a:ext uri="{FF2B5EF4-FFF2-40B4-BE49-F238E27FC236}">
                <a16:creationId xmlns:a16="http://schemas.microsoft.com/office/drawing/2014/main" id="{852D32F0-DAF3-483E-866E-603B7748C80D}"/>
              </a:ext>
            </a:extLst>
          </p:cNvPr>
          <p:cNvPicPr>
            <a:picLocks noChangeAspect="1"/>
          </p:cNvPicPr>
          <p:nvPr/>
        </p:nvPicPr>
        <p:blipFill>
          <a:blip r:embed="rId5"/>
          <a:stretch>
            <a:fillRect/>
          </a:stretch>
        </p:blipFill>
        <p:spPr>
          <a:xfrm>
            <a:off x="395536" y="440968"/>
            <a:ext cx="6051023" cy="5686245"/>
          </a:xfrm>
          <a:prstGeom prst="rect">
            <a:avLst/>
          </a:prstGeom>
        </p:spPr>
      </p:pic>
      <p:sp>
        <p:nvSpPr>
          <p:cNvPr id="10" name="Rectangle 9">
            <a:extLst>
              <a:ext uri="{FF2B5EF4-FFF2-40B4-BE49-F238E27FC236}">
                <a16:creationId xmlns:a16="http://schemas.microsoft.com/office/drawing/2014/main" id="{1D168E46-BFC0-4853-9262-9A2A1CB39083}"/>
              </a:ext>
            </a:extLst>
          </p:cNvPr>
          <p:cNvSpPr/>
          <p:nvPr/>
        </p:nvSpPr>
        <p:spPr>
          <a:xfrm>
            <a:off x="6457890" y="2453093"/>
            <a:ext cx="1993800" cy="2308324"/>
          </a:xfrm>
          <a:prstGeom prst="rect">
            <a:avLst/>
          </a:prstGeom>
        </p:spPr>
        <p:txBody>
          <a:bodyPr wrap="square">
            <a:spAutoFit/>
          </a:bodyPr>
          <a:lstStyle/>
          <a:p>
            <a:pPr algn="ctr"/>
            <a:r>
              <a:rPr lang="en-GB" sz="2400" dirty="0">
                <a:solidFill>
                  <a:srgbClr val="5B1E45"/>
                </a:solidFill>
                <a:latin typeface="Veto Com Light" panose="02000506040000020003" pitchFamily="2" charset="0"/>
              </a:rPr>
              <a:t>Making that ‘</a:t>
            </a:r>
            <a:r>
              <a:rPr lang="en-GB" sz="2400" b="1" dirty="0">
                <a:solidFill>
                  <a:srgbClr val="5B1E45"/>
                </a:solidFill>
                <a:latin typeface="Veto Com Light" panose="02000506040000020003" pitchFamily="2" charset="0"/>
              </a:rPr>
              <a:t>Planned Change</a:t>
            </a:r>
            <a:r>
              <a:rPr lang="en-GB" sz="2400" dirty="0">
                <a:solidFill>
                  <a:srgbClr val="5B1E45"/>
                </a:solidFill>
                <a:latin typeface="Veto Com Light" panose="02000506040000020003" pitchFamily="2" charset="0"/>
              </a:rPr>
              <a:t>’ </a:t>
            </a:r>
          </a:p>
          <a:p>
            <a:pPr algn="ctr"/>
            <a:r>
              <a:rPr lang="en-GB" sz="2400" dirty="0">
                <a:solidFill>
                  <a:srgbClr val="5B1E45"/>
                </a:solidFill>
                <a:latin typeface="Veto Com Light" panose="02000506040000020003" pitchFamily="2" charset="0"/>
              </a:rPr>
              <a:t>into a </a:t>
            </a:r>
          </a:p>
          <a:p>
            <a:pPr algn="ctr"/>
            <a:r>
              <a:rPr lang="en-GB" sz="2400" dirty="0">
                <a:solidFill>
                  <a:srgbClr val="5B1E45"/>
                </a:solidFill>
                <a:latin typeface="Veto Com Light" panose="02000506040000020003" pitchFamily="2" charset="0"/>
              </a:rPr>
              <a:t>‘</a:t>
            </a:r>
            <a:r>
              <a:rPr lang="en-GB" sz="2400" b="1" dirty="0">
                <a:solidFill>
                  <a:srgbClr val="5B1E45"/>
                </a:solidFill>
                <a:latin typeface="Veto Com Light" panose="02000506040000020003" pitchFamily="2" charset="0"/>
              </a:rPr>
              <a:t>Change made</a:t>
            </a:r>
            <a:r>
              <a:rPr lang="en-GB" sz="2400" dirty="0">
                <a:solidFill>
                  <a:srgbClr val="5B1E45"/>
                </a:solidFill>
                <a:latin typeface="Veto Com Light" panose="02000506040000020003" pitchFamily="2" charset="0"/>
              </a:rPr>
              <a:t>’</a:t>
            </a:r>
          </a:p>
        </p:txBody>
      </p:sp>
    </p:spTree>
    <p:extLst>
      <p:ext uri="{BB962C8B-B14F-4D97-AF65-F5344CB8AC3E}">
        <p14:creationId xmlns:p14="http://schemas.microsoft.com/office/powerpoint/2010/main" val="149908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AE06C0-E5B0-452B-BD70-267E693E01CF}"/>
              </a:ext>
            </a:extLst>
          </p:cNvPr>
          <p:cNvSpPr/>
          <p:nvPr/>
        </p:nvSpPr>
        <p:spPr>
          <a:xfrm>
            <a:off x="467544" y="476672"/>
            <a:ext cx="6120680" cy="1077218"/>
          </a:xfrm>
          <a:prstGeom prst="rect">
            <a:avLst/>
          </a:prstGeom>
        </p:spPr>
        <p:txBody>
          <a:bodyPr wrap="square">
            <a:spAutoFit/>
          </a:bodyPr>
          <a:lstStyle/>
          <a:p>
            <a:r>
              <a:rPr lang="en-GB" altLang="en-US" sz="3200" b="1" dirty="0">
                <a:solidFill>
                  <a:srgbClr val="5B1E45"/>
                </a:solidFill>
                <a:latin typeface="Veto Com Light" panose="02000506040000020003" pitchFamily="2" charset="0"/>
              </a:rPr>
              <a:t>Saying what you will do with the feedback</a:t>
            </a:r>
            <a:endParaRPr lang="en-GB" sz="3200" b="1" dirty="0">
              <a:solidFill>
                <a:srgbClr val="5B1E45"/>
              </a:solidFill>
              <a:latin typeface="Veto Com Light" panose="02000506040000020003" pitchFamily="2" charset="0"/>
            </a:endParaRPr>
          </a:p>
        </p:txBody>
      </p:sp>
      <p:pic>
        <p:nvPicPr>
          <p:cNvPr id="4" name="Picture 3" descr="A close up of a logo&#10;&#10;Description automatically generated">
            <a:extLst>
              <a:ext uri="{FF2B5EF4-FFF2-40B4-BE49-F238E27FC236}">
                <a16:creationId xmlns:a16="http://schemas.microsoft.com/office/drawing/2014/main" id="{FF224651-6DF5-4E7F-A342-F8BB770644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350786"/>
            <a:ext cx="1993801" cy="1408922"/>
          </a:xfrm>
          <a:prstGeom prst="rect">
            <a:avLst/>
          </a:prstGeom>
        </p:spPr>
      </p:pic>
      <p:pic>
        <p:nvPicPr>
          <p:cNvPr id="8" name="Picture 7">
            <a:extLst>
              <a:ext uri="{FF2B5EF4-FFF2-40B4-BE49-F238E27FC236}">
                <a16:creationId xmlns:a16="http://schemas.microsoft.com/office/drawing/2014/main" id="{CE0E4A01-6ECB-4448-8A5F-BBCD81974232}"/>
              </a:ext>
            </a:extLst>
          </p:cNvPr>
          <p:cNvPicPr>
            <a:picLocks noChangeAspect="1"/>
          </p:cNvPicPr>
          <p:nvPr/>
        </p:nvPicPr>
        <p:blipFill>
          <a:blip r:embed="rId3"/>
          <a:stretch>
            <a:fillRect/>
          </a:stretch>
        </p:blipFill>
        <p:spPr>
          <a:xfrm>
            <a:off x="2195736" y="1341527"/>
            <a:ext cx="5701630" cy="4941982"/>
          </a:xfrm>
          <a:prstGeom prst="rect">
            <a:avLst/>
          </a:prstGeom>
        </p:spPr>
      </p:pic>
      <p:sp>
        <p:nvSpPr>
          <p:cNvPr id="2" name="Rectangle 1">
            <a:extLst>
              <a:ext uri="{FF2B5EF4-FFF2-40B4-BE49-F238E27FC236}">
                <a16:creationId xmlns:a16="http://schemas.microsoft.com/office/drawing/2014/main" id="{A11A6A48-141F-4967-9375-E63AD54D8EF7}"/>
              </a:ext>
            </a:extLst>
          </p:cNvPr>
          <p:cNvSpPr/>
          <p:nvPr/>
        </p:nvSpPr>
        <p:spPr>
          <a:xfrm>
            <a:off x="297890" y="6098843"/>
            <a:ext cx="4160178" cy="369332"/>
          </a:xfrm>
          <a:prstGeom prst="rect">
            <a:avLst/>
          </a:prstGeom>
        </p:spPr>
        <p:txBody>
          <a:bodyPr wrap="none">
            <a:spAutoFit/>
          </a:bodyPr>
          <a:lstStyle/>
          <a:p>
            <a:r>
              <a:rPr lang="en-GB" dirty="0">
                <a:hlinkClick r:id="rId4"/>
              </a:rPr>
              <a:t>https://www.careopinion.org.uk/708178</a:t>
            </a:r>
            <a:endParaRPr lang="en-GB" dirty="0"/>
          </a:p>
        </p:txBody>
      </p:sp>
    </p:spTree>
    <p:extLst>
      <p:ext uri="{BB962C8B-B14F-4D97-AF65-F5344CB8AC3E}">
        <p14:creationId xmlns:p14="http://schemas.microsoft.com/office/powerpoint/2010/main" val="2125933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5CC4D0AE-CE4D-4B50-8A5C-3EE363F711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350786"/>
            <a:ext cx="1993801" cy="1408922"/>
          </a:xfrm>
          <a:prstGeom prst="rect">
            <a:avLst/>
          </a:prstGeom>
        </p:spPr>
      </p:pic>
      <p:sp>
        <p:nvSpPr>
          <p:cNvPr id="4" name="Rectangle 3">
            <a:extLst>
              <a:ext uri="{FF2B5EF4-FFF2-40B4-BE49-F238E27FC236}">
                <a16:creationId xmlns:a16="http://schemas.microsoft.com/office/drawing/2014/main" id="{138078D7-1019-405C-BA7F-9F7EC0DE4387}"/>
              </a:ext>
            </a:extLst>
          </p:cNvPr>
          <p:cNvSpPr/>
          <p:nvPr/>
        </p:nvSpPr>
        <p:spPr>
          <a:xfrm>
            <a:off x="395536" y="428941"/>
            <a:ext cx="5834217" cy="1077218"/>
          </a:xfrm>
          <a:prstGeom prst="rect">
            <a:avLst/>
          </a:prstGeom>
        </p:spPr>
        <p:txBody>
          <a:bodyPr wrap="square">
            <a:spAutoFit/>
          </a:bodyPr>
          <a:lstStyle/>
          <a:p>
            <a:r>
              <a:rPr lang="en-GB" altLang="en-US" sz="3200" b="1" dirty="0">
                <a:solidFill>
                  <a:srgbClr val="5B1E45"/>
                </a:solidFill>
                <a:latin typeface="Veto Com Light" panose="02000506040000020003" pitchFamily="2" charset="0"/>
              </a:rPr>
              <a:t>Saying what you will do to make an improvement</a:t>
            </a:r>
          </a:p>
        </p:txBody>
      </p:sp>
      <p:pic>
        <p:nvPicPr>
          <p:cNvPr id="7" name="Picture 6">
            <a:extLst>
              <a:ext uri="{FF2B5EF4-FFF2-40B4-BE49-F238E27FC236}">
                <a16:creationId xmlns:a16="http://schemas.microsoft.com/office/drawing/2014/main" id="{D3819AE4-0D0C-4B6D-8D14-2FF3B280CEE7}"/>
              </a:ext>
            </a:extLst>
          </p:cNvPr>
          <p:cNvPicPr>
            <a:picLocks noChangeAspect="1"/>
          </p:cNvPicPr>
          <p:nvPr/>
        </p:nvPicPr>
        <p:blipFill>
          <a:blip r:embed="rId3"/>
          <a:stretch>
            <a:fillRect/>
          </a:stretch>
        </p:blipFill>
        <p:spPr>
          <a:xfrm>
            <a:off x="1403648" y="1616722"/>
            <a:ext cx="5991225" cy="4667250"/>
          </a:xfrm>
          <a:prstGeom prst="rect">
            <a:avLst/>
          </a:prstGeom>
        </p:spPr>
      </p:pic>
      <p:pic>
        <p:nvPicPr>
          <p:cNvPr id="8" name="Picture 7">
            <a:extLst>
              <a:ext uri="{FF2B5EF4-FFF2-40B4-BE49-F238E27FC236}">
                <a16:creationId xmlns:a16="http://schemas.microsoft.com/office/drawing/2014/main" id="{FF13A5BB-270B-414E-9E06-E794BFB2F1D1}"/>
              </a:ext>
            </a:extLst>
          </p:cNvPr>
          <p:cNvPicPr>
            <a:picLocks noChangeAspect="1"/>
          </p:cNvPicPr>
          <p:nvPr/>
        </p:nvPicPr>
        <p:blipFill rotWithShape="1">
          <a:blip r:embed="rId4"/>
          <a:srcRect r="1951"/>
          <a:stretch/>
        </p:blipFill>
        <p:spPr>
          <a:xfrm>
            <a:off x="2123728" y="1543013"/>
            <a:ext cx="4680520" cy="4833251"/>
          </a:xfrm>
          <a:prstGeom prst="rect">
            <a:avLst/>
          </a:prstGeom>
        </p:spPr>
      </p:pic>
      <p:sp>
        <p:nvSpPr>
          <p:cNvPr id="2" name="Rectangle 1">
            <a:extLst>
              <a:ext uri="{FF2B5EF4-FFF2-40B4-BE49-F238E27FC236}">
                <a16:creationId xmlns:a16="http://schemas.microsoft.com/office/drawing/2014/main" id="{2017F7F3-672D-431B-8A0B-08793433CFF9}"/>
              </a:ext>
            </a:extLst>
          </p:cNvPr>
          <p:cNvSpPr/>
          <p:nvPr/>
        </p:nvSpPr>
        <p:spPr>
          <a:xfrm>
            <a:off x="322550" y="6135834"/>
            <a:ext cx="4160178" cy="369332"/>
          </a:xfrm>
          <a:prstGeom prst="rect">
            <a:avLst/>
          </a:prstGeom>
        </p:spPr>
        <p:txBody>
          <a:bodyPr wrap="none">
            <a:spAutoFit/>
          </a:bodyPr>
          <a:lstStyle/>
          <a:p>
            <a:r>
              <a:rPr lang="en-GB" dirty="0">
                <a:hlinkClick r:id="rId5"/>
              </a:rPr>
              <a:t>https://www.careopinion.org.uk/508341</a:t>
            </a:r>
            <a:endParaRPr lang="en-GB" dirty="0"/>
          </a:p>
        </p:txBody>
      </p:sp>
    </p:spTree>
    <p:extLst>
      <p:ext uri="{BB962C8B-B14F-4D97-AF65-F5344CB8AC3E}">
        <p14:creationId xmlns:p14="http://schemas.microsoft.com/office/powerpoint/2010/main" val="208106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5CC4D0AE-CE4D-4B50-8A5C-3EE363F711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89" y="1258344"/>
            <a:ext cx="1795755" cy="1268973"/>
          </a:xfrm>
          <a:prstGeom prst="rect">
            <a:avLst/>
          </a:prstGeom>
        </p:spPr>
      </p:pic>
      <p:sp>
        <p:nvSpPr>
          <p:cNvPr id="4" name="Rectangle 3">
            <a:extLst>
              <a:ext uri="{FF2B5EF4-FFF2-40B4-BE49-F238E27FC236}">
                <a16:creationId xmlns:a16="http://schemas.microsoft.com/office/drawing/2014/main" id="{138078D7-1019-405C-BA7F-9F7EC0DE4387}"/>
              </a:ext>
            </a:extLst>
          </p:cNvPr>
          <p:cNvSpPr/>
          <p:nvPr/>
        </p:nvSpPr>
        <p:spPr>
          <a:xfrm>
            <a:off x="395536" y="428941"/>
            <a:ext cx="5834217" cy="1077218"/>
          </a:xfrm>
          <a:prstGeom prst="rect">
            <a:avLst/>
          </a:prstGeom>
        </p:spPr>
        <p:txBody>
          <a:bodyPr wrap="square">
            <a:spAutoFit/>
          </a:bodyPr>
          <a:lstStyle/>
          <a:p>
            <a:r>
              <a:rPr lang="en-GB" altLang="en-US" sz="3200" b="1" dirty="0">
                <a:solidFill>
                  <a:srgbClr val="5B1E45"/>
                </a:solidFill>
                <a:latin typeface="Veto Com Light" panose="02000506040000020003" pitchFamily="2" charset="0"/>
              </a:rPr>
              <a:t>Saying what you will do to make an improvement</a:t>
            </a:r>
          </a:p>
        </p:txBody>
      </p:sp>
      <p:sp>
        <p:nvSpPr>
          <p:cNvPr id="2" name="Rectangle 1">
            <a:extLst>
              <a:ext uri="{FF2B5EF4-FFF2-40B4-BE49-F238E27FC236}">
                <a16:creationId xmlns:a16="http://schemas.microsoft.com/office/drawing/2014/main" id="{2017F7F3-672D-431B-8A0B-08793433CFF9}"/>
              </a:ext>
            </a:extLst>
          </p:cNvPr>
          <p:cNvSpPr/>
          <p:nvPr/>
        </p:nvSpPr>
        <p:spPr>
          <a:xfrm>
            <a:off x="598536" y="4989627"/>
            <a:ext cx="2714108" cy="646331"/>
          </a:xfrm>
          <a:prstGeom prst="rect">
            <a:avLst/>
          </a:prstGeom>
        </p:spPr>
        <p:txBody>
          <a:bodyPr wrap="square">
            <a:spAutoFit/>
          </a:bodyPr>
          <a:lstStyle/>
          <a:p>
            <a:r>
              <a:rPr lang="en-GB" dirty="0">
                <a:hlinkClick r:id="rId3"/>
              </a:rPr>
              <a:t>https://www.careopinion.org.uk/770867</a:t>
            </a:r>
            <a:endParaRPr lang="en-GB" dirty="0"/>
          </a:p>
        </p:txBody>
      </p:sp>
      <p:pic>
        <p:nvPicPr>
          <p:cNvPr id="5" name="Picture 4">
            <a:extLst>
              <a:ext uri="{FF2B5EF4-FFF2-40B4-BE49-F238E27FC236}">
                <a16:creationId xmlns:a16="http://schemas.microsoft.com/office/drawing/2014/main" id="{B202962B-4730-47B6-BDE0-D6C9D047A560}"/>
              </a:ext>
            </a:extLst>
          </p:cNvPr>
          <p:cNvPicPr>
            <a:picLocks noChangeAspect="1"/>
          </p:cNvPicPr>
          <p:nvPr/>
        </p:nvPicPr>
        <p:blipFill>
          <a:blip r:embed="rId4"/>
          <a:stretch>
            <a:fillRect/>
          </a:stretch>
        </p:blipFill>
        <p:spPr>
          <a:xfrm>
            <a:off x="3518509" y="967550"/>
            <a:ext cx="5229955" cy="5296639"/>
          </a:xfrm>
          <a:prstGeom prst="rect">
            <a:avLst/>
          </a:prstGeom>
        </p:spPr>
      </p:pic>
      <p:sp>
        <p:nvSpPr>
          <p:cNvPr id="10" name="Oval 9">
            <a:extLst>
              <a:ext uri="{FF2B5EF4-FFF2-40B4-BE49-F238E27FC236}">
                <a16:creationId xmlns:a16="http://schemas.microsoft.com/office/drawing/2014/main" id="{4BA923F5-9413-4A16-9B65-B672AC8CD632}"/>
              </a:ext>
            </a:extLst>
          </p:cNvPr>
          <p:cNvSpPr/>
          <p:nvPr/>
        </p:nvSpPr>
        <p:spPr>
          <a:xfrm>
            <a:off x="3131840" y="5635958"/>
            <a:ext cx="5413624" cy="748806"/>
          </a:xfrm>
          <a:prstGeom prst="ellipse">
            <a:avLst/>
          </a:prstGeom>
          <a:noFill/>
          <a:ln w="57150">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ADA05C6F-C59F-4F09-94A8-9E8ED3A6B433}"/>
              </a:ext>
            </a:extLst>
          </p:cNvPr>
          <p:cNvPicPr>
            <a:picLocks noChangeAspect="1"/>
          </p:cNvPicPr>
          <p:nvPr/>
        </p:nvPicPr>
        <p:blipFill>
          <a:blip r:embed="rId5"/>
          <a:stretch>
            <a:fillRect/>
          </a:stretch>
        </p:blipFill>
        <p:spPr>
          <a:xfrm>
            <a:off x="598536" y="2449001"/>
            <a:ext cx="8200021" cy="3980058"/>
          </a:xfrm>
          <a:prstGeom prst="rect">
            <a:avLst/>
          </a:prstGeom>
        </p:spPr>
      </p:pic>
    </p:spTree>
    <p:extLst>
      <p:ext uri="{BB962C8B-B14F-4D97-AF65-F5344CB8AC3E}">
        <p14:creationId xmlns:p14="http://schemas.microsoft.com/office/powerpoint/2010/main" val="193989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A3263BE-362E-42C3-BE54-484BFAA26F39}"/>
              </a:ext>
            </a:extLst>
          </p:cNvPr>
          <p:cNvSpPr txBox="1"/>
          <p:nvPr/>
        </p:nvSpPr>
        <p:spPr>
          <a:xfrm>
            <a:off x="827583" y="764706"/>
            <a:ext cx="7136973" cy="6924973"/>
          </a:xfrm>
          <a:prstGeom prst="rect">
            <a:avLst/>
          </a:prstGeom>
          <a:noFill/>
        </p:spPr>
        <p:txBody>
          <a:bodyPr wrap="square" rtlCol="0">
            <a:spAutoFit/>
          </a:bodyPr>
          <a:lstStyle/>
          <a:p>
            <a:pPr algn="l"/>
            <a:r>
              <a:rPr lang="en-GB" sz="3600" dirty="0">
                <a:solidFill>
                  <a:srgbClr val="B10059"/>
                </a:solidFill>
                <a:latin typeface="MuseoSans500"/>
              </a:rPr>
              <a:t>In this session, w</a:t>
            </a:r>
            <a:r>
              <a:rPr lang="en-GB" sz="3600" b="0" i="0" dirty="0">
                <a:solidFill>
                  <a:srgbClr val="B10059"/>
                </a:solidFill>
                <a:effectLst/>
                <a:latin typeface="MuseoSans500"/>
              </a:rPr>
              <a:t>e’ll help you...</a:t>
            </a:r>
            <a:endParaRPr lang="en-GB" sz="3600" dirty="0">
              <a:solidFill>
                <a:srgbClr val="5B1E45"/>
              </a:solidFill>
              <a:latin typeface="Veto Com" panose="02000506040000020003" pitchFamily="2" charset="0"/>
              <a:cs typeface="Calibri" panose="020F0502020204030204" pitchFamily="34" charset="0"/>
            </a:endParaRPr>
          </a:p>
          <a:p>
            <a:pPr marL="342900" indent="-342900">
              <a:buFont typeface="Arial" panose="020B0604020202020204" pitchFamily="34" charset="0"/>
              <a:buChar char="•"/>
            </a:pPr>
            <a:endParaRPr lang="en-GB" sz="2400" dirty="0">
              <a:solidFill>
                <a:srgbClr val="5B1E45"/>
              </a:solidFill>
              <a:latin typeface="Veto Com" panose="02000506040000020003" pitchFamily="2" charset="0"/>
              <a:cs typeface="Calibri" panose="020F0502020204030204" pitchFamily="34" charset="0"/>
            </a:endParaRPr>
          </a:p>
          <a:p>
            <a:pPr marL="342900" indent="-342900">
              <a:buFont typeface="Arial" panose="020B0604020202020204" pitchFamily="34" charset="0"/>
              <a:buChar char="•"/>
            </a:pPr>
            <a:r>
              <a:rPr lang="en-GB" sz="2400" dirty="0">
                <a:solidFill>
                  <a:srgbClr val="5B1E45"/>
                </a:solidFill>
                <a:latin typeface="Veto Com" panose="02000506040000020003" pitchFamily="2" charset="0"/>
                <a:cs typeface="Calibri" panose="020F0502020204030204" pitchFamily="34" charset="0"/>
              </a:rPr>
              <a:t>Learn </a:t>
            </a:r>
            <a:r>
              <a:rPr lang="en-GB" sz="2400" b="1" u="sng" dirty="0">
                <a:solidFill>
                  <a:srgbClr val="5B1E45"/>
                </a:solidFill>
                <a:latin typeface="Veto Com" panose="02000506040000020003" pitchFamily="2" charset="0"/>
                <a:cs typeface="Calibri" panose="020F0502020204030204" pitchFamily="34" charset="0"/>
              </a:rPr>
              <a:t>how to respond </a:t>
            </a:r>
            <a:r>
              <a:rPr lang="en-GB" sz="2400" dirty="0">
                <a:solidFill>
                  <a:srgbClr val="5B1E45"/>
                </a:solidFill>
                <a:latin typeface="Veto Com" panose="02000506040000020003" pitchFamily="2" charset="0"/>
                <a:cs typeface="Calibri" panose="020F0502020204030204" pitchFamily="34" charset="0"/>
              </a:rPr>
              <a:t>using the Care Opinion site</a:t>
            </a:r>
          </a:p>
          <a:p>
            <a:endParaRPr lang="en-GB" sz="2400" dirty="0">
              <a:solidFill>
                <a:srgbClr val="5B1E45"/>
              </a:solidFill>
              <a:latin typeface="Veto Com" panose="02000506040000020003" pitchFamily="2" charset="0"/>
              <a:cs typeface="Calibri" panose="020F0502020204030204" pitchFamily="34" charset="0"/>
            </a:endParaRPr>
          </a:p>
          <a:p>
            <a:pPr marL="342900" lvl="0" indent="-342900">
              <a:buFont typeface="Arial" panose="020B0604020202020204" pitchFamily="34" charset="0"/>
              <a:buChar char="•"/>
              <a:tabLst>
                <a:tab pos="457200" algn="l"/>
              </a:tabLst>
            </a:pPr>
            <a:r>
              <a:rPr lang="en-GB" sz="2400" dirty="0">
                <a:solidFill>
                  <a:srgbClr val="5B1E45"/>
                </a:solidFill>
                <a:latin typeface="Veto Com" panose="02000506040000020003" pitchFamily="2" charset="0"/>
                <a:ea typeface="Times New Roman" panose="02020603050405020304" pitchFamily="18" charset="0"/>
                <a:cs typeface="Calibri" panose="020F0502020204030204" pitchFamily="34" charset="0"/>
              </a:rPr>
              <a:t>Think about what the </a:t>
            </a:r>
            <a:r>
              <a:rPr lang="en-GB" sz="2400" b="1" u="sng" dirty="0">
                <a:solidFill>
                  <a:srgbClr val="5B1E45"/>
                </a:solidFill>
                <a:latin typeface="Veto Com" panose="02000506040000020003" pitchFamily="2" charset="0"/>
                <a:ea typeface="Times New Roman" panose="02020603050405020304" pitchFamily="18" charset="0"/>
                <a:cs typeface="Calibri" panose="020F0502020204030204" pitchFamily="34" charset="0"/>
              </a:rPr>
              <a:t>author</a:t>
            </a:r>
            <a:r>
              <a:rPr lang="en-GB" sz="2400" dirty="0">
                <a:solidFill>
                  <a:srgbClr val="5B1E45"/>
                </a:solidFill>
                <a:latin typeface="Veto Com" panose="02000506040000020003" pitchFamily="2" charset="0"/>
                <a:ea typeface="Times New Roman" panose="02020603050405020304" pitchFamily="18" charset="0"/>
                <a:cs typeface="Calibri" panose="020F0502020204030204" pitchFamily="34" charset="0"/>
              </a:rPr>
              <a:t> might want from a response</a:t>
            </a:r>
          </a:p>
          <a:p>
            <a:pPr lvl="0">
              <a:tabLst>
                <a:tab pos="457200" algn="l"/>
              </a:tabLst>
            </a:pPr>
            <a:endParaRPr lang="en-GB" sz="2400" dirty="0">
              <a:solidFill>
                <a:srgbClr val="5B1E45"/>
              </a:solidFill>
              <a:latin typeface="Veto Com" panose="02000506040000020003" pitchFamily="2"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2400" dirty="0">
                <a:solidFill>
                  <a:srgbClr val="5B1E45"/>
                </a:solidFill>
                <a:latin typeface="Veto Com" panose="02000506040000020003" pitchFamily="2" charset="0"/>
                <a:ea typeface="Times New Roman" panose="02020603050405020304" pitchFamily="18" charset="0"/>
                <a:cs typeface="Calibri" panose="020F0502020204030204" pitchFamily="34" charset="0"/>
              </a:rPr>
              <a:t>Understand what </a:t>
            </a:r>
            <a:r>
              <a:rPr lang="en-GB" sz="2400" b="1" u="sng" dirty="0">
                <a:solidFill>
                  <a:srgbClr val="5B1E45"/>
                </a:solidFill>
                <a:latin typeface="Veto Com" panose="02000506040000020003" pitchFamily="2" charset="0"/>
                <a:ea typeface="Times New Roman" panose="02020603050405020304" pitchFamily="18" charset="0"/>
                <a:cs typeface="Calibri" panose="020F0502020204030204" pitchFamily="34" charset="0"/>
              </a:rPr>
              <a:t>makes</a:t>
            </a:r>
            <a:r>
              <a:rPr lang="en-GB" sz="2400" dirty="0">
                <a:solidFill>
                  <a:srgbClr val="5B1E45"/>
                </a:solidFill>
                <a:latin typeface="Veto Com" panose="02000506040000020003" pitchFamily="2" charset="0"/>
                <a:ea typeface="Times New Roman" panose="02020603050405020304" pitchFamily="18" charset="0"/>
                <a:cs typeface="Calibri" panose="020F0502020204030204" pitchFamily="34" charset="0"/>
              </a:rPr>
              <a:t> a good response</a:t>
            </a:r>
          </a:p>
          <a:p>
            <a:pPr lvl="0">
              <a:tabLst>
                <a:tab pos="457200" algn="l"/>
              </a:tabLst>
            </a:pPr>
            <a:endParaRPr lang="en-GB" sz="2400" dirty="0">
              <a:solidFill>
                <a:srgbClr val="5B1E45"/>
              </a:solidFill>
              <a:latin typeface="Veto Com" panose="02000506040000020003" pitchFamily="2" charset="0"/>
              <a:ea typeface="Times New Roman" panose="02020603050405020304" pitchFamily="18" charset="0"/>
              <a:cs typeface="Calibri" panose="020F0502020204030204" pitchFamily="34" charset="0"/>
            </a:endParaRPr>
          </a:p>
          <a:p>
            <a:pPr marL="342900" indent="-342900">
              <a:buFont typeface="Arial" panose="020B0604020202020204" pitchFamily="34" charset="0"/>
              <a:buChar char="•"/>
              <a:tabLst>
                <a:tab pos="457200" algn="l"/>
              </a:tabLst>
            </a:pPr>
            <a:r>
              <a:rPr lang="en-GB" sz="2400" b="1" i="0" u="sng" dirty="0">
                <a:solidFill>
                  <a:srgbClr val="5B1E45"/>
                </a:solidFill>
                <a:effectLst/>
                <a:latin typeface="MuseoSans500"/>
              </a:rPr>
              <a:t>Get impact </a:t>
            </a:r>
            <a:r>
              <a:rPr lang="en-GB" sz="2400" b="0" i="0" dirty="0">
                <a:solidFill>
                  <a:srgbClr val="5B1E45"/>
                </a:solidFill>
                <a:effectLst/>
                <a:latin typeface="MuseoSans500"/>
              </a:rPr>
              <a:t>from your feedback - and show it</a:t>
            </a:r>
          </a:p>
          <a:p>
            <a:pPr lvl="0">
              <a:tabLst>
                <a:tab pos="457200" algn="l"/>
              </a:tabLst>
            </a:pPr>
            <a:endParaRPr lang="en-GB" sz="2400" dirty="0">
              <a:solidFill>
                <a:srgbClr val="5B1E45"/>
              </a:solidFill>
              <a:latin typeface="Veto Com" panose="02000506040000020003" pitchFamily="2"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2400" dirty="0">
                <a:solidFill>
                  <a:srgbClr val="5B1E45"/>
                </a:solidFill>
                <a:latin typeface="Veto Com" panose="02000506040000020003" pitchFamily="2" charset="0"/>
                <a:ea typeface="Times New Roman" panose="02020603050405020304" pitchFamily="18" charset="0"/>
                <a:cs typeface="Calibri" panose="020F0502020204030204" pitchFamily="34" charset="0"/>
              </a:rPr>
              <a:t>Think strategically about responding and how it can </a:t>
            </a:r>
            <a:r>
              <a:rPr lang="en-GB" sz="2400" b="1" u="sng" dirty="0">
                <a:solidFill>
                  <a:srgbClr val="5B1E45"/>
                </a:solidFill>
                <a:latin typeface="Veto Com" panose="02000506040000020003" pitchFamily="2" charset="0"/>
                <a:ea typeface="Times New Roman" panose="02020603050405020304" pitchFamily="18" charset="0"/>
                <a:cs typeface="Calibri" panose="020F0502020204030204" pitchFamily="34" charset="0"/>
              </a:rPr>
              <a:t>create change </a:t>
            </a:r>
            <a:r>
              <a:rPr lang="en-GB" sz="2400" dirty="0">
                <a:solidFill>
                  <a:srgbClr val="5B1E45"/>
                </a:solidFill>
                <a:latin typeface="Veto Com" panose="02000506040000020003" pitchFamily="2" charset="0"/>
                <a:ea typeface="Times New Roman" panose="02020603050405020304" pitchFamily="18" charset="0"/>
                <a:cs typeface="Calibri" panose="020F0502020204030204" pitchFamily="34" charset="0"/>
              </a:rPr>
              <a:t>in services</a:t>
            </a:r>
            <a:endParaRPr lang="en-GB" sz="2400" b="0" i="0" dirty="0">
              <a:solidFill>
                <a:srgbClr val="5B1E45"/>
              </a:solidFill>
              <a:effectLst/>
              <a:latin typeface="MuseoSans500"/>
            </a:endParaRPr>
          </a:p>
          <a:p>
            <a:pPr algn="l"/>
            <a:endParaRPr lang="en-GB" sz="2400" b="0" i="0" dirty="0">
              <a:solidFill>
                <a:srgbClr val="5B1E45"/>
              </a:solidFill>
              <a:effectLst/>
              <a:latin typeface="MuseoSans500"/>
            </a:endParaRPr>
          </a:p>
          <a:p>
            <a:pPr algn="l"/>
            <a:endParaRPr lang="en-GB" sz="2400" b="0" i="0" dirty="0">
              <a:solidFill>
                <a:srgbClr val="5B1E45"/>
              </a:solidFill>
              <a:effectLst/>
              <a:latin typeface="MuseoSans500"/>
            </a:endParaRPr>
          </a:p>
          <a:p>
            <a:pPr lvl="0">
              <a:tabLst>
                <a:tab pos="457200" algn="l"/>
              </a:tabLst>
            </a:pPr>
            <a:endParaRPr lang="en-GB" sz="2400" dirty="0">
              <a:solidFill>
                <a:srgbClr val="5B1E45"/>
              </a:solidFill>
              <a:latin typeface="Veto Com" panose="02000506040000020003" pitchFamily="2" charset="0"/>
              <a:ea typeface="Times New Roman" panose="02020603050405020304" pitchFamily="18" charset="0"/>
              <a:cs typeface="Calibri" panose="020F0502020204030204" pitchFamily="34" charset="0"/>
            </a:endParaRPr>
          </a:p>
          <a:p>
            <a:pPr lvl="0">
              <a:tabLst>
                <a:tab pos="457200" algn="l"/>
              </a:tabLst>
            </a:pPr>
            <a:endParaRPr lang="en-GB" sz="2400" dirty="0">
              <a:solidFill>
                <a:schemeClr val="bg2">
                  <a:lumMod val="75000"/>
                </a:schemeClr>
              </a:solidFill>
              <a:latin typeface="Veto Com Light" panose="02000506040000020003" pitchFamily="2" charset="0"/>
              <a:ea typeface="Times New Roman" panose="02020603050405020304" pitchFamily="18" charset="0"/>
              <a:cs typeface="Calibri" panose="020F0502020204030204" pitchFamily="34" charset="0"/>
            </a:endParaRPr>
          </a:p>
          <a:p>
            <a:endParaRPr lang="en-GB"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7632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C18CAC-872B-443D-9858-0E4ED41BAE6E}"/>
              </a:ext>
            </a:extLst>
          </p:cNvPr>
          <p:cNvPicPr>
            <a:picLocks noChangeAspect="1"/>
          </p:cNvPicPr>
          <p:nvPr/>
        </p:nvPicPr>
        <p:blipFill>
          <a:blip r:embed="rId2"/>
          <a:stretch>
            <a:fillRect/>
          </a:stretch>
        </p:blipFill>
        <p:spPr>
          <a:xfrm>
            <a:off x="1619672" y="620688"/>
            <a:ext cx="5662967" cy="4744909"/>
          </a:xfrm>
          <a:prstGeom prst="rect">
            <a:avLst/>
          </a:prstGeom>
        </p:spPr>
      </p:pic>
      <p:sp>
        <p:nvSpPr>
          <p:cNvPr id="4" name="TextBox 3">
            <a:extLst>
              <a:ext uri="{FF2B5EF4-FFF2-40B4-BE49-F238E27FC236}">
                <a16:creationId xmlns:a16="http://schemas.microsoft.com/office/drawing/2014/main" id="{CA7A50B0-FDA4-42E9-9B1F-22D946833965}"/>
              </a:ext>
            </a:extLst>
          </p:cNvPr>
          <p:cNvSpPr txBox="1"/>
          <p:nvPr/>
        </p:nvSpPr>
        <p:spPr>
          <a:xfrm>
            <a:off x="1462823" y="5590981"/>
            <a:ext cx="5976664" cy="646331"/>
          </a:xfrm>
          <a:prstGeom prst="rect">
            <a:avLst/>
          </a:prstGeom>
          <a:noFill/>
        </p:spPr>
        <p:txBody>
          <a:bodyPr wrap="square" rtlCol="0">
            <a:spAutoFit/>
          </a:bodyPr>
          <a:lstStyle/>
          <a:p>
            <a:r>
              <a:rPr lang="en-GB"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https://www.careopinion.org.uk/blogposts/813/how-do-i-respond-well-to-stories</a:t>
            </a:r>
            <a:endParaRPr lang="en-GB" dirty="0"/>
          </a:p>
        </p:txBody>
      </p:sp>
    </p:spTree>
    <p:extLst>
      <p:ext uri="{BB962C8B-B14F-4D97-AF65-F5344CB8AC3E}">
        <p14:creationId xmlns:p14="http://schemas.microsoft.com/office/powerpoint/2010/main" val="2655985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DEF0C5-387E-47AB-9A33-EE991E2DE7FA}"/>
              </a:ext>
            </a:extLst>
          </p:cNvPr>
          <p:cNvSpPr/>
          <p:nvPr/>
        </p:nvSpPr>
        <p:spPr>
          <a:xfrm>
            <a:off x="611560" y="542311"/>
            <a:ext cx="7920880" cy="5755422"/>
          </a:xfrm>
          <a:prstGeom prst="rect">
            <a:avLst/>
          </a:prstGeom>
        </p:spPr>
        <p:txBody>
          <a:bodyPr wrap="square">
            <a:spAutoFit/>
          </a:bodyPr>
          <a:lstStyle/>
          <a:p>
            <a:r>
              <a:rPr lang="en-GB" sz="3200" b="1" dirty="0">
                <a:solidFill>
                  <a:srgbClr val="B10059"/>
                </a:solidFill>
                <a:latin typeface="Veto Com" panose="02000506040000020003" pitchFamily="2" charset="0"/>
              </a:rPr>
              <a:t>The strategy of responding to stories</a:t>
            </a:r>
          </a:p>
          <a:p>
            <a:endParaRPr lang="en-GB" sz="2400" dirty="0">
              <a:solidFill>
                <a:srgbClr val="5B1E45"/>
              </a:solidFill>
              <a:latin typeface="Veto Com" panose="02000506040000020003" pitchFamily="2" charset="0"/>
            </a:endParaRPr>
          </a:p>
          <a:p>
            <a:pPr marL="342900" indent="-342900">
              <a:buFont typeface="Arial" panose="020B0604020202020204" pitchFamily="34" charset="0"/>
              <a:buChar char="•"/>
            </a:pPr>
            <a:r>
              <a:rPr lang="en-GB" sz="2400" dirty="0">
                <a:solidFill>
                  <a:srgbClr val="5B1E45"/>
                </a:solidFill>
                <a:latin typeface="Veto Com Light" panose="02000506040000020003"/>
              </a:rPr>
              <a:t>Which staff are to respond? Authors like to see responses from staff within the service they have been using. </a:t>
            </a:r>
          </a:p>
          <a:p>
            <a:endParaRPr lang="en-GB" sz="2400" dirty="0">
              <a:solidFill>
                <a:srgbClr val="5B1E45"/>
              </a:solidFill>
              <a:latin typeface="Veto Com Light" panose="02000506040000020003"/>
            </a:endParaRPr>
          </a:p>
          <a:p>
            <a:pPr marL="342900" indent="-342900">
              <a:buFont typeface="Arial" panose="020B0604020202020204" pitchFamily="34" charset="0"/>
              <a:buChar char="•"/>
            </a:pPr>
            <a:r>
              <a:rPr lang="en-GB" sz="2400" dirty="0">
                <a:solidFill>
                  <a:srgbClr val="5B1E45"/>
                </a:solidFill>
                <a:latin typeface="Veto Com Light" panose="02000506040000020003"/>
              </a:rPr>
              <a:t>Responding in a timely fashion; custom alerts can be set up to show when stories haven’t been responded to, and reports can show which stories have had a response and which have not.</a:t>
            </a:r>
          </a:p>
          <a:p>
            <a:endParaRPr lang="en-GB" sz="2400" dirty="0">
              <a:solidFill>
                <a:schemeClr val="bg2">
                  <a:lumMod val="50000"/>
                </a:schemeClr>
              </a:solidFill>
              <a:latin typeface="Veto Com Light" panose="02000506040000020003" pitchFamily="2" charset="0"/>
            </a:endParaRPr>
          </a:p>
          <a:p>
            <a:pPr marL="342900" indent="-342900">
              <a:buFont typeface="Arial" panose="020B0604020202020204" pitchFamily="34" charset="0"/>
              <a:buChar char="•"/>
            </a:pPr>
            <a:r>
              <a:rPr lang="en-GB" altLang="en-US" sz="2400" dirty="0">
                <a:solidFill>
                  <a:srgbClr val="5B1E45"/>
                </a:solidFill>
                <a:latin typeface="Veto Com Light" panose="02000506040000020003"/>
              </a:rPr>
              <a:t>Escalating responses; alerts can be set up based on story criticality and more critical stories could then be responded to by more senior levels of staff, or have their input in the response.</a:t>
            </a:r>
          </a:p>
          <a:p>
            <a:endParaRPr lang="en-GB" sz="2400" dirty="0">
              <a:solidFill>
                <a:srgbClr val="5B1E45"/>
              </a:solidFill>
              <a:latin typeface="Veto Com" panose="02000506040000020003" pitchFamily="2" charset="0"/>
            </a:endParaRPr>
          </a:p>
        </p:txBody>
      </p:sp>
    </p:spTree>
    <p:extLst>
      <p:ext uri="{BB962C8B-B14F-4D97-AF65-F5344CB8AC3E}">
        <p14:creationId xmlns:p14="http://schemas.microsoft.com/office/powerpoint/2010/main" val="4065008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DEF0C5-387E-47AB-9A33-EE991E2DE7FA}"/>
              </a:ext>
            </a:extLst>
          </p:cNvPr>
          <p:cNvSpPr/>
          <p:nvPr/>
        </p:nvSpPr>
        <p:spPr>
          <a:xfrm>
            <a:off x="611560" y="542311"/>
            <a:ext cx="7920880" cy="5386090"/>
          </a:xfrm>
          <a:prstGeom prst="rect">
            <a:avLst/>
          </a:prstGeom>
        </p:spPr>
        <p:txBody>
          <a:bodyPr wrap="square">
            <a:spAutoFit/>
          </a:bodyPr>
          <a:lstStyle/>
          <a:p>
            <a:r>
              <a:rPr lang="en-GB" sz="3200" b="1" dirty="0">
                <a:solidFill>
                  <a:srgbClr val="B10059"/>
                </a:solidFill>
                <a:latin typeface="Veto Com" panose="02000506040000020003" pitchFamily="2" charset="0"/>
              </a:rPr>
              <a:t>Responding goes beyond typing a response!</a:t>
            </a:r>
          </a:p>
          <a:p>
            <a:endParaRPr lang="en-GB" sz="2400" dirty="0">
              <a:solidFill>
                <a:srgbClr val="5B1E45"/>
              </a:solidFill>
              <a:latin typeface="Veto Com" panose="02000506040000020003" pitchFamily="2" charset="0"/>
            </a:endParaRPr>
          </a:p>
          <a:p>
            <a:pPr marL="342900" indent="-342900">
              <a:buFont typeface="Arial" panose="020B0604020202020204" pitchFamily="34" charset="0"/>
              <a:buChar char="•"/>
            </a:pPr>
            <a:r>
              <a:rPr lang="en-GB" sz="2400" dirty="0">
                <a:solidFill>
                  <a:srgbClr val="5B1E45"/>
                </a:solidFill>
                <a:latin typeface="Veto Com Light" panose="02000506040000020003"/>
              </a:rPr>
              <a:t>How are you distributing feedback internally? You can forward on an alert email to other members of staff or an entire team safely, making them aware of the feedback.</a:t>
            </a:r>
          </a:p>
          <a:p>
            <a:endParaRPr lang="en-GB" sz="2400" dirty="0">
              <a:solidFill>
                <a:srgbClr val="5B1E45"/>
              </a:solidFill>
              <a:latin typeface="Veto Com Light" panose="02000506040000020003"/>
            </a:endParaRPr>
          </a:p>
          <a:p>
            <a:pPr marL="342900" indent="-342900">
              <a:buFont typeface="Arial" panose="020B0604020202020204" pitchFamily="34" charset="0"/>
              <a:buChar char="•"/>
            </a:pPr>
            <a:r>
              <a:rPr lang="en-GB" sz="2400" dirty="0">
                <a:solidFill>
                  <a:srgbClr val="5B1E45"/>
                </a:solidFill>
                <a:latin typeface="Veto Com Light" panose="02000506040000020003"/>
              </a:rPr>
              <a:t>“It was a real light in a difficult time” District Nursing in Northern Ireland found that sharing positive stories amongst staff improved morale during the pandemic.</a:t>
            </a:r>
          </a:p>
          <a:p>
            <a:endParaRPr lang="en-GB" sz="2400" dirty="0">
              <a:solidFill>
                <a:schemeClr val="bg2">
                  <a:lumMod val="50000"/>
                </a:schemeClr>
              </a:solidFill>
              <a:latin typeface="Veto Com Light" panose="02000506040000020003" pitchFamily="2" charset="0"/>
            </a:endParaRPr>
          </a:p>
          <a:p>
            <a:pPr marL="342900" indent="-342900">
              <a:buFont typeface="Arial" panose="020B0604020202020204" pitchFamily="34" charset="0"/>
              <a:buChar char="•"/>
            </a:pPr>
            <a:r>
              <a:rPr lang="en-GB" altLang="en-US" sz="2400" dirty="0">
                <a:solidFill>
                  <a:srgbClr val="5B1E45"/>
                </a:solidFill>
                <a:latin typeface="Veto Com Light" panose="02000506040000020003"/>
              </a:rPr>
              <a:t>Taking the time to investigate and enact change; as seen in the responses covered earlier, the best responses also involve action and taking initiative.</a:t>
            </a:r>
          </a:p>
          <a:p>
            <a:endParaRPr lang="en-GB" sz="2400" dirty="0">
              <a:solidFill>
                <a:srgbClr val="5B1E45"/>
              </a:solidFill>
              <a:latin typeface="Veto Com" panose="02000506040000020003" pitchFamily="2" charset="0"/>
            </a:endParaRPr>
          </a:p>
        </p:txBody>
      </p:sp>
    </p:spTree>
    <p:extLst>
      <p:ext uri="{BB962C8B-B14F-4D97-AF65-F5344CB8AC3E}">
        <p14:creationId xmlns:p14="http://schemas.microsoft.com/office/powerpoint/2010/main" val="1276429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CC6EEB-CCE6-4B7A-A08D-0461993458AB}"/>
              </a:ext>
            </a:extLst>
          </p:cNvPr>
          <p:cNvSpPr/>
          <p:nvPr/>
        </p:nvSpPr>
        <p:spPr>
          <a:xfrm>
            <a:off x="2648406" y="419143"/>
            <a:ext cx="5834217" cy="584775"/>
          </a:xfrm>
          <a:prstGeom prst="rect">
            <a:avLst/>
          </a:prstGeom>
        </p:spPr>
        <p:txBody>
          <a:bodyPr wrap="square">
            <a:spAutoFit/>
          </a:bodyPr>
          <a:lstStyle/>
          <a:p>
            <a:r>
              <a:rPr lang="en-GB" altLang="en-US" sz="3200" b="1" dirty="0">
                <a:solidFill>
                  <a:srgbClr val="B10059"/>
                </a:solidFill>
                <a:latin typeface="Veto Com" panose="02000506040000020003" pitchFamily="2" charset="0"/>
              </a:rPr>
              <a:t>Responding</a:t>
            </a:r>
            <a:r>
              <a:rPr lang="en-GB" altLang="en-US" sz="3200" b="1" dirty="0">
                <a:solidFill>
                  <a:srgbClr val="5B1E45"/>
                </a:solidFill>
                <a:latin typeface="Veto Com Light" panose="02000506040000020003" pitchFamily="2" charset="0"/>
              </a:rPr>
              <a:t> </a:t>
            </a:r>
            <a:r>
              <a:rPr lang="en-GB" altLang="en-US" sz="3200" b="1" dirty="0">
                <a:solidFill>
                  <a:srgbClr val="B10059"/>
                </a:solidFill>
                <a:latin typeface="Veto Com" panose="02000506040000020003" pitchFamily="2" charset="0"/>
              </a:rPr>
              <a:t>Re-cap</a:t>
            </a:r>
          </a:p>
        </p:txBody>
      </p:sp>
      <p:sp>
        <p:nvSpPr>
          <p:cNvPr id="9" name="TextBox 8">
            <a:extLst>
              <a:ext uri="{FF2B5EF4-FFF2-40B4-BE49-F238E27FC236}">
                <a16:creationId xmlns:a16="http://schemas.microsoft.com/office/drawing/2014/main" id="{93E790FA-83F5-4511-984A-018B55857002}"/>
              </a:ext>
            </a:extLst>
          </p:cNvPr>
          <p:cNvSpPr txBox="1"/>
          <p:nvPr/>
        </p:nvSpPr>
        <p:spPr>
          <a:xfrm>
            <a:off x="925683" y="1109935"/>
            <a:ext cx="7292633" cy="5816977"/>
          </a:xfrm>
          <a:prstGeom prst="rect">
            <a:avLst/>
          </a:prstGeom>
          <a:noFill/>
        </p:spPr>
        <p:txBody>
          <a:bodyPr wrap="square">
            <a:spAutoFit/>
          </a:bodyPr>
          <a:lstStyle/>
          <a:p>
            <a:pPr marL="342900" indent="-342900">
              <a:buFont typeface="Arial" panose="020B0604020202020204" pitchFamily="34" charset="0"/>
              <a:buChar char="•"/>
            </a:pPr>
            <a:r>
              <a:rPr lang="en-GB" sz="2400" dirty="0">
                <a:solidFill>
                  <a:srgbClr val="5B1E45"/>
                </a:solidFill>
                <a:latin typeface="Veto Com Light" panose="02000506040000020003"/>
              </a:rPr>
              <a:t>Prepare yourself for the feedback, don’t rush, ask for support from other staff if you need a 2nd opinion</a:t>
            </a:r>
          </a:p>
          <a:p>
            <a:pPr marL="342900" indent="-342900">
              <a:buFont typeface="Arial" panose="020B0604020202020204" pitchFamily="34" charset="0"/>
              <a:buChar char="•"/>
            </a:pPr>
            <a:endParaRPr lang="en-GB" sz="2400" dirty="0">
              <a:solidFill>
                <a:srgbClr val="5B1E45"/>
              </a:solidFill>
              <a:latin typeface="Veto Com Light" panose="02000506040000020003"/>
            </a:endParaRPr>
          </a:p>
          <a:p>
            <a:pPr marL="342900" indent="-342900">
              <a:buFont typeface="Arial" panose="020B0604020202020204" pitchFamily="34" charset="0"/>
              <a:buChar char="•"/>
            </a:pPr>
            <a:r>
              <a:rPr lang="en-GB" sz="2400" dirty="0">
                <a:solidFill>
                  <a:srgbClr val="5B1E45"/>
                </a:solidFill>
                <a:latin typeface="Veto Com Light" panose="02000506040000020003"/>
              </a:rPr>
              <a:t>Take your professional hat off, put yourself in the authors shoes, what response would Ibe happy with?</a:t>
            </a:r>
          </a:p>
          <a:p>
            <a:pPr marL="342900" indent="-342900">
              <a:buFont typeface="Arial" panose="020B0604020202020204" pitchFamily="34" charset="0"/>
              <a:buChar char="•"/>
            </a:pPr>
            <a:endParaRPr lang="en-GB" sz="2400" dirty="0">
              <a:solidFill>
                <a:srgbClr val="5B1E45"/>
              </a:solidFill>
              <a:latin typeface="Veto Com Light" panose="02000506040000020003"/>
            </a:endParaRPr>
          </a:p>
          <a:p>
            <a:pPr marL="342900" indent="-342900">
              <a:buFont typeface="Arial" panose="020B0604020202020204" pitchFamily="34" charset="0"/>
              <a:buChar char="•"/>
            </a:pPr>
            <a:r>
              <a:rPr lang="en-GB" sz="2400" dirty="0">
                <a:solidFill>
                  <a:srgbClr val="5B1E45"/>
                </a:solidFill>
                <a:latin typeface="Veto Com Light" panose="02000506040000020003"/>
              </a:rPr>
              <a:t>Try not to be defensive &amp; apologise sincerely</a:t>
            </a:r>
          </a:p>
          <a:p>
            <a:endParaRPr lang="en-GB" sz="2400" dirty="0">
              <a:solidFill>
                <a:srgbClr val="5B1E45"/>
              </a:solidFill>
              <a:latin typeface="Veto Com Light" panose="02000506040000020003"/>
            </a:endParaRPr>
          </a:p>
          <a:p>
            <a:pPr marL="342900" indent="-342900">
              <a:buFont typeface="Arial" panose="020B0604020202020204" pitchFamily="34" charset="0"/>
              <a:buChar char="•"/>
            </a:pPr>
            <a:r>
              <a:rPr lang="en-GB" sz="2400" dirty="0">
                <a:solidFill>
                  <a:srgbClr val="5B1E45"/>
                </a:solidFill>
                <a:latin typeface="Veto Com Light" panose="02000506040000020003"/>
              </a:rPr>
              <a:t>Use the ‘Change’ logos in your responses</a:t>
            </a:r>
          </a:p>
          <a:p>
            <a:endParaRPr lang="en-GB" sz="2400" dirty="0">
              <a:solidFill>
                <a:srgbClr val="5B1E45"/>
              </a:solidFill>
              <a:latin typeface="Veto Com Light" panose="02000506040000020003"/>
            </a:endParaRPr>
          </a:p>
          <a:p>
            <a:pPr marL="342900" indent="-342900">
              <a:buFont typeface="Arial" panose="020B0604020202020204" pitchFamily="34" charset="0"/>
              <a:buChar char="•"/>
            </a:pPr>
            <a:r>
              <a:rPr lang="en-GB" sz="2400" dirty="0">
                <a:solidFill>
                  <a:srgbClr val="5B1E45"/>
                </a:solidFill>
                <a:latin typeface="Veto Com Light" panose="02000506040000020003"/>
              </a:rPr>
              <a:t>Sign off with full signature as often if you can</a:t>
            </a:r>
          </a:p>
          <a:p>
            <a:endParaRPr lang="en-GB" sz="2400" dirty="0">
              <a:solidFill>
                <a:srgbClr val="5B1E45"/>
              </a:solidFill>
              <a:latin typeface="Veto Com Light" panose="02000506040000020003"/>
            </a:endParaRPr>
          </a:p>
          <a:p>
            <a:pPr marL="342900" indent="-342900">
              <a:buFont typeface="Arial" panose="020B0604020202020204" pitchFamily="34" charset="0"/>
              <a:buChar char="•"/>
            </a:pPr>
            <a:r>
              <a:rPr lang="en-GB" sz="2400" dirty="0">
                <a:solidFill>
                  <a:srgbClr val="5B1E45"/>
                </a:solidFill>
                <a:latin typeface="Veto Com Light" panose="02000506040000020003"/>
              </a:rPr>
              <a:t>Be personal but polite, no cut &amp; paste generic responses</a:t>
            </a:r>
          </a:p>
          <a:p>
            <a:endParaRPr lang="en-GB" sz="1800" dirty="0">
              <a:solidFill>
                <a:schemeClr val="bg2">
                  <a:lumMod val="50000"/>
                </a:schemeClr>
              </a:solidFill>
              <a:latin typeface="Veto Com Light" panose="02000506040000020003" pitchFamily="2" charset="0"/>
            </a:endParaRPr>
          </a:p>
          <a:p>
            <a:endParaRPr lang="en-GB" sz="1800" dirty="0">
              <a:solidFill>
                <a:schemeClr val="bg2">
                  <a:lumMod val="50000"/>
                </a:schemeClr>
              </a:solidFill>
              <a:latin typeface="Veto Com Light" panose="02000506040000020003" pitchFamily="2" charset="0"/>
            </a:endParaRPr>
          </a:p>
        </p:txBody>
      </p:sp>
    </p:spTree>
    <p:extLst>
      <p:ext uri="{BB962C8B-B14F-4D97-AF65-F5344CB8AC3E}">
        <p14:creationId xmlns:p14="http://schemas.microsoft.com/office/powerpoint/2010/main" val="1817201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p:cNvPicPr>
            <a:picLocks noChangeAspect="1"/>
          </p:cNvPicPr>
          <p:nvPr/>
        </p:nvPicPr>
        <p:blipFill rotWithShape="1">
          <a:blip r:embed="rId2">
            <a:extLst>
              <a:ext uri="{96DAC541-7B7A-43D3-8B79-37D633B846F1}">
                <asvg:svgBlip xmlns:asvg="http://schemas.microsoft.com/office/drawing/2016/SVG/main" r:embed="rId3"/>
              </a:ext>
            </a:extLst>
          </a:blip>
          <a:srcRect r="18789"/>
          <a:stretch/>
        </p:blipFill>
        <p:spPr>
          <a:xfrm>
            <a:off x="-1" y="0"/>
            <a:ext cx="9168341" cy="6858000"/>
          </a:xfrm>
          <a:prstGeom prst="rect">
            <a:avLst/>
          </a:prstGeom>
        </p:spPr>
      </p:pic>
      <p:pic>
        <p:nvPicPr>
          <p:cNvPr id="5" name="Graphic 4"/>
          <p:cNvPicPr>
            <a:picLocks noChangeAspect="1"/>
          </p:cNvPicPr>
          <p:nvPr/>
        </p:nvPicPr>
        <p:blipFill rotWithShape="1">
          <a:blip r:embed="rId4">
            <a:extLst>
              <a:ext uri="{96DAC541-7B7A-43D3-8B79-37D633B846F1}">
                <asvg:svgBlip xmlns:asvg="http://schemas.microsoft.com/office/drawing/2016/SVG/main" r:embed="rId5"/>
              </a:ext>
            </a:extLst>
          </a:blip>
          <a:srcRect l="41188" t="4342" r="-22399" b="-2171"/>
          <a:stretch/>
        </p:blipFill>
        <p:spPr>
          <a:xfrm>
            <a:off x="11215" y="0"/>
            <a:ext cx="12745416" cy="7013648"/>
          </a:xfrm>
          <a:prstGeom prst="rect">
            <a:avLst/>
          </a:prstGeom>
        </p:spPr>
      </p:pic>
      <p:sp>
        <p:nvSpPr>
          <p:cNvPr id="2" name="TextBox 1">
            <a:extLst>
              <a:ext uri="{FF2B5EF4-FFF2-40B4-BE49-F238E27FC236}">
                <a16:creationId xmlns:a16="http://schemas.microsoft.com/office/drawing/2014/main" id="{A411B45C-8C7B-4FD7-85BA-0E639B2DB6F0}"/>
              </a:ext>
            </a:extLst>
          </p:cNvPr>
          <p:cNvSpPr txBox="1"/>
          <p:nvPr/>
        </p:nvSpPr>
        <p:spPr>
          <a:xfrm>
            <a:off x="6012160" y="3789040"/>
            <a:ext cx="1584176" cy="1323439"/>
          </a:xfrm>
          <a:prstGeom prst="rect">
            <a:avLst/>
          </a:prstGeom>
          <a:noFill/>
        </p:spPr>
        <p:txBody>
          <a:bodyPr wrap="square" rtlCol="0">
            <a:spAutoFit/>
          </a:bodyPr>
          <a:lstStyle/>
          <a:p>
            <a:pPr algn="ctr"/>
            <a:r>
              <a:rPr lang="en-GB" sz="4000" b="1" dirty="0">
                <a:solidFill>
                  <a:schemeClr val="bg1"/>
                </a:solidFill>
                <a:latin typeface="Calibri" panose="020F0502020204030204" pitchFamily="34" charset="0"/>
                <a:cs typeface="Calibri" panose="020F0502020204030204" pitchFamily="34" charset="0"/>
              </a:rPr>
              <a:t>Thank </a:t>
            </a:r>
          </a:p>
          <a:p>
            <a:pPr algn="ctr"/>
            <a:r>
              <a:rPr lang="en-GB" sz="4000" b="1" dirty="0">
                <a:solidFill>
                  <a:schemeClr val="bg1"/>
                </a:solidFill>
                <a:latin typeface="Calibri" panose="020F0502020204030204" pitchFamily="34" charset="0"/>
                <a:cs typeface="Calibri" panose="020F0502020204030204" pitchFamily="34" charset="0"/>
              </a:rPr>
              <a:t>you</a:t>
            </a:r>
          </a:p>
        </p:txBody>
      </p:sp>
    </p:spTree>
    <p:extLst>
      <p:ext uri="{BB962C8B-B14F-4D97-AF65-F5344CB8AC3E}">
        <p14:creationId xmlns:p14="http://schemas.microsoft.com/office/powerpoint/2010/main" val="3471715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A3263BE-362E-42C3-BE54-484BFAA26F39}"/>
              </a:ext>
            </a:extLst>
          </p:cNvPr>
          <p:cNvSpPr txBox="1"/>
          <p:nvPr/>
        </p:nvSpPr>
        <p:spPr>
          <a:xfrm>
            <a:off x="827584" y="764704"/>
            <a:ext cx="7200800" cy="1569660"/>
          </a:xfrm>
          <a:prstGeom prst="rect">
            <a:avLst/>
          </a:prstGeom>
          <a:noFill/>
        </p:spPr>
        <p:txBody>
          <a:bodyPr wrap="square" rtlCol="0">
            <a:spAutoFit/>
          </a:bodyPr>
          <a:lstStyle/>
          <a:p>
            <a:r>
              <a:rPr lang="en-GB" sz="3600" b="1" dirty="0">
                <a:solidFill>
                  <a:srgbClr val="B10059"/>
                </a:solidFill>
                <a:latin typeface="Calibri" panose="020F0502020204030204" pitchFamily="34" charset="0"/>
                <a:cs typeface="Calibri" panose="020F0502020204030204" pitchFamily="34" charset="0"/>
              </a:rPr>
              <a:t>Stories – it’s about the conversation</a:t>
            </a:r>
          </a:p>
          <a:p>
            <a:endParaRPr lang="en-GB" sz="3600" dirty="0">
              <a:solidFill>
                <a:srgbClr val="5B1E45"/>
              </a:solidFill>
              <a:latin typeface="Calibri" panose="020F0502020204030204" pitchFamily="34" charset="0"/>
              <a:cs typeface="Calibri" panose="020F0502020204030204" pitchFamily="34" charset="0"/>
            </a:endParaRPr>
          </a:p>
          <a:p>
            <a:endParaRPr lang="en-GB" sz="240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D715A8B6-5116-459C-9069-971A788EAE32}"/>
              </a:ext>
            </a:extLst>
          </p:cNvPr>
          <p:cNvPicPr>
            <a:picLocks noChangeAspect="1"/>
          </p:cNvPicPr>
          <p:nvPr/>
        </p:nvPicPr>
        <p:blipFill>
          <a:blip r:embed="rId3"/>
          <a:stretch>
            <a:fillRect/>
          </a:stretch>
        </p:blipFill>
        <p:spPr>
          <a:xfrm>
            <a:off x="577579" y="1414963"/>
            <a:ext cx="8092287" cy="5036191"/>
          </a:xfrm>
          <a:prstGeom prst="rect">
            <a:avLst/>
          </a:prstGeom>
        </p:spPr>
      </p:pic>
    </p:spTree>
    <p:extLst>
      <p:ext uri="{BB962C8B-B14F-4D97-AF65-F5344CB8AC3E}">
        <p14:creationId xmlns:p14="http://schemas.microsoft.com/office/powerpoint/2010/main" val="2834916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ubble chart&#10;&#10;Description automatically generated with medium confidence">
            <a:extLst>
              <a:ext uri="{FF2B5EF4-FFF2-40B4-BE49-F238E27FC236}">
                <a16:creationId xmlns:a16="http://schemas.microsoft.com/office/drawing/2014/main" id="{E0257459-19A7-4366-9940-5788E3D78F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759" y="3819439"/>
            <a:ext cx="1199363" cy="1199363"/>
          </a:xfrm>
          <a:prstGeom prst="rect">
            <a:avLst/>
          </a:prstGeom>
        </p:spPr>
      </p:pic>
      <p:pic>
        <p:nvPicPr>
          <p:cNvPr id="6" name="Picture 5" descr="Bubble chart&#10;&#10;Description automatically generated with low confidence">
            <a:extLst>
              <a:ext uri="{FF2B5EF4-FFF2-40B4-BE49-F238E27FC236}">
                <a16:creationId xmlns:a16="http://schemas.microsoft.com/office/drawing/2014/main" id="{2EFCB8BF-562B-4668-89EA-7BF77B79F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337" y="2361992"/>
            <a:ext cx="1199363" cy="1199363"/>
          </a:xfrm>
          <a:prstGeom prst="rect">
            <a:avLst/>
          </a:prstGeom>
        </p:spPr>
      </p:pic>
      <p:pic>
        <p:nvPicPr>
          <p:cNvPr id="4" name="Picture 3" descr="Bubble chart&#10;&#10;Description automatically generated with medium confidence">
            <a:extLst>
              <a:ext uri="{FF2B5EF4-FFF2-40B4-BE49-F238E27FC236}">
                <a16:creationId xmlns:a16="http://schemas.microsoft.com/office/drawing/2014/main" id="{990E83C7-BD36-4209-964B-4D925DD44C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1073280"/>
            <a:ext cx="1199363" cy="1199363"/>
          </a:xfrm>
          <a:prstGeom prst="rect">
            <a:avLst/>
          </a:prstGeom>
        </p:spPr>
      </p:pic>
      <p:sp>
        <p:nvSpPr>
          <p:cNvPr id="2" name="TextBox 1">
            <a:extLst>
              <a:ext uri="{FF2B5EF4-FFF2-40B4-BE49-F238E27FC236}">
                <a16:creationId xmlns:a16="http://schemas.microsoft.com/office/drawing/2014/main" id="{F17257B2-C872-4A2A-A6FA-5047EA2B51AE}"/>
              </a:ext>
            </a:extLst>
          </p:cNvPr>
          <p:cNvSpPr txBox="1"/>
          <p:nvPr/>
        </p:nvSpPr>
        <p:spPr>
          <a:xfrm>
            <a:off x="1219199" y="612844"/>
            <a:ext cx="7326489" cy="4955203"/>
          </a:xfrm>
          <a:prstGeom prst="rect">
            <a:avLst/>
          </a:prstGeom>
          <a:noFill/>
        </p:spPr>
        <p:txBody>
          <a:bodyPr wrap="square" lIns="91440" tIns="45720" rIns="91440" bIns="45720" rtlCol="0" anchor="t">
            <a:spAutoFit/>
          </a:bodyPr>
          <a:lstStyle/>
          <a:p>
            <a:r>
              <a:rPr lang="en-GB" sz="2800" b="1" dirty="0">
                <a:solidFill>
                  <a:srgbClr val="B10059"/>
                </a:solidFill>
                <a:latin typeface="Veto Com"/>
                <a:cs typeface="Arial"/>
              </a:rPr>
              <a:t>Points before we start!</a:t>
            </a:r>
          </a:p>
          <a:p>
            <a:endParaRPr lang="en-GB" sz="2400" dirty="0">
              <a:solidFill>
                <a:srgbClr val="5B1E45"/>
              </a:solidFill>
              <a:latin typeface="Veto Com" panose="02000506040000020003" pitchFamily="2" charset="0"/>
            </a:endParaRPr>
          </a:p>
          <a:p>
            <a:r>
              <a:rPr lang="en-GB" sz="2400" dirty="0">
                <a:solidFill>
                  <a:srgbClr val="5B1E45"/>
                </a:solidFill>
                <a:latin typeface="Veto Com"/>
                <a:cs typeface="Arial"/>
              </a:rPr>
              <a:t>You, other responders and the author can respond to each other </a:t>
            </a:r>
            <a:r>
              <a:rPr lang="en-GB" sz="2400" b="1" dirty="0">
                <a:solidFill>
                  <a:srgbClr val="5B1E45"/>
                </a:solidFill>
                <a:latin typeface="Veto Com"/>
                <a:cs typeface="Arial"/>
              </a:rPr>
              <a:t>as many times </a:t>
            </a:r>
            <a:r>
              <a:rPr lang="en-GB" sz="2400" dirty="0">
                <a:solidFill>
                  <a:srgbClr val="5B1E45"/>
                </a:solidFill>
                <a:latin typeface="Veto Com"/>
                <a:cs typeface="Arial"/>
              </a:rPr>
              <a:t>as you wish</a:t>
            </a:r>
          </a:p>
          <a:p>
            <a:endParaRPr lang="en-GB" sz="2400" dirty="0">
              <a:solidFill>
                <a:srgbClr val="5B1E45"/>
              </a:solidFill>
              <a:latin typeface="Veto Com" panose="02000506040000020003" pitchFamily="2" charset="0"/>
            </a:endParaRPr>
          </a:p>
          <a:p>
            <a:r>
              <a:rPr lang="en-GB" sz="2400" dirty="0">
                <a:solidFill>
                  <a:srgbClr val="5B1E45"/>
                </a:solidFill>
                <a:latin typeface="Veto Com"/>
                <a:cs typeface="Arial"/>
              </a:rPr>
              <a:t>Never ask an author to disclose their </a:t>
            </a:r>
            <a:r>
              <a:rPr lang="en-GB" sz="2400" b="1" dirty="0">
                <a:solidFill>
                  <a:srgbClr val="5B1E45"/>
                </a:solidFill>
                <a:latin typeface="Veto Com"/>
                <a:cs typeface="Arial"/>
              </a:rPr>
              <a:t>personal information</a:t>
            </a:r>
            <a:r>
              <a:rPr lang="en-GB" sz="2400" dirty="0">
                <a:solidFill>
                  <a:srgbClr val="5B1E45"/>
                </a:solidFill>
                <a:latin typeface="Veto Com"/>
                <a:cs typeface="Arial"/>
              </a:rPr>
              <a:t> publicly – All responses are public once published </a:t>
            </a:r>
            <a:r>
              <a:rPr lang="en-GB" sz="2400" dirty="0">
                <a:solidFill>
                  <a:srgbClr val="5B1E45"/>
                </a:solidFill>
                <a:latin typeface="Veto Com" panose="02000506040000020003" pitchFamily="2" charset="0"/>
                <a:ea typeface="Times New Roman" panose="02020603050405020304" pitchFamily="18" charset="0"/>
                <a:cs typeface="Calibri" panose="020F0502020204030204" pitchFamily="34" charset="0"/>
              </a:rPr>
              <a:t>on</a:t>
            </a:r>
            <a:r>
              <a:rPr lang="en-GB" sz="2400" dirty="0">
                <a:solidFill>
                  <a:srgbClr val="5B1E45"/>
                </a:solidFill>
                <a:latin typeface="Veto Com"/>
                <a:cs typeface="Arial"/>
              </a:rPr>
              <a:t> the website</a:t>
            </a:r>
          </a:p>
          <a:p>
            <a:endParaRPr lang="en-GB" sz="2400" dirty="0">
              <a:solidFill>
                <a:srgbClr val="5B1E45"/>
              </a:solidFill>
              <a:latin typeface="Veto Com" panose="02000506040000020003" pitchFamily="2" charset="0"/>
            </a:endParaRPr>
          </a:p>
          <a:p>
            <a:r>
              <a:rPr lang="en-GB" sz="2400" dirty="0">
                <a:solidFill>
                  <a:srgbClr val="5B1E45"/>
                </a:solidFill>
                <a:latin typeface="Veto Com"/>
                <a:cs typeface="Arial"/>
              </a:rPr>
              <a:t>By having a </a:t>
            </a:r>
            <a:r>
              <a:rPr lang="en-GB" sz="2400" b="1" dirty="0">
                <a:solidFill>
                  <a:srgbClr val="5B1E45"/>
                </a:solidFill>
                <a:latin typeface="Veto Com"/>
                <a:cs typeface="Arial"/>
              </a:rPr>
              <a:t>transparent, honest and safe </a:t>
            </a:r>
            <a:r>
              <a:rPr lang="en-GB" sz="2400" dirty="0">
                <a:solidFill>
                  <a:srgbClr val="5B1E45"/>
                </a:solidFill>
                <a:latin typeface="Veto Com"/>
                <a:cs typeface="Arial"/>
              </a:rPr>
              <a:t>conversation on Care Opinion, you can demonstrate to the public, how your service listens to feedback, resolves problems and works towards positive change</a:t>
            </a:r>
          </a:p>
        </p:txBody>
      </p:sp>
    </p:spTree>
    <p:extLst>
      <p:ext uri="{BB962C8B-B14F-4D97-AF65-F5344CB8AC3E}">
        <p14:creationId xmlns:p14="http://schemas.microsoft.com/office/powerpoint/2010/main" val="238260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DB8D58-9858-4DFE-B419-BF6095135A9E}"/>
              </a:ext>
            </a:extLst>
          </p:cNvPr>
          <p:cNvPicPr>
            <a:picLocks noChangeAspect="1"/>
          </p:cNvPicPr>
          <p:nvPr/>
        </p:nvPicPr>
        <p:blipFill>
          <a:blip r:embed="rId2"/>
          <a:stretch>
            <a:fillRect/>
          </a:stretch>
        </p:blipFill>
        <p:spPr>
          <a:xfrm>
            <a:off x="2885784" y="420330"/>
            <a:ext cx="5448249" cy="5944349"/>
          </a:xfrm>
          <a:prstGeom prst="rect">
            <a:avLst/>
          </a:prstGeom>
        </p:spPr>
      </p:pic>
      <p:sp>
        <p:nvSpPr>
          <p:cNvPr id="6" name="Oval 5">
            <a:extLst>
              <a:ext uri="{FF2B5EF4-FFF2-40B4-BE49-F238E27FC236}">
                <a16:creationId xmlns:a16="http://schemas.microsoft.com/office/drawing/2014/main" id="{F8519863-7D98-476A-93EA-AED429272127}"/>
              </a:ext>
            </a:extLst>
          </p:cNvPr>
          <p:cNvSpPr/>
          <p:nvPr/>
        </p:nvSpPr>
        <p:spPr>
          <a:xfrm>
            <a:off x="2885784" y="3140968"/>
            <a:ext cx="2641135" cy="893338"/>
          </a:xfrm>
          <a:prstGeom prst="ellipse">
            <a:avLst/>
          </a:prstGeom>
          <a:noFill/>
          <a:ln w="57150">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6652DE0-5243-413C-8045-B2100E43D49A}"/>
              </a:ext>
            </a:extLst>
          </p:cNvPr>
          <p:cNvSpPr/>
          <p:nvPr/>
        </p:nvSpPr>
        <p:spPr>
          <a:xfrm>
            <a:off x="359532" y="461669"/>
            <a:ext cx="2448272" cy="2554545"/>
          </a:xfrm>
          <a:prstGeom prst="rect">
            <a:avLst/>
          </a:prstGeom>
        </p:spPr>
        <p:txBody>
          <a:bodyPr wrap="square">
            <a:spAutoFit/>
          </a:bodyPr>
          <a:lstStyle/>
          <a:p>
            <a:pPr lvl="0"/>
            <a:r>
              <a:rPr lang="en-GB" sz="3200" b="1" dirty="0">
                <a:solidFill>
                  <a:srgbClr val="5B1E45"/>
                </a:solidFill>
                <a:latin typeface="Veto Com Light" panose="02000506040000020003" pitchFamily="2" charset="0"/>
              </a:rPr>
              <a:t>Practical Tip!</a:t>
            </a:r>
          </a:p>
          <a:p>
            <a:pPr lvl="0"/>
            <a:endParaRPr lang="en-GB" sz="3200" b="1" dirty="0">
              <a:solidFill>
                <a:srgbClr val="5B1E45"/>
              </a:solidFill>
              <a:latin typeface="Veto Com Light" panose="02000506040000020003" pitchFamily="2" charset="0"/>
            </a:endParaRPr>
          </a:p>
          <a:p>
            <a:pPr lvl="0"/>
            <a:endParaRPr lang="en-GB" sz="3200" b="1" dirty="0">
              <a:solidFill>
                <a:srgbClr val="5B1E45"/>
              </a:solidFill>
              <a:latin typeface="Veto Com Light" panose="02000506040000020003" pitchFamily="2" charset="0"/>
            </a:endParaRPr>
          </a:p>
          <a:p>
            <a:pPr lvl="0"/>
            <a:endParaRPr lang="en-GB" sz="3200" b="1" dirty="0">
              <a:solidFill>
                <a:srgbClr val="5B1E45"/>
              </a:solidFill>
              <a:latin typeface="Veto Com Light" panose="02000506040000020003" pitchFamily="2" charset="0"/>
            </a:endParaRPr>
          </a:p>
          <a:p>
            <a:pPr lvl="0"/>
            <a:endParaRPr lang="en-GB" sz="3200" b="1" dirty="0">
              <a:solidFill>
                <a:srgbClr val="5B1E45"/>
              </a:solidFill>
              <a:latin typeface="Veto Com Light" panose="02000506040000020003" pitchFamily="2" charset="0"/>
            </a:endParaRPr>
          </a:p>
        </p:txBody>
      </p:sp>
      <p:grpSp>
        <p:nvGrpSpPr>
          <p:cNvPr id="2" name="Group 1">
            <a:extLst>
              <a:ext uri="{FF2B5EF4-FFF2-40B4-BE49-F238E27FC236}">
                <a16:creationId xmlns:a16="http://schemas.microsoft.com/office/drawing/2014/main" id="{D3257D8B-1064-4EEA-9A3D-305649810EBC}"/>
              </a:ext>
            </a:extLst>
          </p:cNvPr>
          <p:cNvGrpSpPr/>
          <p:nvPr/>
        </p:nvGrpSpPr>
        <p:grpSpPr>
          <a:xfrm>
            <a:off x="525367" y="3140968"/>
            <a:ext cx="2278706" cy="2448273"/>
            <a:chOff x="525367" y="3140968"/>
            <a:chExt cx="2278706" cy="2448273"/>
          </a:xfrm>
        </p:grpSpPr>
        <p:pic>
          <p:nvPicPr>
            <p:cNvPr id="8" name="Graphic 7">
              <a:extLst>
                <a:ext uri="{FF2B5EF4-FFF2-40B4-BE49-F238E27FC236}">
                  <a16:creationId xmlns:a16="http://schemas.microsoft.com/office/drawing/2014/main" id="{487BA946-8741-4209-87DF-89DD03EA0255}"/>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67416" b="51120"/>
            <a:stretch/>
          </p:blipFill>
          <p:spPr>
            <a:xfrm>
              <a:off x="525367" y="3140968"/>
              <a:ext cx="2278706" cy="2448273"/>
            </a:xfrm>
            <a:prstGeom prst="rect">
              <a:avLst/>
            </a:prstGeom>
          </p:spPr>
        </p:pic>
        <p:sp>
          <p:nvSpPr>
            <p:cNvPr id="9" name="Rectangle 8">
              <a:extLst>
                <a:ext uri="{FF2B5EF4-FFF2-40B4-BE49-F238E27FC236}">
                  <a16:creationId xmlns:a16="http://schemas.microsoft.com/office/drawing/2014/main" id="{F8472CD7-962E-4231-AB3F-F109B16C7BB1}"/>
                </a:ext>
              </a:extLst>
            </p:cNvPr>
            <p:cNvSpPr/>
            <p:nvPr/>
          </p:nvSpPr>
          <p:spPr>
            <a:xfrm>
              <a:off x="821872" y="3581492"/>
              <a:ext cx="1550902" cy="1323439"/>
            </a:xfrm>
            <a:prstGeom prst="rect">
              <a:avLst/>
            </a:prstGeom>
          </p:spPr>
          <p:txBody>
            <a:bodyPr wrap="square">
              <a:spAutoFit/>
            </a:bodyPr>
            <a:lstStyle/>
            <a:p>
              <a:pPr lvl="0"/>
              <a:r>
                <a:rPr lang="en-GB" sz="2000" dirty="0">
                  <a:solidFill>
                    <a:schemeClr val="bg1"/>
                  </a:solidFill>
                  <a:latin typeface="Calibri" panose="020F0502020204030204" pitchFamily="34" charset="0"/>
                </a:rPr>
                <a:t>The link only log’s you into the site the 1</a:t>
              </a:r>
              <a:r>
                <a:rPr lang="en-GB" sz="2000" baseline="30000" dirty="0">
                  <a:solidFill>
                    <a:schemeClr val="bg1"/>
                  </a:solidFill>
                  <a:latin typeface="Calibri" panose="020F0502020204030204" pitchFamily="34" charset="0"/>
                </a:rPr>
                <a:t>st</a:t>
              </a:r>
              <a:r>
                <a:rPr lang="en-GB" sz="2000" dirty="0">
                  <a:solidFill>
                    <a:schemeClr val="bg1"/>
                  </a:solidFill>
                  <a:latin typeface="Calibri" panose="020F0502020204030204" pitchFamily="34" charset="0"/>
                </a:rPr>
                <a:t> time</a:t>
              </a:r>
            </a:p>
          </p:txBody>
        </p:sp>
      </p:grpSp>
    </p:spTree>
    <p:extLst>
      <p:ext uri="{BB962C8B-B14F-4D97-AF65-F5344CB8AC3E}">
        <p14:creationId xmlns:p14="http://schemas.microsoft.com/office/powerpoint/2010/main" val="217617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4E9F17-6307-4E20-A9E6-9B7F1071BC67}"/>
              </a:ext>
            </a:extLst>
          </p:cNvPr>
          <p:cNvPicPr>
            <a:picLocks noChangeAspect="1"/>
          </p:cNvPicPr>
          <p:nvPr/>
        </p:nvPicPr>
        <p:blipFill>
          <a:blip r:embed="rId2"/>
          <a:stretch>
            <a:fillRect/>
          </a:stretch>
        </p:blipFill>
        <p:spPr>
          <a:xfrm>
            <a:off x="1547664" y="588543"/>
            <a:ext cx="5150759" cy="5639976"/>
          </a:xfrm>
          <a:prstGeom prst="rect">
            <a:avLst/>
          </a:prstGeom>
          <a:ln>
            <a:solidFill>
              <a:schemeClr val="bg2"/>
            </a:solidFill>
          </a:ln>
        </p:spPr>
      </p:pic>
    </p:spTree>
    <p:extLst>
      <p:ext uri="{BB962C8B-B14F-4D97-AF65-F5344CB8AC3E}">
        <p14:creationId xmlns:p14="http://schemas.microsoft.com/office/powerpoint/2010/main" val="3755635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9BF4CB-4A29-45E5-B84B-87DF98B7208B}"/>
              </a:ext>
            </a:extLst>
          </p:cNvPr>
          <p:cNvPicPr>
            <a:picLocks noChangeAspect="1"/>
          </p:cNvPicPr>
          <p:nvPr/>
        </p:nvPicPr>
        <p:blipFill>
          <a:blip r:embed="rId2"/>
          <a:stretch>
            <a:fillRect/>
          </a:stretch>
        </p:blipFill>
        <p:spPr>
          <a:xfrm>
            <a:off x="1162050" y="1700212"/>
            <a:ext cx="6819900" cy="3457575"/>
          </a:xfrm>
          <a:prstGeom prst="rect">
            <a:avLst/>
          </a:prstGeom>
        </p:spPr>
      </p:pic>
      <p:pic>
        <p:nvPicPr>
          <p:cNvPr id="5" name="Picture 4">
            <a:extLst>
              <a:ext uri="{FF2B5EF4-FFF2-40B4-BE49-F238E27FC236}">
                <a16:creationId xmlns:a16="http://schemas.microsoft.com/office/drawing/2014/main" id="{9BAAEAF8-942C-4EB7-BBA4-34D1ECDB36EC}"/>
              </a:ext>
            </a:extLst>
          </p:cNvPr>
          <p:cNvPicPr>
            <a:picLocks noChangeAspect="1"/>
          </p:cNvPicPr>
          <p:nvPr/>
        </p:nvPicPr>
        <p:blipFill rotWithShape="1">
          <a:blip r:embed="rId3"/>
          <a:srcRect t="22060"/>
          <a:stretch/>
        </p:blipFill>
        <p:spPr>
          <a:xfrm>
            <a:off x="6395527" y="1356943"/>
            <a:ext cx="2406257" cy="1205635"/>
          </a:xfrm>
          <a:prstGeom prst="rect">
            <a:avLst/>
          </a:prstGeom>
        </p:spPr>
      </p:pic>
      <p:pic>
        <p:nvPicPr>
          <p:cNvPr id="4" name="Picture 3">
            <a:extLst>
              <a:ext uri="{FF2B5EF4-FFF2-40B4-BE49-F238E27FC236}">
                <a16:creationId xmlns:a16="http://schemas.microsoft.com/office/drawing/2014/main" id="{C473B4FF-9678-4F90-A5CC-01314C0C553A}"/>
              </a:ext>
            </a:extLst>
          </p:cNvPr>
          <p:cNvPicPr>
            <a:picLocks noChangeAspect="1"/>
          </p:cNvPicPr>
          <p:nvPr/>
        </p:nvPicPr>
        <p:blipFill>
          <a:blip r:embed="rId4"/>
          <a:stretch>
            <a:fillRect/>
          </a:stretch>
        </p:blipFill>
        <p:spPr>
          <a:xfrm>
            <a:off x="5976217" y="406126"/>
            <a:ext cx="2123191" cy="1122451"/>
          </a:xfrm>
          <a:prstGeom prst="rect">
            <a:avLst/>
          </a:prstGeom>
        </p:spPr>
      </p:pic>
      <p:cxnSp>
        <p:nvCxnSpPr>
          <p:cNvPr id="6" name="Straight Arrow Connector 5">
            <a:extLst>
              <a:ext uri="{FF2B5EF4-FFF2-40B4-BE49-F238E27FC236}">
                <a16:creationId xmlns:a16="http://schemas.microsoft.com/office/drawing/2014/main" id="{7DA377FE-5D4F-4C45-82BB-4B25E783873F}"/>
              </a:ext>
            </a:extLst>
          </p:cNvPr>
          <p:cNvCxnSpPr>
            <a:cxnSpLocks/>
          </p:cNvCxnSpPr>
          <p:nvPr/>
        </p:nvCxnSpPr>
        <p:spPr>
          <a:xfrm flipV="1">
            <a:off x="1049867" y="3063916"/>
            <a:ext cx="778257" cy="446928"/>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1F2A404-F139-43BD-ABD9-80EFA58CB3BF}"/>
              </a:ext>
            </a:extLst>
          </p:cNvPr>
          <p:cNvSpPr txBox="1"/>
          <p:nvPr/>
        </p:nvSpPr>
        <p:spPr>
          <a:xfrm>
            <a:off x="384175" y="3510844"/>
            <a:ext cx="1331383" cy="1077218"/>
          </a:xfrm>
          <a:prstGeom prst="rect">
            <a:avLst/>
          </a:prstGeom>
          <a:noFill/>
        </p:spPr>
        <p:txBody>
          <a:bodyPr wrap="square" rtlCol="0">
            <a:spAutoFit/>
          </a:bodyPr>
          <a:lstStyle/>
          <a:p>
            <a:r>
              <a:rPr lang="en-GB" sz="1600" dirty="0">
                <a:solidFill>
                  <a:srgbClr val="B10059"/>
                </a:solidFill>
              </a:rPr>
              <a:t>30 minutes editing time once submitted</a:t>
            </a:r>
          </a:p>
        </p:txBody>
      </p:sp>
    </p:spTree>
    <p:extLst>
      <p:ext uri="{BB962C8B-B14F-4D97-AF65-F5344CB8AC3E}">
        <p14:creationId xmlns:p14="http://schemas.microsoft.com/office/powerpoint/2010/main" val="3215605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8B001D-CFCA-4723-B82E-5BEF3842CA22}"/>
              </a:ext>
            </a:extLst>
          </p:cNvPr>
          <p:cNvSpPr/>
          <p:nvPr/>
        </p:nvSpPr>
        <p:spPr>
          <a:xfrm>
            <a:off x="302547" y="901521"/>
            <a:ext cx="6065778" cy="4832092"/>
          </a:xfrm>
          <a:prstGeom prst="rect">
            <a:avLst/>
          </a:prstGeom>
        </p:spPr>
        <p:txBody>
          <a:bodyPr wrap="square">
            <a:spAutoFit/>
          </a:bodyPr>
          <a:lstStyle/>
          <a:p>
            <a:pPr marL="342900" lvl="0" indent="-342900">
              <a:buFont typeface="Arial" panose="020B0604020202020204" pitchFamily="34" charset="0"/>
              <a:buChar char="•"/>
              <a:tabLst>
                <a:tab pos="457200" algn="l"/>
              </a:tabLst>
            </a:pPr>
            <a:endParaRPr lang="en-GB" sz="2000" dirty="0">
              <a:solidFill>
                <a:schemeClr val="bg2">
                  <a:lumMod val="75000"/>
                </a:schemeClr>
              </a:solidFill>
              <a:latin typeface="Veto Com" panose="02000506040000020003" pitchFamily="2" charset="0"/>
              <a:ea typeface="Times New Roman" panose="02020603050405020304" pitchFamily="18" charset="0"/>
              <a:cs typeface="Calibri" panose="020F0502020204030204" pitchFamily="34" charset="0"/>
            </a:endParaRPr>
          </a:p>
          <a:p>
            <a:pPr marL="342900" lvl="0" indent="-342900">
              <a:buFont typeface="Arial" panose="020B0604020202020204" pitchFamily="34" charset="0"/>
              <a:buChar char="•"/>
              <a:tabLst>
                <a:tab pos="457200" algn="l"/>
              </a:tabLst>
            </a:pPr>
            <a:r>
              <a:rPr lang="en-GB" sz="2400" dirty="0">
                <a:solidFill>
                  <a:srgbClr val="5B1E45"/>
                </a:solidFill>
                <a:latin typeface="Veto Com"/>
                <a:cs typeface="Arial"/>
              </a:rPr>
              <a:t>Respond more than once to a story</a:t>
            </a:r>
          </a:p>
          <a:p>
            <a:pPr lvl="0">
              <a:tabLst>
                <a:tab pos="457200" algn="l"/>
              </a:tabLst>
            </a:pPr>
            <a:endParaRPr lang="en-GB" sz="2400" dirty="0">
              <a:solidFill>
                <a:srgbClr val="5B1E45"/>
              </a:solidFill>
              <a:latin typeface="Veto Com"/>
              <a:cs typeface="Arial"/>
            </a:endParaRPr>
          </a:p>
          <a:p>
            <a:pPr marL="342900" lvl="0" indent="-342900">
              <a:buFont typeface="Arial" panose="020B0604020202020204" pitchFamily="34" charset="0"/>
              <a:buChar char="•"/>
              <a:tabLst>
                <a:tab pos="457200" algn="l"/>
              </a:tabLst>
            </a:pPr>
            <a:r>
              <a:rPr lang="en-GB" sz="2400" dirty="0">
                <a:solidFill>
                  <a:srgbClr val="5B1E45"/>
                </a:solidFill>
                <a:latin typeface="Veto Com"/>
                <a:cs typeface="Arial"/>
              </a:rPr>
              <a:t>Have multiple people respond to a story</a:t>
            </a:r>
          </a:p>
          <a:p>
            <a:pPr lvl="0">
              <a:tabLst>
                <a:tab pos="457200" algn="l"/>
              </a:tabLst>
            </a:pPr>
            <a:endParaRPr lang="en-GB" sz="2400" dirty="0">
              <a:solidFill>
                <a:srgbClr val="5B1E45"/>
              </a:solidFill>
              <a:latin typeface="Veto Com"/>
              <a:cs typeface="Arial"/>
            </a:endParaRPr>
          </a:p>
          <a:p>
            <a:pPr marL="342900" lvl="0" indent="-342900">
              <a:buFont typeface="Arial" panose="020B0604020202020204" pitchFamily="34" charset="0"/>
              <a:buChar char="•"/>
              <a:tabLst>
                <a:tab pos="457200" algn="l"/>
              </a:tabLst>
            </a:pPr>
            <a:r>
              <a:rPr lang="en-GB" sz="2400" dirty="0">
                <a:solidFill>
                  <a:srgbClr val="5B1E45"/>
                </a:solidFill>
                <a:latin typeface="Veto Com"/>
                <a:cs typeface="Arial"/>
              </a:rPr>
              <a:t>Show you are making a change</a:t>
            </a:r>
          </a:p>
          <a:p>
            <a:pPr lvl="0">
              <a:tabLst>
                <a:tab pos="457200" algn="l"/>
              </a:tabLst>
            </a:pPr>
            <a:endParaRPr lang="en-GB" sz="2400" dirty="0">
              <a:solidFill>
                <a:srgbClr val="5B1E45"/>
              </a:solidFill>
              <a:latin typeface="Veto Com"/>
              <a:cs typeface="Arial"/>
            </a:endParaRPr>
          </a:p>
          <a:p>
            <a:pPr marL="342900" lvl="0" indent="-342900">
              <a:buFont typeface="Arial" panose="020B0604020202020204" pitchFamily="34" charset="0"/>
              <a:buChar char="•"/>
              <a:tabLst>
                <a:tab pos="457200" algn="l"/>
              </a:tabLst>
            </a:pPr>
            <a:r>
              <a:rPr lang="en-GB" sz="2400" dirty="0">
                <a:solidFill>
                  <a:srgbClr val="5B1E45"/>
                </a:solidFill>
                <a:latin typeface="Veto Com"/>
                <a:cs typeface="Arial"/>
              </a:rPr>
              <a:t>Include a profile picture</a:t>
            </a:r>
          </a:p>
          <a:p>
            <a:pPr lvl="0">
              <a:tabLst>
                <a:tab pos="457200" algn="l"/>
              </a:tabLst>
            </a:pPr>
            <a:endParaRPr lang="en-GB" sz="2400" dirty="0">
              <a:solidFill>
                <a:srgbClr val="5B1E45"/>
              </a:solidFill>
              <a:latin typeface="Veto Com"/>
              <a:cs typeface="Arial"/>
            </a:endParaRPr>
          </a:p>
          <a:p>
            <a:pPr marL="342900" lvl="0" indent="-342900">
              <a:buFont typeface="Arial" panose="020B0604020202020204" pitchFamily="34" charset="0"/>
              <a:buChar char="•"/>
              <a:tabLst>
                <a:tab pos="457200" algn="l"/>
              </a:tabLst>
            </a:pPr>
            <a:r>
              <a:rPr lang="en-GB" sz="2400" dirty="0">
                <a:solidFill>
                  <a:srgbClr val="5B1E45"/>
                </a:solidFill>
                <a:latin typeface="Veto Com"/>
                <a:cs typeface="Arial"/>
              </a:rPr>
              <a:t>Add links and images</a:t>
            </a:r>
          </a:p>
          <a:p>
            <a:pPr lvl="0">
              <a:tabLst>
                <a:tab pos="457200" algn="l"/>
              </a:tabLst>
            </a:pPr>
            <a:endParaRPr lang="en-GB" sz="2400" dirty="0">
              <a:solidFill>
                <a:srgbClr val="5B1E45"/>
              </a:solidFill>
              <a:latin typeface="Veto Com"/>
              <a:cs typeface="Arial"/>
            </a:endParaRPr>
          </a:p>
          <a:p>
            <a:pPr marL="342900" lvl="0" indent="-342900">
              <a:buFont typeface="Arial" panose="020B0604020202020204" pitchFamily="34" charset="0"/>
              <a:buChar char="•"/>
              <a:tabLst>
                <a:tab pos="457200" algn="l"/>
              </a:tabLst>
            </a:pPr>
            <a:r>
              <a:rPr lang="en-GB" sz="2400" dirty="0">
                <a:solidFill>
                  <a:srgbClr val="5B1E45"/>
                </a:solidFill>
                <a:latin typeface="Veto Com"/>
                <a:cs typeface="Arial"/>
              </a:rPr>
              <a:t>Invite the author to reply to you or </a:t>
            </a:r>
          </a:p>
          <a:p>
            <a:pPr lvl="0">
              <a:tabLst>
                <a:tab pos="457200" algn="l"/>
              </a:tabLst>
            </a:pPr>
            <a:r>
              <a:rPr lang="en-GB" sz="2400" dirty="0">
                <a:solidFill>
                  <a:srgbClr val="5B1E45"/>
                </a:solidFill>
                <a:latin typeface="Veto Com"/>
                <a:cs typeface="Arial"/>
              </a:rPr>
              <a:t>     offer a method of contacting you/service</a:t>
            </a:r>
          </a:p>
        </p:txBody>
      </p:sp>
      <p:pic>
        <p:nvPicPr>
          <p:cNvPr id="3" name="Picture 2">
            <a:extLst>
              <a:ext uri="{FF2B5EF4-FFF2-40B4-BE49-F238E27FC236}">
                <a16:creationId xmlns:a16="http://schemas.microsoft.com/office/drawing/2014/main" id="{6CC054E6-A6AD-4011-AC82-316AABB0E8F9}"/>
              </a:ext>
            </a:extLst>
          </p:cNvPr>
          <p:cNvPicPr>
            <a:picLocks noChangeAspect="1"/>
          </p:cNvPicPr>
          <p:nvPr/>
        </p:nvPicPr>
        <p:blipFill rotWithShape="1">
          <a:blip r:embed="rId2"/>
          <a:srcRect b="19967"/>
          <a:stretch/>
        </p:blipFill>
        <p:spPr>
          <a:xfrm>
            <a:off x="5131761" y="2338735"/>
            <a:ext cx="3700595" cy="2816362"/>
          </a:xfrm>
          <a:prstGeom prst="rect">
            <a:avLst/>
          </a:prstGeom>
        </p:spPr>
      </p:pic>
      <p:cxnSp>
        <p:nvCxnSpPr>
          <p:cNvPr id="6" name="Straight Arrow Connector 5">
            <a:extLst>
              <a:ext uri="{FF2B5EF4-FFF2-40B4-BE49-F238E27FC236}">
                <a16:creationId xmlns:a16="http://schemas.microsoft.com/office/drawing/2014/main" id="{3E484C7C-3D65-4C20-8CBF-4856763FF49D}"/>
              </a:ext>
            </a:extLst>
          </p:cNvPr>
          <p:cNvCxnSpPr>
            <a:cxnSpLocks/>
          </p:cNvCxnSpPr>
          <p:nvPr/>
        </p:nvCxnSpPr>
        <p:spPr>
          <a:xfrm flipV="1">
            <a:off x="3790122" y="3269507"/>
            <a:ext cx="1341639" cy="321832"/>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E9D5433-F50D-466F-A2CF-EA4D1A6E6C95}"/>
              </a:ext>
            </a:extLst>
          </p:cNvPr>
          <p:cNvCxnSpPr>
            <a:cxnSpLocks/>
          </p:cNvCxnSpPr>
          <p:nvPr/>
        </p:nvCxnSpPr>
        <p:spPr>
          <a:xfrm flipV="1">
            <a:off x="3604180" y="3746916"/>
            <a:ext cx="1513655" cy="615581"/>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88E1CC1-2FAB-4AED-909B-6BB3C48F876C}"/>
              </a:ext>
            </a:extLst>
          </p:cNvPr>
          <p:cNvSpPr txBox="1"/>
          <p:nvPr/>
        </p:nvSpPr>
        <p:spPr>
          <a:xfrm>
            <a:off x="467544" y="378301"/>
            <a:ext cx="7629289" cy="523220"/>
          </a:xfrm>
          <a:prstGeom prst="rect">
            <a:avLst/>
          </a:prstGeom>
          <a:noFill/>
        </p:spPr>
        <p:txBody>
          <a:bodyPr wrap="square" rtlCol="0">
            <a:spAutoFit/>
          </a:bodyPr>
          <a:lstStyle/>
          <a:p>
            <a:r>
              <a:rPr lang="en-GB" sz="2800" b="1" dirty="0">
                <a:solidFill>
                  <a:srgbClr val="B10059"/>
                </a:solidFill>
                <a:latin typeface="Calibri" panose="020F0502020204030204" pitchFamily="34" charset="0"/>
                <a:cs typeface="Calibri" panose="020F0502020204030204" pitchFamily="34" charset="0"/>
              </a:rPr>
              <a:t>What does a Response look like on Care Opinion?</a:t>
            </a:r>
          </a:p>
        </p:txBody>
      </p:sp>
    </p:spTree>
    <p:extLst>
      <p:ext uri="{BB962C8B-B14F-4D97-AF65-F5344CB8AC3E}">
        <p14:creationId xmlns:p14="http://schemas.microsoft.com/office/powerpoint/2010/main" val="89549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fade">
                                      <p:cBhvr>
                                        <p:cTn id="42" dur="500"/>
                                        <p:tgtEl>
                                          <p:spTgt spid="2">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11" end="11"/>
                                            </p:txEl>
                                          </p:spTgt>
                                        </p:tgtEl>
                                        <p:attrNameLst>
                                          <p:attrName>style.visibility</p:attrName>
                                        </p:attrNameLst>
                                      </p:cBhvr>
                                      <p:to>
                                        <p:strVal val="visible"/>
                                      </p:to>
                                    </p:set>
                                    <p:animEffect transition="in" filter="fade">
                                      <p:cBhvr>
                                        <p:cTn id="52" dur="500"/>
                                        <p:tgtEl>
                                          <p:spTgt spid="2">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
                                            <p:txEl>
                                              <p:pRg st="12" end="12"/>
                                            </p:txEl>
                                          </p:spTgt>
                                        </p:tgtEl>
                                        <p:attrNameLst>
                                          <p:attrName>style.visibility</p:attrName>
                                        </p:attrNameLst>
                                      </p:cBhvr>
                                      <p:to>
                                        <p:strVal val="visible"/>
                                      </p:to>
                                    </p:set>
                                    <p:animEffect transition="in" filter="fade">
                                      <p:cBhvr>
                                        <p:cTn id="57"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BD23F7-0954-406B-9F70-CDA31CDEDF43}"/>
              </a:ext>
            </a:extLst>
          </p:cNvPr>
          <p:cNvPicPr>
            <a:picLocks noChangeAspect="1"/>
          </p:cNvPicPr>
          <p:nvPr/>
        </p:nvPicPr>
        <p:blipFill>
          <a:blip r:embed="rId2"/>
          <a:stretch>
            <a:fillRect/>
          </a:stretch>
        </p:blipFill>
        <p:spPr>
          <a:xfrm>
            <a:off x="2888168" y="1217335"/>
            <a:ext cx="5915025" cy="4105275"/>
          </a:xfrm>
          <a:prstGeom prst="rect">
            <a:avLst/>
          </a:prstGeom>
        </p:spPr>
      </p:pic>
      <p:pic>
        <p:nvPicPr>
          <p:cNvPr id="3" name="Picture 2">
            <a:extLst>
              <a:ext uri="{FF2B5EF4-FFF2-40B4-BE49-F238E27FC236}">
                <a16:creationId xmlns:a16="http://schemas.microsoft.com/office/drawing/2014/main" id="{8697B9B5-F1AB-4181-9668-CADC09D055C1}"/>
              </a:ext>
            </a:extLst>
          </p:cNvPr>
          <p:cNvPicPr>
            <a:picLocks noChangeAspect="1"/>
          </p:cNvPicPr>
          <p:nvPr/>
        </p:nvPicPr>
        <p:blipFill rotWithShape="1">
          <a:blip r:embed="rId3"/>
          <a:srcRect l="-257" t="9259"/>
          <a:stretch/>
        </p:blipFill>
        <p:spPr>
          <a:xfrm>
            <a:off x="3062322" y="527680"/>
            <a:ext cx="5740871" cy="5484587"/>
          </a:xfrm>
          <a:prstGeom prst="rect">
            <a:avLst/>
          </a:prstGeom>
        </p:spPr>
      </p:pic>
      <p:pic>
        <p:nvPicPr>
          <p:cNvPr id="5" name="Picture 4">
            <a:extLst>
              <a:ext uri="{FF2B5EF4-FFF2-40B4-BE49-F238E27FC236}">
                <a16:creationId xmlns:a16="http://schemas.microsoft.com/office/drawing/2014/main" id="{238DF297-766E-42D8-ADDD-3976A2574ADD}"/>
              </a:ext>
            </a:extLst>
          </p:cNvPr>
          <p:cNvPicPr>
            <a:picLocks noChangeAspect="1"/>
          </p:cNvPicPr>
          <p:nvPr/>
        </p:nvPicPr>
        <p:blipFill rotWithShape="1">
          <a:blip r:embed="rId4"/>
          <a:srcRect l="8811" r="5273" b="4691"/>
          <a:stretch/>
        </p:blipFill>
        <p:spPr>
          <a:xfrm>
            <a:off x="3513302" y="1279217"/>
            <a:ext cx="5156565" cy="1990755"/>
          </a:xfrm>
          <a:prstGeom prst="rect">
            <a:avLst/>
          </a:prstGeom>
        </p:spPr>
      </p:pic>
      <p:sp>
        <p:nvSpPr>
          <p:cNvPr id="6" name="TextBox 5">
            <a:extLst>
              <a:ext uri="{FF2B5EF4-FFF2-40B4-BE49-F238E27FC236}">
                <a16:creationId xmlns:a16="http://schemas.microsoft.com/office/drawing/2014/main" id="{F630D843-7284-43B8-8886-21B26682D016}"/>
              </a:ext>
            </a:extLst>
          </p:cNvPr>
          <p:cNvSpPr txBox="1"/>
          <p:nvPr/>
        </p:nvSpPr>
        <p:spPr>
          <a:xfrm>
            <a:off x="508000" y="6158088"/>
            <a:ext cx="8161867" cy="369332"/>
          </a:xfrm>
          <a:prstGeom prst="rect">
            <a:avLst/>
          </a:prstGeom>
          <a:noFill/>
        </p:spPr>
        <p:txBody>
          <a:bodyPr wrap="square" rtlCol="0">
            <a:spAutoFit/>
          </a:bodyPr>
          <a:lstStyle/>
          <a:p>
            <a:r>
              <a:rPr lang="en-GB" u="sng" dirty="0">
                <a:solidFill>
                  <a:srgbClr val="B10059"/>
                </a:solidFill>
                <a:hlinkClick r:id="rId5"/>
              </a:rPr>
              <a:t>https://www.careopinion.org.uk/913476</a:t>
            </a:r>
            <a:endParaRPr lang="en-GB" u="sng" dirty="0">
              <a:solidFill>
                <a:srgbClr val="B10059"/>
              </a:solidFill>
            </a:endParaRPr>
          </a:p>
        </p:txBody>
      </p:sp>
      <p:sp>
        <p:nvSpPr>
          <p:cNvPr id="7" name="TextBox 6">
            <a:extLst>
              <a:ext uri="{FF2B5EF4-FFF2-40B4-BE49-F238E27FC236}">
                <a16:creationId xmlns:a16="http://schemas.microsoft.com/office/drawing/2014/main" id="{3967786A-78EA-4229-AF10-9566A55C3161}"/>
              </a:ext>
            </a:extLst>
          </p:cNvPr>
          <p:cNvSpPr txBox="1"/>
          <p:nvPr/>
        </p:nvSpPr>
        <p:spPr>
          <a:xfrm>
            <a:off x="508000" y="622852"/>
            <a:ext cx="2871976" cy="2246769"/>
          </a:xfrm>
          <a:prstGeom prst="rect">
            <a:avLst/>
          </a:prstGeom>
          <a:noFill/>
        </p:spPr>
        <p:txBody>
          <a:bodyPr wrap="square" rtlCol="0">
            <a:spAutoFit/>
          </a:bodyPr>
          <a:lstStyle/>
          <a:p>
            <a:r>
              <a:rPr lang="en-GB" sz="2800" b="1" dirty="0">
                <a:solidFill>
                  <a:srgbClr val="B10059"/>
                </a:solidFill>
                <a:latin typeface="Calibri" panose="020F0502020204030204" pitchFamily="34" charset="0"/>
                <a:cs typeface="Calibri" panose="020F0502020204030204" pitchFamily="34" charset="0"/>
              </a:rPr>
              <a:t>What does a really great  Response look like on Care Opinion?</a:t>
            </a:r>
          </a:p>
        </p:txBody>
      </p:sp>
    </p:spTree>
    <p:extLst>
      <p:ext uri="{BB962C8B-B14F-4D97-AF65-F5344CB8AC3E}">
        <p14:creationId xmlns:p14="http://schemas.microsoft.com/office/powerpoint/2010/main" val="125903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b480776-5128-43a3-b677-12ebb2d77427">
      <UserInfo>
        <DisplayName>Andrew  Wells</DisplayName>
        <AccountId>144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0F03EE9F9D4584D9F8D952715690C56" ma:contentTypeVersion="13" ma:contentTypeDescription="Create a new document." ma:contentTypeScope="" ma:versionID="a8f11e2e1af60c17b760b66bf3457f4e">
  <xsd:schema xmlns:xsd="http://www.w3.org/2001/XMLSchema" xmlns:xs="http://www.w3.org/2001/XMLSchema" xmlns:p="http://schemas.microsoft.com/office/2006/metadata/properties" xmlns:ns2="f47fa861-369f-4035-a868-dd727a8f1ebe" xmlns:ns3="db480776-5128-43a3-b677-12ebb2d77427" targetNamespace="http://schemas.microsoft.com/office/2006/metadata/properties" ma:root="true" ma:fieldsID="b26d460d196d698abad68d76cc20e04b" ns2:_="" ns3:_="">
    <xsd:import namespace="f47fa861-369f-4035-a868-dd727a8f1ebe"/>
    <xsd:import namespace="db480776-5128-43a3-b677-12ebb2d7742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7fa861-369f-4035-a868-dd727a8f1e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b480776-5128-43a3-b677-12ebb2d7742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303240-0BEA-432C-9366-63C0BC4B4948}">
  <ds:schemaRefs>
    <ds:schemaRef ds:uri="f47fa861-369f-4035-a868-dd727a8f1ebe"/>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db480776-5128-43a3-b677-12ebb2d77427"/>
    <ds:schemaRef ds:uri="http://www.w3.org/XML/1998/namespace"/>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915B5B4F-29B8-4A8F-B014-142BD60CFDD6}">
  <ds:schemaRefs>
    <ds:schemaRef ds:uri="db480776-5128-43a3-b677-12ebb2d77427"/>
    <ds:schemaRef ds:uri="f47fa861-369f-4035-a868-dd727a8f1eb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7B70D66-40F2-4BE4-B7F4-5C6BEAABEA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6134</TotalTime>
  <Words>895</Words>
  <Application>Microsoft Office PowerPoint</Application>
  <PresentationFormat>On-screen Show (4:3)</PresentationFormat>
  <Paragraphs>121</Paragraphs>
  <Slides>24</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MuseoSans500</vt:lpstr>
      <vt:lpstr>Veto Com</vt:lpstr>
      <vt:lpstr>Veto Com Light</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Discussion/take notes: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Ashurst</dc:creator>
  <cp:lastModifiedBy>Lisa Dendy</cp:lastModifiedBy>
  <cp:revision>5</cp:revision>
  <dcterms:created xsi:type="dcterms:W3CDTF">2019-04-17T15:49:29Z</dcterms:created>
  <dcterms:modified xsi:type="dcterms:W3CDTF">2022-03-15T16:20:46Z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0x01010070F03EE9F9D4584D9F8D952715690C56</vt:lpwstr>
  </property>
</Properties>
</file>