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684" r:id="rId5"/>
  </p:sldMasterIdLst>
  <p:notesMasterIdLst>
    <p:notesMasterId r:id="rId46"/>
  </p:notesMasterIdLst>
  <p:sldIdLst>
    <p:sldId id="283" r:id="rId6"/>
    <p:sldId id="869" r:id="rId7"/>
    <p:sldId id="339" r:id="rId8"/>
    <p:sldId id="854" r:id="rId9"/>
    <p:sldId id="876" r:id="rId10"/>
    <p:sldId id="302" r:id="rId11"/>
    <p:sldId id="873" r:id="rId12"/>
    <p:sldId id="316" r:id="rId13"/>
    <p:sldId id="303" r:id="rId14"/>
    <p:sldId id="853" r:id="rId15"/>
    <p:sldId id="871" r:id="rId16"/>
    <p:sldId id="327" r:id="rId17"/>
    <p:sldId id="308" r:id="rId18"/>
    <p:sldId id="324" r:id="rId19"/>
    <p:sldId id="340" r:id="rId20"/>
    <p:sldId id="872" r:id="rId21"/>
    <p:sldId id="877" r:id="rId22"/>
    <p:sldId id="348" r:id="rId23"/>
    <p:sldId id="352" r:id="rId24"/>
    <p:sldId id="349" r:id="rId25"/>
    <p:sldId id="351" r:id="rId26"/>
    <p:sldId id="874" r:id="rId27"/>
    <p:sldId id="878" r:id="rId28"/>
    <p:sldId id="288" r:id="rId29"/>
    <p:sldId id="879" r:id="rId30"/>
    <p:sldId id="260" r:id="rId31"/>
    <p:sldId id="272" r:id="rId32"/>
    <p:sldId id="266" r:id="rId33"/>
    <p:sldId id="875" r:id="rId34"/>
    <p:sldId id="268" r:id="rId35"/>
    <p:sldId id="275" r:id="rId36"/>
    <p:sldId id="880" r:id="rId37"/>
    <p:sldId id="881" r:id="rId38"/>
    <p:sldId id="882" r:id="rId39"/>
    <p:sldId id="355" r:id="rId40"/>
    <p:sldId id="299" r:id="rId41"/>
    <p:sldId id="332" r:id="rId42"/>
    <p:sldId id="884" r:id="rId43"/>
    <p:sldId id="883" r:id="rId44"/>
    <p:sldId id="30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1E45"/>
    <a:srgbClr val="B100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43E19-4646-4763-82C2-C1C775DEB4B0}" v="7" dt="2025-12-15T12:26:09.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412" autoAdjust="0"/>
  </p:normalViewPr>
  <p:slideViewPr>
    <p:cSldViewPr snapToGrid="0">
      <p:cViewPr varScale="1">
        <p:scale>
          <a:sx n="74" d="100"/>
          <a:sy n="74" d="100"/>
        </p:scale>
        <p:origin x="1714" y="58"/>
      </p:cViewPr>
      <p:guideLst/>
    </p:cSldViewPr>
  </p:slideViewPr>
  <p:outlineViewPr>
    <p:cViewPr>
      <p:scale>
        <a:sx n="33" d="100"/>
        <a:sy n="33" d="100"/>
      </p:scale>
      <p:origin x="0" y="-3763"/>
    </p:cViewPr>
  </p:outlineViewPr>
  <p:notesTextViewPr>
    <p:cViewPr>
      <p:scale>
        <a:sx n="1" d="1"/>
        <a:sy n="1" d="1"/>
      </p:scale>
      <p:origin x="0" y="0"/>
    </p:cViewPr>
  </p:notesTextViewPr>
  <p:sorterViewPr>
    <p:cViewPr>
      <p:scale>
        <a:sx n="100" d="100"/>
        <a:sy n="100" d="100"/>
      </p:scale>
      <p:origin x="0" y="-7589"/>
    </p:cViewPr>
  </p:sorterViewPr>
  <p:notesViewPr>
    <p:cSldViewPr snapToGrid="0">
      <p:cViewPr>
        <p:scale>
          <a:sx n="1" d="2"/>
          <a:sy n="1" d="2"/>
        </p:scale>
        <p:origin x="3480" y="41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olloy" userId="08c95a74-9deb-49d2-9554-65ed232d8886" providerId="ADAL" clId="{0DE2FE61-4678-4408-93D3-B849DA85875B}"/>
    <pc:docChg chg="custSel addSld modSld">
      <pc:chgData name="Tracy Molloy" userId="08c95a74-9deb-49d2-9554-65ed232d8886" providerId="ADAL" clId="{0DE2FE61-4678-4408-93D3-B849DA85875B}" dt="2025-12-15T13:39:50.097" v="555" actId="478"/>
      <pc:docMkLst>
        <pc:docMk/>
      </pc:docMkLst>
      <pc:sldChg chg="delSp mod">
        <pc:chgData name="Tracy Molloy" userId="08c95a74-9deb-49d2-9554-65ed232d8886" providerId="ADAL" clId="{0DE2FE61-4678-4408-93D3-B849DA85875B}" dt="2025-12-15T13:39:50.097" v="555" actId="478"/>
        <pc:sldMkLst>
          <pc:docMk/>
          <pc:sldMk cId="2689470172" sldId="272"/>
        </pc:sldMkLst>
        <pc:spChg chg="del">
          <ac:chgData name="Tracy Molloy" userId="08c95a74-9deb-49d2-9554-65ed232d8886" providerId="ADAL" clId="{0DE2FE61-4678-4408-93D3-B849DA85875B}" dt="2025-12-15T13:39:50.097" v="555" actId="478"/>
          <ac:spMkLst>
            <pc:docMk/>
            <pc:sldMk cId="2689470172" sldId="272"/>
            <ac:spMk id="3" creationId="{785C3CF5-A796-D4C7-3446-99721ECC31A6}"/>
          </ac:spMkLst>
        </pc:spChg>
      </pc:sldChg>
      <pc:sldChg chg="modSp mod">
        <pc:chgData name="Tracy Molloy" userId="08c95a74-9deb-49d2-9554-65ed232d8886" providerId="ADAL" clId="{0DE2FE61-4678-4408-93D3-B849DA85875B}" dt="2025-12-15T12:28:41.321" v="453" actId="20577"/>
        <pc:sldMkLst>
          <pc:docMk/>
          <pc:sldMk cId="2275208980" sldId="283"/>
        </pc:sldMkLst>
        <pc:spChg chg="mod">
          <ac:chgData name="Tracy Molloy" userId="08c95a74-9deb-49d2-9554-65ed232d8886" providerId="ADAL" clId="{0DE2FE61-4678-4408-93D3-B849DA85875B}" dt="2025-12-15T12:28:41.321" v="453" actId="20577"/>
          <ac:spMkLst>
            <pc:docMk/>
            <pc:sldMk cId="2275208980" sldId="283"/>
            <ac:spMk id="8" creationId="{1540F4E4-C016-46BA-AD55-23D8D89013B9}"/>
          </ac:spMkLst>
        </pc:spChg>
      </pc:sldChg>
      <pc:sldChg chg="modSp mod">
        <pc:chgData name="Tracy Molloy" userId="08c95a74-9deb-49d2-9554-65ed232d8886" providerId="ADAL" clId="{0DE2FE61-4678-4408-93D3-B849DA85875B}" dt="2025-12-15T13:38:41.485" v="554" actId="6549"/>
        <pc:sldMkLst>
          <pc:docMk/>
          <pc:sldMk cId="3784797343" sldId="339"/>
        </pc:sldMkLst>
        <pc:spChg chg="mod">
          <ac:chgData name="Tracy Molloy" userId="08c95a74-9deb-49d2-9554-65ed232d8886" providerId="ADAL" clId="{0DE2FE61-4678-4408-93D3-B849DA85875B}" dt="2025-12-15T13:38:41.485" v="554" actId="6549"/>
          <ac:spMkLst>
            <pc:docMk/>
            <pc:sldMk cId="3784797343" sldId="339"/>
            <ac:spMk id="5" creationId="{A8626B26-2DD8-4C7C-96C9-CF4AA871E2AB}"/>
          </ac:spMkLst>
        </pc:spChg>
      </pc:sldChg>
      <pc:sldChg chg="addSp delSp modSp add mod delAnim">
        <pc:chgData name="Tracy Molloy" userId="08c95a74-9deb-49d2-9554-65ed232d8886" providerId="ADAL" clId="{0DE2FE61-4678-4408-93D3-B849DA85875B}" dt="2025-12-15T12:27:10.027" v="445" actId="33524"/>
        <pc:sldMkLst>
          <pc:docMk/>
          <pc:sldMk cId="1168974062" sldId="884"/>
        </pc:sldMkLst>
        <pc:spChg chg="add mod">
          <ac:chgData name="Tracy Molloy" userId="08c95a74-9deb-49d2-9554-65ed232d8886" providerId="ADAL" clId="{0DE2FE61-4678-4408-93D3-B849DA85875B}" dt="2025-12-15T10:59:55.735" v="64" actId="20577"/>
          <ac:spMkLst>
            <pc:docMk/>
            <pc:sldMk cId="1168974062" sldId="884"/>
            <ac:spMk id="6" creationId="{25A66FEC-7BAF-838F-8AFB-A0CA56C07766}"/>
          </ac:spMkLst>
        </pc:spChg>
        <pc:spChg chg="add mod">
          <ac:chgData name="Tracy Molloy" userId="08c95a74-9deb-49d2-9554-65ed232d8886" providerId="ADAL" clId="{0DE2FE61-4678-4408-93D3-B849DA85875B}" dt="2025-12-15T12:27:10.027" v="445" actId="33524"/>
          <ac:spMkLst>
            <pc:docMk/>
            <pc:sldMk cId="1168974062" sldId="884"/>
            <ac:spMk id="7" creationId="{29ADA84D-F4E5-44C1-7C2B-45DB7B1D899A}"/>
          </ac:spMkLst>
        </pc:spChg>
        <pc:picChg chg="del">
          <ac:chgData name="Tracy Molloy" userId="08c95a74-9deb-49d2-9554-65ed232d8886" providerId="ADAL" clId="{0DE2FE61-4678-4408-93D3-B849DA85875B}" dt="2025-12-15T10:58:32.247" v="2" actId="478"/>
          <ac:picMkLst>
            <pc:docMk/>
            <pc:sldMk cId="1168974062" sldId="884"/>
            <ac:picMk id="2" creationId="{93D464BA-3143-8ED7-A352-075321717D9C}"/>
          </ac:picMkLst>
        </pc:picChg>
        <pc:picChg chg="del">
          <ac:chgData name="Tracy Molloy" userId="08c95a74-9deb-49d2-9554-65ed232d8886" providerId="ADAL" clId="{0DE2FE61-4678-4408-93D3-B849DA85875B}" dt="2025-12-15T10:58:33.571" v="3" actId="478"/>
          <ac:picMkLst>
            <pc:docMk/>
            <pc:sldMk cId="1168974062" sldId="884"/>
            <ac:picMk id="4" creationId="{7EEC1EDD-D06E-3685-CFB5-71E4FD05DD99}"/>
          </ac:picMkLst>
        </pc:picChg>
        <pc:picChg chg="del">
          <ac:chgData name="Tracy Molloy" userId="08c95a74-9deb-49d2-9554-65ed232d8886" providerId="ADAL" clId="{0DE2FE61-4678-4408-93D3-B849DA85875B}" dt="2025-12-15T10:58:30.965" v="1" actId="478"/>
          <ac:picMkLst>
            <pc:docMk/>
            <pc:sldMk cId="1168974062" sldId="884"/>
            <ac:picMk id="5" creationId="{590B0BE6-C909-F7FB-2104-60E028FFB320}"/>
          </ac:picMkLst>
        </pc:picChg>
      </pc:sldChg>
    </pc:docChg>
  </pc:docChgLst>
  <pc:docChgLst>
    <pc:chgData name="Emma Noonan" userId="0c2b6879-9de6-4773-ba5f-c34d6efe6f8f" providerId="ADAL" clId="{A50CF2E5-DCD6-4CB9-AFF8-2D9A0DCA5B3F}"/>
    <pc:docChg chg="custSel modSld">
      <pc:chgData name="Emma Noonan" userId="0c2b6879-9de6-4773-ba5f-c34d6efe6f8f" providerId="ADAL" clId="{A50CF2E5-DCD6-4CB9-AFF8-2D9A0DCA5B3F}" dt="2025-12-09T15:42:18.461" v="12" actId="20577"/>
      <pc:docMkLst>
        <pc:docMk/>
      </pc:docMkLst>
      <pc:sldChg chg="modSp mod">
        <pc:chgData name="Emma Noonan" userId="0c2b6879-9de6-4773-ba5f-c34d6efe6f8f" providerId="ADAL" clId="{A50CF2E5-DCD6-4CB9-AFF8-2D9A0DCA5B3F}" dt="2025-12-09T15:42:18.461" v="12" actId="20577"/>
        <pc:sldMkLst>
          <pc:docMk/>
          <pc:sldMk cId="2275208980" sldId="283"/>
        </pc:sldMkLst>
        <pc:spChg chg="mod">
          <ac:chgData name="Emma Noonan" userId="0c2b6879-9de6-4773-ba5f-c34d6efe6f8f" providerId="ADAL" clId="{A50CF2E5-DCD6-4CB9-AFF8-2D9A0DCA5B3F}" dt="2025-12-09T15:42:18.461" v="12" actId="20577"/>
          <ac:spMkLst>
            <pc:docMk/>
            <pc:sldMk cId="2275208980" sldId="283"/>
            <ac:spMk id="8" creationId="{1540F4E4-C016-46BA-AD55-23D8D89013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DCCB7-C3D8-4ABD-8923-1243C29CB18F}" type="datetimeFigureOut">
              <a:rPr lang="en-GB" smtClean="0"/>
              <a:t>15/12/2025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2F070-8533-43BF-8CBA-7373FD1D51AB}" type="slidenum">
              <a:rPr lang="en-GB" smtClean="0"/>
              <a:t>‹#›</a:t>
            </a:fld>
            <a:endParaRPr lang="en-GB"/>
          </a:p>
        </p:txBody>
      </p:sp>
    </p:spTree>
    <p:extLst>
      <p:ext uri="{BB962C8B-B14F-4D97-AF65-F5344CB8AC3E}">
        <p14:creationId xmlns:p14="http://schemas.microsoft.com/office/powerpoint/2010/main" val="3233922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reopinion.org.uk/opinions?tag=diabete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careopinion.org.uk/opinions?phrase=diabet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areopinion.org.uk/opinions?phrase=diabet%2A"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careopinion.org.uk/opinions?phrase=sonographer%20or%20scan%20or%20ultrasound" TargetMode="External"/><Relationship Id="rId5" Type="http://schemas.openxmlformats.org/officeDocument/2006/relationships/hyperlink" Target="https://www.careopinion.org.uk/opinions?phrase=diabetes%20and%20not%20blood%20pressure" TargetMode="External"/><Relationship Id="rId4" Type="http://schemas.openxmlformats.org/officeDocument/2006/relationships/hyperlink" Target="https://www.careopinion.org.uk/opinions?phrase=diabetes%20and%20blood%20pressur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what the Main search page looks like, when you log in at CO you are taken to your profile page.</a:t>
            </a:r>
          </a:p>
          <a:p>
            <a:r>
              <a:rPr lang="en-GB"/>
              <a:t>To get to this search page either type in your organisation name, there may be an acronym, if unsure ask your support lead.</a:t>
            </a:r>
          </a:p>
          <a:p>
            <a:r>
              <a:rPr lang="en-GB"/>
              <a:t>Or simply hit RETURN in the search box!</a:t>
            </a:r>
          </a:p>
        </p:txBody>
      </p:sp>
      <p:sp>
        <p:nvSpPr>
          <p:cNvPr id="4" name="Slide Number Placeholder 3"/>
          <p:cNvSpPr>
            <a:spLocks noGrp="1"/>
          </p:cNvSpPr>
          <p:nvPr>
            <p:ph type="sldNum" sz="quarter" idx="5"/>
          </p:nvPr>
        </p:nvSpPr>
        <p:spPr/>
        <p:txBody>
          <a:bodyPr/>
          <a:lstStyle/>
          <a:p>
            <a:fld id="{A142F070-8533-43BF-8CBA-7373FD1D51AB}" type="slidenum">
              <a:rPr lang="en-GB" smtClean="0"/>
              <a:t>7</a:t>
            </a:fld>
            <a:endParaRPr lang="en-GB"/>
          </a:p>
        </p:txBody>
      </p:sp>
    </p:spTree>
    <p:extLst>
      <p:ext uri="{BB962C8B-B14F-4D97-AF65-F5344CB8AC3E}">
        <p14:creationId xmlns:p14="http://schemas.microsoft.com/office/powerpoint/2010/main" val="71912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444444"/>
                </a:solidFill>
                <a:effectLst/>
                <a:latin typeface="VetoComMedium"/>
              </a:rPr>
              <a:t>Ordinary phrase searching</a:t>
            </a:r>
          </a:p>
          <a:p>
            <a:pPr algn="l"/>
            <a:r>
              <a:rPr lang="en-GB" b="0" i="0">
                <a:solidFill>
                  <a:srgbClr val="444444"/>
                </a:solidFill>
                <a:effectLst/>
                <a:latin typeface="MuseoSans500"/>
              </a:rPr>
              <a:t>If you enter the word diabetes into our search, we'll look for </a:t>
            </a:r>
            <a:r>
              <a:rPr lang="en-GB" b="0" i="0">
                <a:solidFill>
                  <a:srgbClr val="444444"/>
                </a:solidFill>
                <a:effectLst/>
                <a:latin typeface="MuseoSans500"/>
                <a:hlinkClick r:id="rId3"/>
              </a:rPr>
              <a:t>stories tagged with diabetes</a:t>
            </a:r>
            <a:r>
              <a:rPr lang="en-GB" b="0" i="0">
                <a:solidFill>
                  <a:srgbClr val="444444"/>
                </a:solidFill>
                <a:effectLst/>
                <a:latin typeface="MuseoSans500"/>
              </a:rPr>
              <a:t>. If instead you want all </a:t>
            </a:r>
            <a:r>
              <a:rPr lang="en-GB" b="0" i="0">
                <a:solidFill>
                  <a:srgbClr val="444444"/>
                </a:solidFill>
                <a:effectLst/>
                <a:latin typeface="MuseoSans500"/>
                <a:hlinkClick r:id="rId4"/>
              </a:rPr>
              <a:t>stories which include the word diabetes</a:t>
            </a:r>
            <a:r>
              <a:rPr lang="en-GB" b="0" i="0">
                <a:solidFill>
                  <a:srgbClr val="444444"/>
                </a:solidFill>
                <a:effectLst/>
                <a:latin typeface="MuseoSans500"/>
              </a:rPr>
              <a:t>, put double-quotes around diabetes, like so: "diabetes".</a:t>
            </a:r>
          </a:p>
          <a:p>
            <a:pPr algn="l"/>
            <a:r>
              <a:rPr lang="en-GB" b="0" i="0">
                <a:solidFill>
                  <a:srgbClr val="444444"/>
                </a:solidFill>
                <a:effectLst/>
                <a:latin typeface="MuseoSans500"/>
              </a:rPr>
              <a:t>We call that a </a:t>
            </a:r>
            <a:r>
              <a:rPr lang="en-GB" b="0" i="1">
                <a:solidFill>
                  <a:srgbClr val="444444"/>
                </a:solidFill>
                <a:effectLst/>
                <a:latin typeface="MuseoSans500"/>
              </a:rPr>
              <a:t>phrase search</a:t>
            </a:r>
            <a:r>
              <a:rPr lang="en-GB" b="0" i="0">
                <a:solidFill>
                  <a:srgbClr val="444444"/>
                </a:solidFill>
                <a:effectLst/>
                <a:latin typeface="MuseoSans500"/>
              </a:rPr>
              <a:t>. The double-quotes are the </a:t>
            </a:r>
            <a:r>
              <a:rPr lang="en-GB" b="0" i="1">
                <a:solidFill>
                  <a:srgbClr val="444444"/>
                </a:solidFill>
                <a:effectLst/>
                <a:latin typeface="MuseoSans500"/>
              </a:rPr>
              <a:t>essential signal </a:t>
            </a:r>
            <a:r>
              <a:rPr lang="en-GB" b="0" i="0">
                <a:solidFill>
                  <a:srgbClr val="444444"/>
                </a:solidFill>
                <a:effectLst/>
                <a:latin typeface="MuseoSans500"/>
              </a:rPr>
              <a:t>for us to do a phrase search.</a:t>
            </a:r>
          </a:p>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18</a:t>
            </a:fld>
            <a:endParaRPr lang="en-GB"/>
          </a:p>
        </p:txBody>
      </p:sp>
    </p:spTree>
    <p:extLst>
      <p:ext uri="{BB962C8B-B14F-4D97-AF65-F5344CB8AC3E}">
        <p14:creationId xmlns:p14="http://schemas.microsoft.com/office/powerpoint/2010/main" val="354129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Essentially by changing your search from a ‘tag based’ search to a phrase based search you are widening out your search.</a:t>
            </a:r>
          </a:p>
        </p:txBody>
      </p:sp>
      <p:sp>
        <p:nvSpPr>
          <p:cNvPr id="4" name="Slide Number Placeholder 3"/>
          <p:cNvSpPr>
            <a:spLocks noGrp="1"/>
          </p:cNvSpPr>
          <p:nvPr>
            <p:ph type="sldNum" sz="quarter" idx="5"/>
          </p:nvPr>
        </p:nvSpPr>
        <p:spPr/>
        <p:txBody>
          <a:bodyPr/>
          <a:lstStyle/>
          <a:p>
            <a:fld id="{A142F070-8533-43BF-8CBA-7373FD1D51AB}" type="slidenum">
              <a:rPr lang="en-GB" smtClean="0"/>
              <a:t>19</a:t>
            </a:fld>
            <a:endParaRPr lang="en-GB"/>
          </a:p>
        </p:txBody>
      </p:sp>
    </p:spTree>
    <p:extLst>
      <p:ext uri="{BB962C8B-B14F-4D97-AF65-F5344CB8AC3E}">
        <p14:creationId xmlns:p14="http://schemas.microsoft.com/office/powerpoint/2010/main" val="378237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444444"/>
                </a:solidFill>
                <a:effectLst/>
                <a:latin typeface="VetoComMedium"/>
              </a:rPr>
              <a:t>Advanced phrase searching</a:t>
            </a:r>
          </a:p>
          <a:p>
            <a:pPr algn="l" fontAlgn="base"/>
            <a:r>
              <a:rPr lang="en-GB" b="0" i="0" dirty="0">
                <a:solidFill>
                  <a:srgbClr val="444444"/>
                </a:solidFill>
                <a:effectLst/>
                <a:latin typeface="MuseoSans500"/>
              </a:rPr>
              <a:t>Now you know how to do a phrase search, here's how to push it further.</a:t>
            </a:r>
          </a:p>
          <a:p>
            <a:pPr algn="l" fontAlgn="base"/>
            <a:r>
              <a:rPr lang="en-GB" b="0" i="0" dirty="0">
                <a:solidFill>
                  <a:srgbClr val="444444"/>
                </a:solidFill>
                <a:effectLst/>
                <a:latin typeface="MuseoSans500"/>
              </a:rPr>
              <a:t>Stem search</a:t>
            </a:r>
          </a:p>
          <a:p>
            <a:pPr algn="l" fontAlgn="base"/>
            <a:r>
              <a:rPr lang="en-GB" b="0" i="0" dirty="0">
                <a:solidFill>
                  <a:srgbClr val="444444"/>
                </a:solidFill>
                <a:effectLst/>
                <a:latin typeface="MuseoSans500"/>
              </a:rPr>
              <a:t>You might want </a:t>
            </a:r>
            <a:r>
              <a:rPr lang="en-GB" b="0" i="0" dirty="0">
                <a:solidFill>
                  <a:srgbClr val="444444"/>
                </a:solidFill>
                <a:effectLst/>
                <a:latin typeface="MuseoSans500"/>
                <a:hlinkClick r:id="rId3"/>
              </a:rPr>
              <a:t>all stories which include words like diabetes, diabetic, diabetologist, diabetology</a:t>
            </a:r>
            <a:r>
              <a:rPr lang="en-GB" b="0" i="0" dirty="0">
                <a:solidFill>
                  <a:srgbClr val="444444"/>
                </a:solidFill>
                <a:effectLst/>
                <a:latin typeface="MuseoSans500"/>
              </a:rPr>
              <a:t>. Or to put it another way, any word that starts with "</a:t>
            </a:r>
            <a:r>
              <a:rPr lang="en-GB" b="0" i="0" dirty="0" err="1">
                <a:solidFill>
                  <a:srgbClr val="444444"/>
                </a:solidFill>
                <a:effectLst/>
                <a:latin typeface="MuseoSans500"/>
              </a:rPr>
              <a:t>diabet</a:t>
            </a:r>
            <a:r>
              <a:rPr lang="en-GB" b="0" i="0" dirty="0">
                <a:solidFill>
                  <a:srgbClr val="444444"/>
                </a:solidFill>
                <a:effectLst/>
                <a:latin typeface="MuseoSans500"/>
              </a:rPr>
              <a:t>".</a:t>
            </a:r>
          </a:p>
          <a:p>
            <a:pPr algn="l" fontAlgn="base"/>
            <a:r>
              <a:rPr lang="en-GB" b="0" i="0" dirty="0">
                <a:solidFill>
                  <a:srgbClr val="444444"/>
                </a:solidFill>
                <a:effectLst/>
                <a:latin typeface="MuseoSans500"/>
              </a:rPr>
              <a:t>To do that, add a star to your phrase search, like this: "</a:t>
            </a:r>
            <a:r>
              <a:rPr lang="en-GB" b="0" i="0" dirty="0" err="1">
                <a:solidFill>
                  <a:srgbClr val="444444"/>
                </a:solidFill>
                <a:effectLst/>
                <a:latin typeface="MuseoSans500"/>
              </a:rPr>
              <a:t>diabet</a:t>
            </a:r>
            <a:r>
              <a:rPr lang="en-GB" b="0" i="0" dirty="0">
                <a:solidFill>
                  <a:srgbClr val="444444"/>
                </a:solidFill>
                <a:effectLst/>
                <a:latin typeface="MuseoSans500"/>
              </a:rPr>
              <a:t>*".</a:t>
            </a:r>
          </a:p>
          <a:p>
            <a:pPr algn="l" fontAlgn="base"/>
            <a:r>
              <a:rPr lang="en-GB" b="0" i="0" dirty="0">
                <a:solidFill>
                  <a:srgbClr val="444444"/>
                </a:solidFill>
                <a:effectLst/>
                <a:latin typeface="MuseoSans500"/>
              </a:rPr>
              <a:t>This AND that</a:t>
            </a:r>
          </a:p>
          <a:p>
            <a:pPr algn="l" fontAlgn="base"/>
            <a:r>
              <a:rPr lang="en-GB" b="0" i="0" dirty="0">
                <a:solidFill>
                  <a:srgbClr val="444444"/>
                </a:solidFill>
                <a:effectLst/>
                <a:latin typeface="MuseoSans500"/>
              </a:rPr>
              <a:t>What about </a:t>
            </a:r>
            <a:r>
              <a:rPr lang="en-GB" b="0" i="0" dirty="0">
                <a:solidFill>
                  <a:srgbClr val="444444"/>
                </a:solidFill>
                <a:effectLst/>
                <a:latin typeface="MuseoSans500"/>
                <a:hlinkClick r:id="rId4"/>
              </a:rPr>
              <a:t>stories which include the word diabetes AND the phrase "blood pressure"</a:t>
            </a:r>
            <a:r>
              <a:rPr lang="en-GB" b="0" i="0" dirty="0">
                <a:solidFill>
                  <a:srgbClr val="444444"/>
                </a:solidFill>
                <a:effectLst/>
                <a:latin typeface="MuseoSans500"/>
              </a:rPr>
              <a:t>?</a:t>
            </a:r>
          </a:p>
          <a:p>
            <a:pPr algn="l" fontAlgn="base"/>
            <a:r>
              <a:rPr lang="en-GB" b="0" i="0" dirty="0">
                <a:solidFill>
                  <a:srgbClr val="444444"/>
                </a:solidFill>
                <a:effectLst/>
                <a:latin typeface="MuseoSans500"/>
              </a:rPr>
              <a:t>This phrase search will do it: "diabetes AND blood pressure".</a:t>
            </a:r>
          </a:p>
          <a:p>
            <a:pPr algn="l" fontAlgn="base"/>
            <a:r>
              <a:rPr lang="en-GB" b="0" i="0" dirty="0">
                <a:solidFill>
                  <a:srgbClr val="444444"/>
                </a:solidFill>
                <a:effectLst/>
                <a:latin typeface="MuseoSans500"/>
              </a:rPr>
              <a:t>But wait - what about </a:t>
            </a:r>
            <a:r>
              <a:rPr lang="en-GB" b="0" i="0" dirty="0">
                <a:solidFill>
                  <a:srgbClr val="444444"/>
                </a:solidFill>
                <a:effectLst/>
                <a:latin typeface="MuseoSans500"/>
                <a:hlinkClick r:id="rId5"/>
              </a:rPr>
              <a:t>stories including the word diabetes but NOT mentioning blood pressure</a:t>
            </a:r>
            <a:r>
              <a:rPr lang="en-GB" b="0" i="0" dirty="0">
                <a:solidFill>
                  <a:srgbClr val="444444"/>
                </a:solidFill>
                <a:effectLst/>
                <a:latin typeface="MuseoSans500"/>
              </a:rPr>
              <a:t>?</a:t>
            </a:r>
          </a:p>
          <a:p>
            <a:pPr algn="l" fontAlgn="base"/>
            <a:r>
              <a:rPr lang="en-GB" b="0" i="0" dirty="0">
                <a:solidFill>
                  <a:srgbClr val="444444"/>
                </a:solidFill>
                <a:effectLst/>
                <a:latin typeface="MuseoSans500"/>
              </a:rPr>
              <a:t>Ah, you mean "diabetes AND NOT blood pressure." Simples!</a:t>
            </a:r>
          </a:p>
          <a:p>
            <a:pPr algn="l" fontAlgn="base"/>
            <a:r>
              <a:rPr lang="en-GB" b="0" i="0" dirty="0">
                <a:solidFill>
                  <a:srgbClr val="444444"/>
                </a:solidFill>
                <a:effectLst/>
                <a:latin typeface="MuseoSans500"/>
              </a:rPr>
              <a:t>One OR other</a:t>
            </a:r>
          </a:p>
          <a:p>
            <a:pPr algn="l" fontAlgn="base"/>
            <a:r>
              <a:rPr lang="en-GB" b="0" i="0" dirty="0">
                <a:solidFill>
                  <a:srgbClr val="444444"/>
                </a:solidFill>
                <a:effectLst/>
                <a:latin typeface="MuseoSans500"/>
              </a:rPr>
              <a:t>You might want a broader sort of search, like </a:t>
            </a:r>
            <a:r>
              <a:rPr lang="en-GB" b="0" i="0" dirty="0">
                <a:solidFill>
                  <a:srgbClr val="444444"/>
                </a:solidFill>
                <a:effectLst/>
                <a:latin typeface="MuseoSans500"/>
                <a:hlinkClick r:id="rId6"/>
              </a:rPr>
              <a:t>stories including the words sonographer OR scan OR ultrasound</a:t>
            </a:r>
            <a:r>
              <a:rPr lang="en-GB" b="0" i="0" dirty="0">
                <a:solidFill>
                  <a:srgbClr val="444444"/>
                </a:solidFill>
                <a:effectLst/>
                <a:latin typeface="MuseoSans500"/>
              </a:rPr>
              <a:t>.</a:t>
            </a:r>
          </a:p>
          <a:p>
            <a:pPr algn="l" fontAlgn="base"/>
            <a:r>
              <a:rPr lang="en-GB" b="0" i="0" dirty="0">
                <a:solidFill>
                  <a:srgbClr val="444444"/>
                </a:solidFill>
                <a:effectLst/>
                <a:latin typeface="MuseoSans500"/>
              </a:rPr>
              <a:t>Enter a phrase search like this: "sonographer OR scan OR ultrasound".</a:t>
            </a:r>
          </a:p>
          <a:p>
            <a:pPr algn="l" fontAlgn="base"/>
            <a:r>
              <a:rPr lang="en-GB" b="0" i="0" dirty="0">
                <a:solidFill>
                  <a:srgbClr val="444444"/>
                </a:solidFill>
                <a:effectLst/>
                <a:latin typeface="MuseoSans500"/>
              </a:rPr>
              <a:t>Isn't that OR-some? (joke.)</a:t>
            </a:r>
          </a:p>
          <a:p>
            <a:endParaRPr lang="en-GB" dirty="0"/>
          </a:p>
        </p:txBody>
      </p:sp>
      <p:sp>
        <p:nvSpPr>
          <p:cNvPr id="4" name="Slide Number Placeholder 3"/>
          <p:cNvSpPr>
            <a:spLocks noGrp="1"/>
          </p:cNvSpPr>
          <p:nvPr>
            <p:ph type="sldNum" sz="quarter" idx="5"/>
          </p:nvPr>
        </p:nvSpPr>
        <p:spPr/>
        <p:txBody>
          <a:bodyPr/>
          <a:lstStyle/>
          <a:p>
            <a:fld id="{A142F070-8533-43BF-8CBA-7373FD1D51AB}" type="slidenum">
              <a:rPr lang="en-GB" smtClean="0"/>
              <a:t>20</a:t>
            </a:fld>
            <a:endParaRPr lang="en-GB"/>
          </a:p>
        </p:txBody>
      </p:sp>
    </p:spTree>
    <p:extLst>
      <p:ext uri="{BB962C8B-B14F-4D97-AF65-F5344CB8AC3E}">
        <p14:creationId xmlns:p14="http://schemas.microsoft.com/office/powerpoint/2010/main" val="198427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21</a:t>
            </a:fld>
            <a:endParaRPr lang="en-GB"/>
          </a:p>
        </p:txBody>
      </p:sp>
    </p:spTree>
    <p:extLst>
      <p:ext uri="{BB962C8B-B14F-4D97-AF65-F5344CB8AC3E}">
        <p14:creationId xmlns:p14="http://schemas.microsoft.com/office/powerpoint/2010/main" val="23833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73184-C168-DB7A-1DBA-21470B949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55DDF-C99D-8AE0-29F1-5D8AD012C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75E11-7C5D-9A1D-7B48-653555199E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38919E-78BA-72C5-ECCC-AD4686E70FA1}"/>
              </a:ext>
            </a:extLst>
          </p:cNvPr>
          <p:cNvSpPr>
            <a:spLocks noGrp="1"/>
          </p:cNvSpPr>
          <p:nvPr>
            <p:ph type="sldNum" sz="quarter" idx="5"/>
          </p:nvPr>
        </p:nvSpPr>
        <p:spPr/>
        <p:txBody>
          <a:bodyPr/>
          <a:lstStyle/>
          <a:p>
            <a:fld id="{A142F070-8533-43BF-8CBA-7373FD1D51AB}" type="slidenum">
              <a:rPr lang="en-GB" smtClean="0"/>
              <a:t>22</a:t>
            </a:fld>
            <a:endParaRPr lang="en-GB"/>
          </a:p>
        </p:txBody>
      </p:sp>
    </p:spTree>
    <p:extLst>
      <p:ext uri="{BB962C8B-B14F-4D97-AF65-F5344CB8AC3E}">
        <p14:creationId xmlns:p14="http://schemas.microsoft.com/office/powerpoint/2010/main" val="400715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During the Tell your Story workflow the author gets the option to add some tags of what was good, what could be improved and how they felt</a:t>
            </a:r>
          </a:p>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24</a:t>
            </a:fld>
            <a:endParaRPr lang="en-GB"/>
          </a:p>
        </p:txBody>
      </p:sp>
    </p:spTree>
    <p:extLst>
      <p:ext uri="{BB962C8B-B14F-4D97-AF65-F5344CB8AC3E}">
        <p14:creationId xmlns:p14="http://schemas.microsoft.com/office/powerpoint/2010/main" val="95052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GB" b="0" i="0">
                <a:solidFill>
                  <a:srgbClr val="444444"/>
                </a:solidFill>
                <a:effectLst/>
                <a:latin typeface="MuseoSans500"/>
              </a:rPr>
              <a:t>Almost every story on Care Opinion will have one or more tags attached to it. Tags help to describe a story to make it easier to find related stories or explore topics of interest.</a:t>
            </a:r>
          </a:p>
          <a:p>
            <a:pPr algn="l">
              <a:buNone/>
            </a:pPr>
            <a:r>
              <a:rPr lang="en-GB" b="1">
                <a:solidFill>
                  <a:srgbClr val="444444"/>
                </a:solidFill>
                <a:latin typeface="MuseoSans500"/>
              </a:rPr>
              <a:t>Primary Tags</a:t>
            </a:r>
            <a:endParaRPr lang="en-GB" b="1" i="0">
              <a:solidFill>
                <a:srgbClr val="444444"/>
              </a:solidFill>
              <a:effectLst/>
              <a:latin typeface="MuseoSans500"/>
            </a:endParaRPr>
          </a:p>
          <a:p>
            <a:pPr algn="l">
              <a:buNone/>
            </a:pPr>
            <a:r>
              <a:rPr lang="en-GB" b="0" i="0">
                <a:solidFill>
                  <a:srgbClr val="444444"/>
                </a:solidFill>
                <a:effectLst/>
                <a:latin typeface="MuseoSans500"/>
              </a:rPr>
              <a:t>Almost all the tags you see attached to stories have been added by story authors (when they told their story) or by moderators (when they moderated the story).</a:t>
            </a:r>
          </a:p>
          <a:p>
            <a:pPr algn="l">
              <a:buNone/>
            </a:pPr>
            <a:endParaRPr lang="en-GB">
              <a:solidFill>
                <a:srgbClr val="444444"/>
              </a:solidFill>
              <a:latin typeface="MuseoSans500"/>
            </a:endParaRPr>
          </a:p>
          <a:p>
            <a:pPr algn="l">
              <a:buNone/>
            </a:pPr>
            <a:r>
              <a:rPr lang="en-GB" b="0" i="0">
                <a:solidFill>
                  <a:srgbClr val="444444"/>
                </a:solidFill>
                <a:effectLst/>
                <a:latin typeface="MuseoSans500"/>
              </a:rPr>
              <a:t>These tags don't usually change after the story is published.</a:t>
            </a:r>
          </a:p>
          <a:p>
            <a:r>
              <a:rPr lang="en-GB" b="0" i="0">
                <a:solidFill>
                  <a:srgbClr val="444444"/>
                </a:solidFill>
                <a:effectLst/>
                <a:latin typeface="MuseoSans500"/>
              </a:rPr>
              <a:t>Stories may also be tagged with how the story author </a:t>
            </a:r>
            <a:r>
              <a:rPr lang="en-GB" b="1" i="0">
                <a:solidFill>
                  <a:srgbClr val="444444"/>
                </a:solidFill>
                <a:effectLst/>
                <a:latin typeface="MuseoSans500"/>
              </a:rPr>
              <a:t>felt</a:t>
            </a:r>
            <a:r>
              <a:rPr lang="en-GB" b="0" i="0">
                <a:solidFill>
                  <a:srgbClr val="444444"/>
                </a:solidFill>
                <a:effectLst/>
                <a:latin typeface="MuseoSans500"/>
              </a:rPr>
              <a:t>: for example, upset, ignored, happy, relieved.</a:t>
            </a:r>
          </a:p>
          <a:p>
            <a:pPr algn="l">
              <a:buNone/>
            </a:pPr>
            <a:endParaRPr lang="en-GB">
              <a:solidFill>
                <a:srgbClr val="444444"/>
              </a:solidFill>
              <a:latin typeface="MuseoSans500"/>
            </a:endParaRPr>
          </a:p>
          <a:p>
            <a:pPr algn="l">
              <a:buNone/>
            </a:pPr>
            <a:r>
              <a:rPr lang="en-GB" b="1" i="0">
                <a:solidFill>
                  <a:srgbClr val="444444"/>
                </a:solidFill>
                <a:effectLst/>
                <a:latin typeface="MuseoSans500"/>
              </a:rPr>
              <a:t>Secondary Tags or Story Tags</a:t>
            </a:r>
          </a:p>
          <a:p>
            <a:pPr algn="l">
              <a:buNone/>
            </a:pPr>
            <a:r>
              <a:rPr lang="en-GB" b="0" i="0">
                <a:solidFill>
                  <a:srgbClr val="444444"/>
                </a:solidFill>
                <a:effectLst/>
                <a:latin typeface="MuseoSans500"/>
              </a:rPr>
              <a:t>For example, stories are tagged with </a:t>
            </a:r>
            <a:r>
              <a:rPr lang="en-GB" b="1" i="0">
                <a:solidFill>
                  <a:srgbClr val="444444"/>
                </a:solidFill>
                <a:effectLst/>
                <a:latin typeface="MuseoSans500"/>
              </a:rPr>
              <a:t>conditions </a:t>
            </a:r>
            <a:r>
              <a:rPr lang="en-GB" b="0" i="0">
                <a:solidFill>
                  <a:srgbClr val="444444"/>
                </a:solidFill>
                <a:effectLst/>
                <a:latin typeface="MuseoSans500"/>
              </a:rPr>
              <a:t>(diabetes, heart disease, dementia), </a:t>
            </a:r>
            <a:r>
              <a:rPr lang="en-GB" b="1" i="0">
                <a:solidFill>
                  <a:srgbClr val="444444"/>
                </a:solidFill>
                <a:effectLst/>
                <a:latin typeface="MuseoSans500"/>
              </a:rPr>
              <a:t>procedures</a:t>
            </a:r>
            <a:r>
              <a:rPr lang="en-GB" b="0" i="0">
                <a:solidFill>
                  <a:srgbClr val="444444"/>
                </a:solidFill>
                <a:effectLst/>
                <a:latin typeface="MuseoSans500"/>
              </a:rPr>
              <a:t> (scan, blood test, endoscopy), </a:t>
            </a:r>
            <a:r>
              <a:rPr lang="en-GB" b="1" i="0">
                <a:solidFill>
                  <a:srgbClr val="444444"/>
                </a:solidFill>
                <a:effectLst/>
                <a:latin typeface="MuseoSans500"/>
              </a:rPr>
              <a:t>parts of the body</a:t>
            </a:r>
            <a:r>
              <a:rPr lang="en-GB" b="0" i="0">
                <a:solidFill>
                  <a:srgbClr val="444444"/>
                </a:solidFill>
                <a:effectLst/>
                <a:latin typeface="MuseoSans500"/>
              </a:rPr>
              <a:t> (head, stomach, feet) or </a:t>
            </a:r>
            <a:r>
              <a:rPr lang="en-GB" b="1" i="0">
                <a:solidFill>
                  <a:srgbClr val="444444"/>
                </a:solidFill>
                <a:effectLst/>
                <a:latin typeface="MuseoSans500"/>
              </a:rPr>
              <a:t>aspects of services</a:t>
            </a:r>
            <a:r>
              <a:rPr lang="en-GB" b="0" i="0">
                <a:solidFill>
                  <a:srgbClr val="444444"/>
                </a:solidFill>
                <a:effectLst/>
                <a:latin typeface="MuseoSans500"/>
              </a:rPr>
              <a:t> (nursing, communication, timeliness, appointments).</a:t>
            </a:r>
          </a:p>
          <a:p>
            <a:r>
              <a:rPr lang="en-GB"/>
              <a:t>AND Subscriber Tags added post publication</a:t>
            </a:r>
          </a:p>
        </p:txBody>
      </p:sp>
      <p:sp>
        <p:nvSpPr>
          <p:cNvPr id="4" name="Slide Number Placeholder 3"/>
          <p:cNvSpPr>
            <a:spLocks noGrp="1"/>
          </p:cNvSpPr>
          <p:nvPr>
            <p:ph type="sldNum" sz="quarter" idx="5"/>
          </p:nvPr>
        </p:nvSpPr>
        <p:spPr/>
        <p:txBody>
          <a:bodyPr/>
          <a:lstStyle/>
          <a:p>
            <a:fld id="{A142F070-8533-43BF-8CBA-7373FD1D51AB}" type="slidenum">
              <a:rPr lang="en-GB" smtClean="0"/>
              <a:t>25</a:t>
            </a:fld>
            <a:endParaRPr lang="en-GB"/>
          </a:p>
        </p:txBody>
      </p:sp>
    </p:spTree>
    <p:extLst>
      <p:ext uri="{BB962C8B-B14F-4D97-AF65-F5344CB8AC3E}">
        <p14:creationId xmlns:p14="http://schemas.microsoft.com/office/powerpoint/2010/main" val="2472092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444444"/>
                </a:solidFill>
                <a:effectLst/>
                <a:latin typeface="MuseoSans500"/>
              </a:rPr>
              <a:t>And now </a:t>
            </a:r>
            <a:r>
              <a:rPr lang="en-GB" b="0" i="1">
                <a:solidFill>
                  <a:srgbClr val="444444"/>
                </a:solidFill>
                <a:effectLst/>
                <a:latin typeface="MuseoSans500"/>
              </a:rPr>
              <a:t>you</a:t>
            </a:r>
            <a:r>
              <a:rPr lang="en-GB" b="0" i="0">
                <a:solidFill>
                  <a:srgbClr val="444444"/>
                </a:solidFill>
                <a:effectLst/>
                <a:latin typeface="MuseoSans500"/>
              </a:rPr>
              <a:t> (as a subscriber) can add your own tags too.</a:t>
            </a:r>
          </a:p>
          <a:p>
            <a:pPr marL="342900" indent="-342900" fontAlgn="base">
              <a:spcAft>
                <a:spcPts val="600"/>
              </a:spcAft>
              <a:buFont typeface="Arial" panose="020B0604020202020204" pitchFamily="34" charset="0"/>
              <a:buChar char="•"/>
            </a:pPr>
            <a:r>
              <a:rPr lang="en-GB" sz="1200"/>
              <a:t>Identify stories relating to a </a:t>
            </a:r>
            <a:r>
              <a:rPr lang="en-GB" sz="1200" b="1"/>
              <a:t>compliment types</a:t>
            </a:r>
            <a:r>
              <a:rPr lang="en-GB" sz="1200"/>
              <a:t> like they do in Northern Ireland such as staff attitude and behaviour</a:t>
            </a:r>
          </a:p>
          <a:p>
            <a:pPr marL="342900" indent="-342900" fontAlgn="base">
              <a:spcAft>
                <a:spcPts val="600"/>
              </a:spcAft>
              <a:buFont typeface="Arial" panose="020B0604020202020204" pitchFamily="34" charset="0"/>
              <a:buChar char="•"/>
            </a:pPr>
            <a:r>
              <a:rPr lang="en-GB" sz="1200"/>
              <a:t>Group stories together in a way which may not be defined on Care Opinion, </a:t>
            </a:r>
            <a:r>
              <a:rPr lang="en-GB" sz="1200" err="1"/>
              <a:t>eg</a:t>
            </a:r>
            <a:r>
              <a:rPr lang="en-GB" sz="1200"/>
              <a:t> “facilities”, “domestic staff”;</a:t>
            </a:r>
          </a:p>
          <a:p>
            <a:pPr marL="342900" indent="-342900" fontAlgn="base">
              <a:spcAft>
                <a:spcPts val="600"/>
              </a:spcAft>
              <a:buFont typeface="Arial" panose="020B0604020202020204" pitchFamily="34" charset="0"/>
              <a:buChar char="•"/>
            </a:pPr>
            <a:r>
              <a:rPr lang="en-GB" sz="1200"/>
              <a:t>Find and count stories according to a set of quality standards your organisation defines </a:t>
            </a:r>
            <a:r>
              <a:rPr lang="en-GB" sz="1200" err="1"/>
              <a:t>eg</a:t>
            </a:r>
            <a:r>
              <a:rPr lang="en-GB" sz="1200"/>
              <a:t> “person-centred</a:t>
            </a:r>
            <a:r>
              <a:rPr lang="en-GB"/>
              <a:t> care” “safety” or Consent for CQC in England</a:t>
            </a:r>
          </a:p>
          <a:p>
            <a:pPr marL="342900" indent="-342900" fontAlgn="base">
              <a:spcAft>
                <a:spcPts val="600"/>
              </a:spcAft>
              <a:buFont typeface="Arial" panose="020B0604020202020204" pitchFamily="34" charset="0"/>
              <a:buChar char="•"/>
            </a:pPr>
            <a:r>
              <a:rPr lang="en-GB"/>
              <a:t>“Safe and effective care” &amp; “Effective Communication &amp; Information” for the RQIA – Regulation &amp; Quality Improvement Authority in NI</a:t>
            </a:r>
          </a:p>
          <a:p>
            <a:pPr marL="342900" indent="-342900" fontAlgn="base">
              <a:spcAft>
                <a:spcPts val="600"/>
              </a:spcAft>
              <a:buFont typeface="Arial" panose="020B0604020202020204" pitchFamily="34" charset="0"/>
              <a:buChar char="•"/>
            </a:pPr>
            <a:r>
              <a:rPr lang="en-GB" sz="1200"/>
              <a:t>Or “Well being” “Be Included” “Compassion” for the Care Inspectorate in Scotland</a:t>
            </a:r>
          </a:p>
          <a:p>
            <a:pPr marL="342900" indent="-342900" fontAlgn="base">
              <a:spcAft>
                <a:spcPts val="600"/>
              </a:spcAft>
              <a:buFont typeface="Arial" panose="020B0604020202020204" pitchFamily="34" charset="0"/>
              <a:buChar char="•"/>
            </a:pPr>
            <a:r>
              <a:rPr lang="en-GB" sz="1200"/>
              <a:t>Gather stories for a research project which requires a set of stories about a given issue E.G “Project 1 EOLC”</a:t>
            </a:r>
          </a:p>
          <a:p>
            <a:pPr marL="342900" indent="-342900" fontAlgn="base">
              <a:spcAft>
                <a:spcPts val="600"/>
              </a:spcAft>
              <a:buFont typeface="Arial" panose="020B0604020202020204" pitchFamily="34" charset="0"/>
              <a:buChar char="•"/>
            </a:pPr>
            <a:r>
              <a:rPr lang="en-GB" sz="1200"/>
              <a:t>Highlight stories in for use in training &amp; education which you want students/staff to read and discuss, </a:t>
            </a:r>
            <a:r>
              <a:rPr lang="en-GB" sz="1200" err="1"/>
              <a:t>eg</a:t>
            </a:r>
            <a:r>
              <a:rPr lang="en-GB" sz="1200"/>
              <a:t> “attitude &amp; behaviour”</a:t>
            </a:r>
          </a:p>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26</a:t>
            </a:fld>
            <a:endParaRPr lang="en-GB"/>
          </a:p>
        </p:txBody>
      </p:sp>
    </p:spTree>
    <p:extLst>
      <p:ext uri="{BB962C8B-B14F-4D97-AF65-F5344CB8AC3E}">
        <p14:creationId xmlns:p14="http://schemas.microsoft.com/office/powerpoint/2010/main" val="3281554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27</a:t>
            </a:fld>
            <a:endParaRPr lang="en-GB"/>
          </a:p>
        </p:txBody>
      </p:sp>
    </p:spTree>
    <p:extLst>
      <p:ext uri="{BB962C8B-B14F-4D97-AF65-F5344CB8AC3E}">
        <p14:creationId xmlns:p14="http://schemas.microsoft.com/office/powerpoint/2010/main" val="460451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To add a Tag to a story, you need to be on the story then open the ‘Story tags’ drawer on the left, add the tag, chose the polarity and finally select the visibility</a:t>
            </a:r>
          </a:p>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29</a:t>
            </a:fld>
            <a:endParaRPr lang="en-GB"/>
          </a:p>
        </p:txBody>
      </p:sp>
    </p:spTree>
    <p:extLst>
      <p:ext uri="{BB962C8B-B14F-4D97-AF65-F5344CB8AC3E}">
        <p14:creationId xmlns:p14="http://schemas.microsoft.com/office/powerpoint/2010/main" val="250371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When we talk about basic searching at CO, we mean searching for stories about a service, story by the same author or more stories with the same tag.</a:t>
            </a:r>
          </a:p>
          <a:p>
            <a:r>
              <a:rPr lang="en-GB"/>
              <a:t>We say a lot that most things on CO are Clickable and advise you to play about, you cannot break the site!</a:t>
            </a:r>
          </a:p>
          <a:p>
            <a:r>
              <a:rPr lang="en-GB"/>
              <a:t>Finally you can search for stories about a certain Test, Treatment or Condition.</a:t>
            </a:r>
          </a:p>
        </p:txBody>
      </p:sp>
      <p:sp>
        <p:nvSpPr>
          <p:cNvPr id="4" name="Slide Number Placeholder 3"/>
          <p:cNvSpPr>
            <a:spLocks noGrp="1"/>
          </p:cNvSpPr>
          <p:nvPr>
            <p:ph type="sldNum" sz="quarter" idx="5"/>
          </p:nvPr>
        </p:nvSpPr>
        <p:spPr/>
        <p:txBody>
          <a:bodyPr/>
          <a:lstStyle/>
          <a:p>
            <a:fld id="{A142F070-8533-43BF-8CBA-7373FD1D51AB}" type="slidenum">
              <a:rPr lang="en-GB" smtClean="0"/>
              <a:t>8</a:t>
            </a:fld>
            <a:endParaRPr lang="en-GB"/>
          </a:p>
        </p:txBody>
      </p:sp>
    </p:spTree>
    <p:extLst>
      <p:ext uri="{BB962C8B-B14F-4D97-AF65-F5344CB8AC3E}">
        <p14:creationId xmlns:p14="http://schemas.microsoft.com/office/powerpoint/2010/main" val="4274220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31</a:t>
            </a:fld>
            <a:endParaRPr lang="en-GB"/>
          </a:p>
        </p:txBody>
      </p:sp>
    </p:spTree>
    <p:extLst>
      <p:ext uri="{BB962C8B-B14F-4D97-AF65-F5344CB8AC3E}">
        <p14:creationId xmlns:p14="http://schemas.microsoft.com/office/powerpoint/2010/main" val="1974382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38</a:t>
            </a:fld>
            <a:endParaRPr lang="en-GB"/>
          </a:p>
        </p:txBody>
      </p:sp>
    </p:spTree>
    <p:extLst>
      <p:ext uri="{BB962C8B-B14F-4D97-AF65-F5344CB8AC3E}">
        <p14:creationId xmlns:p14="http://schemas.microsoft.com/office/powerpoint/2010/main" val="3758961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37F3B-9300-B6CA-10C1-FC48A6A66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4C65C-8A81-AF65-7450-9736321C6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D75FF-8677-EDD8-F5F4-7A5315898F8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4ACAEC0-46DA-5915-310C-4D7DA95C2FC9}"/>
              </a:ext>
            </a:extLst>
          </p:cNvPr>
          <p:cNvSpPr>
            <a:spLocks noGrp="1"/>
          </p:cNvSpPr>
          <p:nvPr>
            <p:ph type="sldNum" sz="quarter" idx="5"/>
          </p:nvPr>
        </p:nvSpPr>
        <p:spPr/>
        <p:txBody>
          <a:bodyPr/>
          <a:lstStyle/>
          <a:p>
            <a:fld id="{A142F070-8533-43BF-8CBA-7373FD1D51AB}" type="slidenum">
              <a:rPr lang="en-GB" smtClean="0"/>
              <a:t>39</a:t>
            </a:fld>
            <a:endParaRPr lang="en-GB"/>
          </a:p>
        </p:txBody>
      </p:sp>
    </p:spTree>
    <p:extLst>
      <p:ext uri="{BB962C8B-B14F-4D97-AF65-F5344CB8AC3E}">
        <p14:creationId xmlns:p14="http://schemas.microsoft.com/office/powerpoint/2010/main" val="319461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GB" sz="1200" b="0" i="0">
                <a:solidFill>
                  <a:srgbClr val="444444"/>
                </a:solidFill>
                <a:effectLst/>
                <a:latin typeface="MuseoSans500"/>
              </a:rPr>
              <a:t>When you type into the search term box, we will try to make a good guess on how best to use what you type.</a:t>
            </a:r>
          </a:p>
          <a:p>
            <a:pPr algn="l">
              <a:buNone/>
            </a:pPr>
            <a:endParaRPr lang="en-GB" sz="1200" b="0" i="0">
              <a:solidFill>
                <a:srgbClr val="444444"/>
              </a:solidFill>
              <a:effectLst/>
              <a:latin typeface="MuseoSans500"/>
            </a:endParaRPr>
          </a:p>
          <a:p>
            <a:pPr algn="l">
              <a:buFont typeface="Arial" panose="020B0604020202020204" pitchFamily="34" charset="0"/>
              <a:buChar char="•"/>
            </a:pPr>
            <a:r>
              <a:rPr lang="en-GB" sz="1200" b="0" i="0">
                <a:solidFill>
                  <a:srgbClr val="444444"/>
                </a:solidFill>
                <a:effectLst/>
                <a:latin typeface="MuseoSans500"/>
              </a:rPr>
              <a:t>If you type the name of a </a:t>
            </a:r>
            <a:r>
              <a:rPr lang="en-GB" sz="1200" b="1" i="0">
                <a:solidFill>
                  <a:srgbClr val="444444"/>
                </a:solidFill>
                <a:effectLst/>
                <a:latin typeface="MuseoSans500"/>
              </a:rPr>
              <a:t>service </a:t>
            </a:r>
            <a:r>
              <a:rPr lang="en-GB" sz="1200" b="0" i="0">
                <a:solidFill>
                  <a:srgbClr val="444444"/>
                </a:solidFill>
                <a:effectLst/>
                <a:latin typeface="MuseoSans500"/>
              </a:rPr>
              <a:t>we know (for example “Musgrove Park Hospital"), we will filter your search to just stories about that service</a:t>
            </a:r>
          </a:p>
          <a:p>
            <a:pPr algn="l"/>
            <a:endParaRPr lang="en-GB" sz="1200" b="0" i="0">
              <a:solidFill>
                <a:srgbClr val="444444"/>
              </a:solidFill>
              <a:effectLst/>
              <a:latin typeface="MuseoSans500"/>
            </a:endParaRPr>
          </a:p>
          <a:p>
            <a:pPr algn="l">
              <a:buFont typeface="Arial" panose="020B0604020202020204" pitchFamily="34" charset="0"/>
              <a:buChar char="•"/>
            </a:pPr>
            <a:r>
              <a:rPr lang="en-GB" sz="1200" b="0" i="0">
                <a:solidFill>
                  <a:srgbClr val="444444"/>
                </a:solidFill>
                <a:effectLst/>
                <a:latin typeface="MuseoSans500"/>
              </a:rPr>
              <a:t>If you type the name of a </a:t>
            </a:r>
            <a:r>
              <a:rPr lang="en-GB" sz="1200" b="1" i="0">
                <a:solidFill>
                  <a:srgbClr val="444444"/>
                </a:solidFill>
                <a:effectLst/>
                <a:latin typeface="MuseoSans500"/>
              </a:rPr>
              <a:t>population area </a:t>
            </a:r>
            <a:r>
              <a:rPr lang="en-GB" sz="1200" b="0" i="0">
                <a:solidFill>
                  <a:srgbClr val="444444"/>
                </a:solidFill>
                <a:effectLst/>
                <a:latin typeface="MuseoSans500"/>
              </a:rPr>
              <a:t>we know (for example "Sheffield"), we will filter your search to just stories from that area</a:t>
            </a:r>
          </a:p>
          <a:p>
            <a:pPr algn="l"/>
            <a:endParaRPr lang="en-GB" sz="1200" b="0" i="0">
              <a:solidFill>
                <a:srgbClr val="444444"/>
              </a:solidFill>
              <a:effectLst/>
              <a:latin typeface="MuseoSans500"/>
            </a:endParaRPr>
          </a:p>
          <a:p>
            <a:pPr>
              <a:buFont typeface="Arial" panose="020B0604020202020204" pitchFamily="34" charset="0"/>
              <a:buChar char="•"/>
            </a:pPr>
            <a:r>
              <a:rPr lang="en-GB" sz="1200" b="0" i="0">
                <a:solidFill>
                  <a:srgbClr val="444444"/>
                </a:solidFill>
                <a:effectLst/>
                <a:latin typeface="MuseoSans500"/>
              </a:rPr>
              <a:t>If you type the name of a </a:t>
            </a:r>
            <a:r>
              <a:rPr lang="en-GB" sz="1200" b="1" i="0">
                <a:solidFill>
                  <a:srgbClr val="444444"/>
                </a:solidFill>
                <a:effectLst/>
                <a:latin typeface="MuseoSans500"/>
              </a:rPr>
              <a:t>specialty </a:t>
            </a:r>
            <a:r>
              <a:rPr lang="en-GB" sz="1200" b="0" i="0">
                <a:solidFill>
                  <a:srgbClr val="444444"/>
                </a:solidFill>
                <a:effectLst/>
                <a:latin typeface="MuseoSans500"/>
              </a:rPr>
              <a:t>we know (for example "cardiology"), we will filter your search to just stories about services which provide that specialty</a:t>
            </a:r>
          </a:p>
          <a:p>
            <a:pPr algn="l"/>
            <a:endParaRPr lang="en-GB" sz="1200" b="0" i="0">
              <a:solidFill>
                <a:srgbClr val="444444"/>
              </a:solidFill>
              <a:effectLst/>
              <a:latin typeface="MuseoSans500"/>
            </a:endParaRPr>
          </a:p>
          <a:p>
            <a:pPr algn="l">
              <a:buFont typeface="Arial" panose="020B0604020202020204" pitchFamily="34" charset="0"/>
              <a:buChar char="•"/>
            </a:pPr>
            <a:r>
              <a:rPr lang="en-GB" sz="1200" b="0" i="0">
                <a:solidFill>
                  <a:srgbClr val="444444"/>
                </a:solidFill>
                <a:effectLst/>
                <a:latin typeface="MuseoSans500"/>
              </a:rPr>
              <a:t>If you type the name of a </a:t>
            </a:r>
            <a:r>
              <a:rPr lang="en-GB" sz="1200" b="1" i="0">
                <a:solidFill>
                  <a:srgbClr val="444444"/>
                </a:solidFill>
                <a:effectLst/>
                <a:latin typeface="MuseoSans500"/>
              </a:rPr>
              <a:t>tag </a:t>
            </a:r>
            <a:r>
              <a:rPr lang="en-GB" sz="1200" b="0" i="0">
                <a:solidFill>
                  <a:srgbClr val="444444"/>
                </a:solidFill>
                <a:effectLst/>
                <a:latin typeface="MuseoSans500"/>
              </a:rPr>
              <a:t>(for example ‘Staff’ we will filter your search to just stories with that tag</a:t>
            </a:r>
          </a:p>
          <a:p>
            <a:pPr algn="l"/>
            <a:endParaRPr lang="en-GB" sz="1200" b="0" i="0">
              <a:solidFill>
                <a:srgbClr val="444444"/>
              </a:solidFill>
              <a:effectLst/>
              <a:latin typeface="MuseoSans500"/>
            </a:endParaRPr>
          </a:p>
          <a:p>
            <a:pPr algn="l">
              <a:buFont typeface="Arial" panose="020B0604020202020204" pitchFamily="34" charset="0"/>
              <a:buChar char="•"/>
            </a:pPr>
            <a:r>
              <a:rPr lang="en-GB" sz="1200" b="0" i="0">
                <a:solidFill>
                  <a:srgbClr val="444444"/>
                </a:solidFill>
                <a:effectLst/>
                <a:latin typeface="MuseoSans500"/>
              </a:rPr>
              <a:t>If you type something we don't recognise (for example “staff attitude"), we will filter your search to just stories containing that </a:t>
            </a:r>
            <a:r>
              <a:rPr lang="en-GB" sz="1200" b="1" i="0">
                <a:solidFill>
                  <a:srgbClr val="444444"/>
                </a:solidFill>
                <a:effectLst/>
                <a:latin typeface="MuseoSans500"/>
              </a:rPr>
              <a:t>exact phrase</a:t>
            </a:r>
          </a:p>
          <a:p>
            <a:pPr algn="l"/>
            <a:endParaRPr lang="en-GB" sz="1200" b="1">
              <a:solidFill>
                <a:srgbClr val="444444"/>
              </a:solidFill>
              <a:latin typeface="MuseoSans500"/>
            </a:endParaRPr>
          </a:p>
          <a:p>
            <a:pPr algn="l"/>
            <a:endParaRPr lang="en-GB" sz="1200" b="0" i="0">
              <a:solidFill>
                <a:srgbClr val="444444"/>
              </a:solidFill>
              <a:effectLst/>
              <a:latin typeface="MuseoSans500"/>
            </a:endParaRPr>
          </a:p>
          <a:p>
            <a:pPr algn="l"/>
            <a:r>
              <a:rPr lang="en-GB" sz="1200" b="0" i="0">
                <a:solidFill>
                  <a:srgbClr val="444444"/>
                </a:solidFill>
                <a:effectLst/>
                <a:latin typeface="MuseoSans500"/>
              </a:rPr>
              <a:t>You can add as many filters to your search as you need.</a:t>
            </a:r>
          </a:p>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9</a:t>
            </a:fld>
            <a:endParaRPr lang="en-GB"/>
          </a:p>
        </p:txBody>
      </p:sp>
    </p:spTree>
    <p:extLst>
      <p:ext uri="{BB962C8B-B14F-4D97-AF65-F5344CB8AC3E}">
        <p14:creationId xmlns:p14="http://schemas.microsoft.com/office/powerpoint/2010/main" val="298327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Once you have your selected service for example, you can then apply what we call ‘Filters’</a:t>
            </a:r>
          </a:p>
          <a:p>
            <a:r>
              <a:rPr lang="en-GB"/>
              <a:t>On the ‘Your Current Search’ page</a:t>
            </a:r>
          </a:p>
          <a:p>
            <a:r>
              <a:rPr lang="en-GB"/>
              <a:t>These are called Story Search Options &amp; Response Search Options</a:t>
            </a:r>
          </a:p>
        </p:txBody>
      </p:sp>
      <p:sp>
        <p:nvSpPr>
          <p:cNvPr id="4" name="Slide Number Placeholder 3"/>
          <p:cNvSpPr>
            <a:spLocks noGrp="1"/>
          </p:cNvSpPr>
          <p:nvPr>
            <p:ph type="sldNum" sz="quarter" idx="5"/>
          </p:nvPr>
        </p:nvSpPr>
        <p:spPr/>
        <p:txBody>
          <a:bodyPr/>
          <a:lstStyle/>
          <a:p>
            <a:fld id="{A142F070-8533-43BF-8CBA-7373FD1D51AB}" type="slidenum">
              <a:rPr lang="en-GB" smtClean="0"/>
              <a:t>10</a:t>
            </a:fld>
            <a:endParaRPr lang="en-GB"/>
          </a:p>
        </p:txBody>
      </p:sp>
    </p:spTree>
    <p:extLst>
      <p:ext uri="{BB962C8B-B14F-4D97-AF65-F5344CB8AC3E}">
        <p14:creationId xmlns:p14="http://schemas.microsoft.com/office/powerpoint/2010/main" val="230431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11</a:t>
            </a:fld>
            <a:endParaRPr lang="en-GB"/>
          </a:p>
        </p:txBody>
      </p:sp>
    </p:spTree>
    <p:extLst>
      <p:ext uri="{BB962C8B-B14F-4D97-AF65-F5344CB8AC3E}">
        <p14:creationId xmlns:p14="http://schemas.microsoft.com/office/powerpoint/2010/main" val="292042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12</a:t>
            </a:fld>
            <a:endParaRPr lang="en-GB"/>
          </a:p>
        </p:txBody>
      </p:sp>
    </p:spTree>
    <p:extLst>
      <p:ext uri="{BB962C8B-B14F-4D97-AF65-F5344CB8AC3E}">
        <p14:creationId xmlns:p14="http://schemas.microsoft.com/office/powerpoint/2010/main" val="192561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13</a:t>
            </a:fld>
            <a:endParaRPr lang="en-GB"/>
          </a:p>
        </p:txBody>
      </p:sp>
    </p:spTree>
    <p:extLst>
      <p:ext uri="{BB962C8B-B14F-4D97-AF65-F5344CB8AC3E}">
        <p14:creationId xmlns:p14="http://schemas.microsoft.com/office/powerpoint/2010/main" val="226512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‘current search’ is all stories about United Lincs, about services which provide ‘Emergency Medicine’ Published on or after etc</a:t>
            </a:r>
          </a:p>
        </p:txBody>
      </p:sp>
      <p:sp>
        <p:nvSpPr>
          <p:cNvPr id="4" name="Slide Number Placeholder 3"/>
          <p:cNvSpPr>
            <a:spLocks noGrp="1"/>
          </p:cNvSpPr>
          <p:nvPr>
            <p:ph type="sldNum" sz="quarter" idx="5"/>
          </p:nvPr>
        </p:nvSpPr>
        <p:spPr/>
        <p:txBody>
          <a:bodyPr/>
          <a:lstStyle/>
          <a:p>
            <a:fld id="{A142F070-8533-43BF-8CBA-7373FD1D51AB}" type="slidenum">
              <a:rPr lang="en-GB" smtClean="0"/>
              <a:t>14</a:t>
            </a:fld>
            <a:endParaRPr lang="en-GB"/>
          </a:p>
        </p:txBody>
      </p:sp>
    </p:spTree>
    <p:extLst>
      <p:ext uri="{BB962C8B-B14F-4D97-AF65-F5344CB8AC3E}">
        <p14:creationId xmlns:p14="http://schemas.microsoft.com/office/powerpoint/2010/main" val="192479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42F070-8533-43BF-8CBA-7373FD1D51AB}" type="slidenum">
              <a:rPr lang="en-GB" smtClean="0"/>
              <a:t>16</a:t>
            </a:fld>
            <a:endParaRPr lang="en-GB"/>
          </a:p>
        </p:txBody>
      </p:sp>
    </p:spTree>
    <p:extLst>
      <p:ext uri="{BB962C8B-B14F-4D97-AF65-F5344CB8AC3E}">
        <p14:creationId xmlns:p14="http://schemas.microsoft.com/office/powerpoint/2010/main" val="777674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solidFill>
                  <a:srgbClr val="5B1E45"/>
                </a:solidFill>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kern="1200" dirty="0">
                <a:solidFill>
                  <a:srgbClr val="B10059"/>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D8CBB6-8C53-478F-93F5-6154BD52AFFC}"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285" t="27561" r="14696" b="29699"/>
          <a:stretch/>
        </p:blipFill>
        <p:spPr>
          <a:xfrm>
            <a:off x="6074979" y="145137"/>
            <a:ext cx="2823342" cy="1168277"/>
          </a:xfrm>
          <a:prstGeom prst="rect">
            <a:avLst/>
          </a:prstGeom>
        </p:spPr>
      </p:pic>
      <p:grpSp>
        <p:nvGrpSpPr>
          <p:cNvPr id="10" name="Group 9">
            <a:extLst>
              <a:ext uri="{FF2B5EF4-FFF2-40B4-BE49-F238E27FC236}">
                <a16:creationId xmlns:a16="http://schemas.microsoft.com/office/drawing/2014/main" id="{4DDD143E-34E4-4DED-B631-ED60A0B681DB}"/>
              </a:ext>
            </a:extLst>
          </p:cNvPr>
          <p:cNvGrpSpPr/>
          <p:nvPr userDrawn="1"/>
        </p:nvGrpSpPr>
        <p:grpSpPr>
          <a:xfrm>
            <a:off x="260791" y="0"/>
            <a:ext cx="89334" cy="6863258"/>
            <a:chOff x="260791" y="0"/>
            <a:chExt cx="89334" cy="6863258"/>
          </a:xfrm>
        </p:grpSpPr>
        <p:cxnSp>
          <p:nvCxnSpPr>
            <p:cNvPr id="8" name="Straight Connector 7"/>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127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8CBB6-8C53-478F-93F5-6154BD52AFFC}"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192906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8CBB6-8C53-478F-93F5-6154BD52AFFC}"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2490518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1936C3F-36E7-478A-8E9B-46FB54F97AB0}" type="slidenum">
              <a:rPr lang="en-GB" altLang="en-US"/>
              <a:pPr/>
              <a:t>‹#›</a:t>
            </a:fld>
            <a:endParaRPr lang="en-GB" altLang="en-US"/>
          </a:p>
        </p:txBody>
      </p:sp>
    </p:spTree>
    <p:extLst>
      <p:ext uri="{BB962C8B-B14F-4D97-AF65-F5344CB8AC3E}">
        <p14:creationId xmlns:p14="http://schemas.microsoft.com/office/powerpoint/2010/main" val="38447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78D5023-E80D-4A95-9240-8D84CC0C873D}" type="slidenum">
              <a:rPr lang="en-GB" altLang="en-US"/>
              <a:pPr/>
              <a:t>‹#›</a:t>
            </a:fld>
            <a:endParaRPr lang="en-GB" altLang="en-US"/>
          </a:p>
        </p:txBody>
      </p:sp>
    </p:spTree>
    <p:extLst>
      <p:ext uri="{BB962C8B-B14F-4D97-AF65-F5344CB8AC3E}">
        <p14:creationId xmlns:p14="http://schemas.microsoft.com/office/powerpoint/2010/main" val="1478146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AD78C8-AD9A-4306-BE67-D7F7494D2124}" type="slidenum">
              <a:rPr lang="en-GB" altLang="en-US"/>
              <a:pPr/>
              <a:t>‹#›</a:t>
            </a:fld>
            <a:endParaRPr lang="en-GB" altLang="en-US"/>
          </a:p>
        </p:txBody>
      </p:sp>
    </p:spTree>
    <p:extLst>
      <p:ext uri="{BB962C8B-B14F-4D97-AF65-F5344CB8AC3E}">
        <p14:creationId xmlns:p14="http://schemas.microsoft.com/office/powerpoint/2010/main" val="133079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552973F-DFD6-4AB9-B89C-61D5D3449326}" type="slidenum">
              <a:rPr lang="en-GB" altLang="en-US"/>
              <a:pPr/>
              <a:t>‹#›</a:t>
            </a:fld>
            <a:endParaRPr lang="en-GB" altLang="en-US"/>
          </a:p>
        </p:txBody>
      </p:sp>
    </p:spTree>
    <p:extLst>
      <p:ext uri="{BB962C8B-B14F-4D97-AF65-F5344CB8AC3E}">
        <p14:creationId xmlns:p14="http://schemas.microsoft.com/office/powerpoint/2010/main" val="1700408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FFC6658-F0E1-4F42-AC88-C759D708BF78}" type="slidenum">
              <a:rPr lang="en-GB" altLang="en-US"/>
              <a:pPr/>
              <a:t>‹#›</a:t>
            </a:fld>
            <a:endParaRPr lang="en-GB" altLang="en-US"/>
          </a:p>
        </p:txBody>
      </p:sp>
    </p:spTree>
    <p:extLst>
      <p:ext uri="{BB962C8B-B14F-4D97-AF65-F5344CB8AC3E}">
        <p14:creationId xmlns:p14="http://schemas.microsoft.com/office/powerpoint/2010/main" val="4211765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8A08AC46-7891-41DC-B492-FD9D66EE2501}" type="slidenum">
              <a:rPr lang="en-GB" altLang="en-US"/>
              <a:pPr/>
              <a:t>‹#›</a:t>
            </a:fld>
            <a:endParaRPr lang="en-GB" altLang="en-US"/>
          </a:p>
        </p:txBody>
      </p:sp>
    </p:spTree>
    <p:extLst>
      <p:ext uri="{BB962C8B-B14F-4D97-AF65-F5344CB8AC3E}">
        <p14:creationId xmlns:p14="http://schemas.microsoft.com/office/powerpoint/2010/main" val="255878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5B7CC72-CEC4-4555-885B-7A20C7B50792}" type="slidenum">
              <a:rPr lang="en-GB" altLang="en-US"/>
              <a:pPr/>
              <a:t>‹#›</a:t>
            </a:fld>
            <a:endParaRPr lang="en-GB" altLang="en-US"/>
          </a:p>
        </p:txBody>
      </p:sp>
    </p:spTree>
    <p:extLst>
      <p:ext uri="{BB962C8B-B14F-4D97-AF65-F5344CB8AC3E}">
        <p14:creationId xmlns:p14="http://schemas.microsoft.com/office/powerpoint/2010/main" val="2083118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2C5114-5483-4ADD-A3C7-9867329A8ECE}" type="slidenum">
              <a:rPr lang="en-GB" altLang="en-US"/>
              <a:pPr/>
              <a:t>‹#›</a:t>
            </a:fld>
            <a:endParaRPr lang="en-GB" altLang="en-US"/>
          </a:p>
        </p:txBody>
      </p:sp>
    </p:spTree>
    <p:extLst>
      <p:ext uri="{BB962C8B-B14F-4D97-AF65-F5344CB8AC3E}">
        <p14:creationId xmlns:p14="http://schemas.microsoft.com/office/powerpoint/2010/main" val="109621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rgbClr val="5B1E45"/>
                </a:solidFill>
              </a:defRPr>
            </a:lvl1pPr>
            <a:lvl2pPr>
              <a:defRPr>
                <a:solidFill>
                  <a:srgbClr val="B10059"/>
                </a:solidFill>
              </a:defRPr>
            </a:lvl2pPr>
            <a:lvl3pPr>
              <a:defRPr>
                <a:solidFill>
                  <a:srgbClr val="5B1E45"/>
                </a:solidFill>
              </a:defRPr>
            </a:lvl3pPr>
            <a:lvl4pPr>
              <a:defRPr>
                <a:solidFill>
                  <a:srgbClr val="B10059"/>
                </a:solidFill>
              </a:defRPr>
            </a:lvl4pPr>
            <a:lvl5pPr>
              <a:defRPr>
                <a:solidFill>
                  <a:srgbClr val="B1005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D8CBB6-8C53-478F-93F5-6154BD52AFFC}" type="datetimeFigureOut">
              <a:rPr lang="en-GB" smtClean="0"/>
              <a:t>15/12/2025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11DD0-9166-4A6C-A7D3-0B53AA7A7229}" type="slidenum">
              <a:rPr lang="en-GB" smtClean="0"/>
              <a:t>‹#›</a:t>
            </a:fld>
            <a:endParaRPr lang="en-GB"/>
          </a:p>
        </p:txBody>
      </p:sp>
      <p:sp>
        <p:nvSpPr>
          <p:cNvPr id="8" name="Date Placeholder 4"/>
          <p:cNvSpPr txBox="1">
            <a:spLocks/>
          </p:cNvSpPr>
          <p:nvPr userDrawn="1"/>
        </p:nvSpPr>
        <p:spPr>
          <a:xfrm>
            <a:off x="628650" y="6104104"/>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1164C2-A6C0-4F14-A6D0-CCD0C1BFBFC3}" type="datetimeFigureOut">
              <a:rPr lang="en-GB" smtClean="0"/>
              <a:pPr/>
              <a:t>15/12/2025</a:t>
            </a:fld>
            <a:endParaRPr lang="en-GB"/>
          </a:p>
        </p:txBody>
      </p:sp>
      <p:sp>
        <p:nvSpPr>
          <p:cNvPr id="9" name="Slide Number Placeholder 6"/>
          <p:cNvSpPr txBox="1">
            <a:spLocks/>
          </p:cNvSpPr>
          <p:nvPr userDrawn="1"/>
        </p:nvSpPr>
        <p:spPr>
          <a:xfrm>
            <a:off x="6457950" y="610410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C230E0-9C53-4FE2-9A19-1C994DEE99F6}" type="slidenum">
              <a:rPr lang="en-GB" smtClean="0"/>
              <a:pPr/>
              <a:t>‹#›</a:t>
            </a:fld>
            <a:endParaRPr lang="en-GB"/>
          </a:p>
        </p:txBody>
      </p:sp>
      <p:sp>
        <p:nvSpPr>
          <p:cNvPr id="10" name="Rectangle 9"/>
          <p:cNvSpPr/>
          <p:nvPr userDrawn="1"/>
        </p:nvSpPr>
        <p:spPr>
          <a:xfrm>
            <a:off x="0" y="5549462"/>
            <a:ext cx="9144000" cy="1308537"/>
          </a:xfrm>
          <a:prstGeom prst="rect">
            <a:avLst/>
          </a:prstGeom>
          <a:solidFill>
            <a:srgbClr val="5B1E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13646" b="35481"/>
          <a:stretch/>
        </p:blipFill>
        <p:spPr>
          <a:xfrm>
            <a:off x="7131528" y="6057806"/>
            <a:ext cx="1908284" cy="659503"/>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48526" b="35481"/>
          <a:stretch/>
        </p:blipFill>
        <p:spPr>
          <a:xfrm>
            <a:off x="177613" y="6066193"/>
            <a:ext cx="981732" cy="659503"/>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13333" t="28915" r="50000" b="35733"/>
          <a:stretch/>
        </p:blipFill>
        <p:spPr>
          <a:xfrm>
            <a:off x="1017925" y="5574503"/>
            <a:ext cx="1027585" cy="700425"/>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48526" b="35481"/>
          <a:stretch/>
        </p:blipFill>
        <p:spPr>
          <a:xfrm>
            <a:off x="1904090" y="6066193"/>
            <a:ext cx="981732" cy="659503"/>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13333" t="28915" r="50000" b="35733"/>
          <a:stretch/>
        </p:blipFill>
        <p:spPr>
          <a:xfrm>
            <a:off x="2744402" y="5574503"/>
            <a:ext cx="1027585" cy="700425"/>
          </a:xfrm>
          <a:prstGeom prst="rect">
            <a:avLst/>
          </a:prstGeom>
        </p:spPr>
      </p:pic>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48526" b="35481"/>
          <a:stretch/>
        </p:blipFill>
        <p:spPr>
          <a:xfrm>
            <a:off x="3630567" y="6066193"/>
            <a:ext cx="981732" cy="659503"/>
          </a:xfrm>
          <a:prstGeom prst="rect">
            <a:avLst/>
          </a:prstGeom>
        </p:spPr>
      </p:pic>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333" t="28915" r="50000" b="35733"/>
          <a:stretch/>
        </p:blipFill>
        <p:spPr>
          <a:xfrm>
            <a:off x="4470879" y="5574503"/>
            <a:ext cx="1027585" cy="700425"/>
          </a:xfrm>
          <a:prstGeom prst="rect">
            <a:avLst/>
          </a:prstGeom>
        </p:spPr>
      </p:pic>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4515" t="29400" r="48526" b="35481"/>
          <a:stretch/>
        </p:blipFill>
        <p:spPr>
          <a:xfrm>
            <a:off x="5357044" y="6066193"/>
            <a:ext cx="981732" cy="659503"/>
          </a:xfrm>
          <a:prstGeom prst="rect">
            <a:avLst/>
          </a:prstGeom>
        </p:spPr>
      </p:pic>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333" t="28915" r="50000" b="35733"/>
          <a:stretch/>
        </p:blipFill>
        <p:spPr>
          <a:xfrm>
            <a:off x="6197354" y="5574503"/>
            <a:ext cx="1027585" cy="700425"/>
          </a:xfrm>
          <a:prstGeom prst="rect">
            <a:avLst/>
          </a:prstGeom>
        </p:spPr>
      </p:pic>
    </p:spTree>
    <p:extLst>
      <p:ext uri="{BB962C8B-B14F-4D97-AF65-F5344CB8AC3E}">
        <p14:creationId xmlns:p14="http://schemas.microsoft.com/office/powerpoint/2010/main" val="2713688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6B6542-E48A-44D7-8829-694C22CDD2A4}" type="slidenum">
              <a:rPr lang="en-GB" altLang="en-US"/>
              <a:pPr/>
              <a:t>‹#›</a:t>
            </a:fld>
            <a:endParaRPr lang="en-GB" altLang="en-US"/>
          </a:p>
        </p:txBody>
      </p:sp>
    </p:spTree>
    <p:extLst>
      <p:ext uri="{BB962C8B-B14F-4D97-AF65-F5344CB8AC3E}">
        <p14:creationId xmlns:p14="http://schemas.microsoft.com/office/powerpoint/2010/main" val="667717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FDDF3F1-F4D2-481A-8207-15C69F584A4A}" type="slidenum">
              <a:rPr lang="en-GB" altLang="en-US"/>
              <a:pPr/>
              <a:t>‹#›</a:t>
            </a:fld>
            <a:endParaRPr lang="en-GB" altLang="en-US"/>
          </a:p>
        </p:txBody>
      </p:sp>
    </p:spTree>
    <p:extLst>
      <p:ext uri="{BB962C8B-B14F-4D97-AF65-F5344CB8AC3E}">
        <p14:creationId xmlns:p14="http://schemas.microsoft.com/office/powerpoint/2010/main" val="558758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776AEA4-BD81-4580-9B84-2876BF718FDF}" type="slidenum">
              <a:rPr lang="en-GB" altLang="en-US"/>
              <a:pPr/>
              <a:t>‹#›</a:t>
            </a:fld>
            <a:endParaRPr lang="en-GB" altLang="en-US"/>
          </a:p>
        </p:txBody>
      </p:sp>
    </p:spTree>
    <p:extLst>
      <p:ext uri="{BB962C8B-B14F-4D97-AF65-F5344CB8AC3E}">
        <p14:creationId xmlns:p14="http://schemas.microsoft.com/office/powerpoint/2010/main" val="36882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8CBB6-8C53-478F-93F5-6154BD52AFFC}"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pic>
        <p:nvPicPr>
          <p:cNvPr id="7" name="Picture 6">
            <a:extLst>
              <a:ext uri="{FF2B5EF4-FFF2-40B4-BE49-F238E27FC236}">
                <a16:creationId xmlns:a16="http://schemas.microsoft.com/office/drawing/2014/main" id="{B8AE801C-0971-4A55-A98D-73485C6D026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285" t="27561" r="14696" b="29699"/>
          <a:stretch/>
        </p:blipFill>
        <p:spPr>
          <a:xfrm>
            <a:off x="6074979" y="145137"/>
            <a:ext cx="2823342" cy="1168277"/>
          </a:xfrm>
          <a:prstGeom prst="rect">
            <a:avLst/>
          </a:prstGeom>
        </p:spPr>
      </p:pic>
      <p:grpSp>
        <p:nvGrpSpPr>
          <p:cNvPr id="8" name="Group 7">
            <a:extLst>
              <a:ext uri="{FF2B5EF4-FFF2-40B4-BE49-F238E27FC236}">
                <a16:creationId xmlns:a16="http://schemas.microsoft.com/office/drawing/2014/main" id="{BB4ADE94-F49C-45AB-8C09-5CAABEE41A71}"/>
              </a:ext>
            </a:extLst>
          </p:cNvPr>
          <p:cNvGrpSpPr/>
          <p:nvPr userDrawn="1"/>
        </p:nvGrpSpPr>
        <p:grpSpPr>
          <a:xfrm>
            <a:off x="260791" y="0"/>
            <a:ext cx="89334" cy="6863258"/>
            <a:chOff x="260791" y="0"/>
            <a:chExt cx="89334" cy="6863258"/>
          </a:xfrm>
        </p:grpSpPr>
        <p:cxnSp>
          <p:nvCxnSpPr>
            <p:cNvPr id="9" name="Straight Connector 8">
              <a:extLst>
                <a:ext uri="{FF2B5EF4-FFF2-40B4-BE49-F238E27FC236}">
                  <a16:creationId xmlns:a16="http://schemas.microsoft.com/office/drawing/2014/main" id="{13832C2F-F21A-432F-9958-40EE161311B5}"/>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5C029E-BB4A-4099-9FC5-0F8027895CB0}"/>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967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D8CBB6-8C53-478F-93F5-6154BD52AFFC}" type="datetimeFigureOut">
              <a:rPr lang="en-GB" smtClean="0"/>
              <a:t>15/12/2025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389744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8CBB6-8C53-478F-93F5-6154BD52AFFC}" type="datetimeFigureOut">
              <a:rPr lang="en-GB" smtClean="0"/>
              <a:t>15/12/2025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235569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D8CBB6-8C53-478F-93F5-6154BD52AFFC}" type="datetimeFigureOut">
              <a:rPr lang="en-GB" smtClean="0"/>
              <a:t>15/12/2025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011DD0-9166-4A6C-A7D3-0B53AA7A7229}" type="slidenum">
              <a:rPr lang="en-GB" smtClean="0"/>
              <a:t>‹#›</a:t>
            </a:fld>
            <a:endParaRPr lang="en-GB"/>
          </a:p>
        </p:txBody>
      </p:sp>
      <p:pic>
        <p:nvPicPr>
          <p:cNvPr id="6" name="Picture 5">
            <a:extLst>
              <a:ext uri="{FF2B5EF4-FFF2-40B4-BE49-F238E27FC236}">
                <a16:creationId xmlns:a16="http://schemas.microsoft.com/office/drawing/2014/main" id="{7DF15CB5-8C1F-4FC5-8BB3-23204B225FC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285" t="27561" r="14696" b="29699"/>
          <a:stretch/>
        </p:blipFill>
        <p:spPr>
          <a:xfrm>
            <a:off x="6074979" y="145137"/>
            <a:ext cx="2823342" cy="1168277"/>
          </a:xfrm>
          <a:prstGeom prst="rect">
            <a:avLst/>
          </a:prstGeom>
        </p:spPr>
      </p:pic>
      <p:grpSp>
        <p:nvGrpSpPr>
          <p:cNvPr id="7" name="Group 6">
            <a:extLst>
              <a:ext uri="{FF2B5EF4-FFF2-40B4-BE49-F238E27FC236}">
                <a16:creationId xmlns:a16="http://schemas.microsoft.com/office/drawing/2014/main" id="{73F22285-739C-409C-83FE-707BCE8B1D5C}"/>
              </a:ext>
            </a:extLst>
          </p:cNvPr>
          <p:cNvGrpSpPr/>
          <p:nvPr userDrawn="1"/>
        </p:nvGrpSpPr>
        <p:grpSpPr>
          <a:xfrm>
            <a:off x="260791" y="0"/>
            <a:ext cx="89334" cy="6863258"/>
            <a:chOff x="260791" y="0"/>
            <a:chExt cx="89334" cy="6863258"/>
          </a:xfrm>
        </p:grpSpPr>
        <p:cxnSp>
          <p:nvCxnSpPr>
            <p:cNvPr id="8" name="Straight Connector 7">
              <a:extLst>
                <a:ext uri="{FF2B5EF4-FFF2-40B4-BE49-F238E27FC236}">
                  <a16:creationId xmlns:a16="http://schemas.microsoft.com/office/drawing/2014/main" id="{A5BA8007-4697-4664-A0A5-640283268FB1}"/>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414A2C-F7C1-4F08-8490-F65DCB0A992A}"/>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13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8CBB6-8C53-478F-93F5-6154BD52AFFC}" type="datetimeFigureOut">
              <a:rPr lang="en-GB" smtClean="0"/>
              <a:t>15/12/2025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011DD0-9166-4A6C-A7D3-0B53AA7A7229}" type="slidenum">
              <a:rPr lang="en-GB" smtClean="0"/>
              <a:t>‹#›</a:t>
            </a:fld>
            <a:endParaRPr lang="en-GB"/>
          </a:p>
        </p:txBody>
      </p:sp>
      <p:pic>
        <p:nvPicPr>
          <p:cNvPr id="5" name="Picture 4">
            <a:extLst>
              <a:ext uri="{FF2B5EF4-FFF2-40B4-BE49-F238E27FC236}">
                <a16:creationId xmlns:a16="http://schemas.microsoft.com/office/drawing/2014/main" id="{8E3C97FB-A3C0-4C1B-B4C6-50AC7572AC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285" t="27561" r="14696" b="29699"/>
          <a:stretch/>
        </p:blipFill>
        <p:spPr>
          <a:xfrm>
            <a:off x="6074979" y="145137"/>
            <a:ext cx="2823342" cy="1168277"/>
          </a:xfrm>
          <a:prstGeom prst="rect">
            <a:avLst/>
          </a:prstGeom>
        </p:spPr>
      </p:pic>
      <p:grpSp>
        <p:nvGrpSpPr>
          <p:cNvPr id="6" name="Group 5">
            <a:extLst>
              <a:ext uri="{FF2B5EF4-FFF2-40B4-BE49-F238E27FC236}">
                <a16:creationId xmlns:a16="http://schemas.microsoft.com/office/drawing/2014/main" id="{E9BD310C-1153-4C8B-8C58-18D1DFE9233C}"/>
              </a:ext>
            </a:extLst>
          </p:cNvPr>
          <p:cNvGrpSpPr/>
          <p:nvPr userDrawn="1"/>
        </p:nvGrpSpPr>
        <p:grpSpPr>
          <a:xfrm>
            <a:off x="260791" y="0"/>
            <a:ext cx="89334" cy="6863258"/>
            <a:chOff x="260791" y="0"/>
            <a:chExt cx="89334" cy="6863258"/>
          </a:xfrm>
        </p:grpSpPr>
        <p:cxnSp>
          <p:nvCxnSpPr>
            <p:cNvPr id="7" name="Straight Connector 6">
              <a:extLst>
                <a:ext uri="{FF2B5EF4-FFF2-40B4-BE49-F238E27FC236}">
                  <a16:creationId xmlns:a16="http://schemas.microsoft.com/office/drawing/2014/main" id="{BAD6767F-35A2-4B62-8767-446DFA789C56}"/>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1E307E-F854-4B42-9795-345150C3D171}"/>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679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D8CBB6-8C53-478F-93F5-6154BD52AFFC}" type="datetimeFigureOut">
              <a:rPr lang="en-GB" smtClean="0"/>
              <a:t>15/12/2025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295360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D8CBB6-8C53-478F-93F5-6154BD52AFFC}" type="datetimeFigureOut">
              <a:rPr lang="en-GB" smtClean="0"/>
              <a:t>15/12/2025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11DD0-9166-4A6C-A7D3-0B53AA7A7229}" type="slidenum">
              <a:rPr lang="en-GB" smtClean="0"/>
              <a:t>‹#›</a:t>
            </a:fld>
            <a:endParaRPr lang="en-GB"/>
          </a:p>
        </p:txBody>
      </p:sp>
    </p:spTree>
    <p:extLst>
      <p:ext uri="{BB962C8B-B14F-4D97-AF65-F5344CB8AC3E}">
        <p14:creationId xmlns:p14="http://schemas.microsoft.com/office/powerpoint/2010/main" val="26941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8CBB6-8C53-478F-93F5-6154BD52AFFC}" type="datetimeFigureOut">
              <a:rPr lang="en-GB" smtClean="0"/>
              <a:t>15/12/2025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11DD0-9166-4A6C-A7D3-0B53AA7A7229}" type="slidenum">
              <a:rPr lang="en-GB" smtClean="0"/>
              <a:t>‹#›</a:t>
            </a:fld>
            <a:endParaRPr lang="en-GB"/>
          </a:p>
        </p:txBody>
      </p:sp>
    </p:spTree>
    <p:extLst>
      <p:ext uri="{BB962C8B-B14F-4D97-AF65-F5344CB8AC3E}">
        <p14:creationId xmlns:p14="http://schemas.microsoft.com/office/powerpoint/2010/main" val="3750301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1B17A4D-C423-425D-9DB0-52D43AED1628}" type="slidenum">
              <a:rPr lang="en-GB" altLang="en-US"/>
              <a:pPr/>
              <a:t>‹#›</a:t>
            </a:fld>
            <a:endParaRPr lang="en-GB" altLang="en-US"/>
          </a:p>
        </p:txBody>
      </p:sp>
    </p:spTree>
    <p:extLst>
      <p:ext uri="{BB962C8B-B14F-4D97-AF65-F5344CB8AC3E}">
        <p14:creationId xmlns:p14="http://schemas.microsoft.com/office/powerpoint/2010/main" val="3608554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careopinion.org.uk/opinion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reopinion.org.uk/blogposts/475/search-for-the-hero"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eopinion.org.uk/opinions?phrase=diabet%2A"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ww.careopinion.org.uk/blogposts/876/the-world-is-your-bookmark" TargetMode="External"/><Relationship Id="rId4" Type="http://schemas.openxmlformats.org/officeDocument/2006/relationships/hyperlink" Target="https://www.careopinion.org.uk/blogposts/883/finding-the-right-stories-for-yo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careopinion.org.uk/opinions?phrase=midwife+or+midwives+or+nur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https://www.careopinion.org.uk/blogposts/623/now-you-can-tag-stories-toohttp:/"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reopinion.org.uk/vis/6u528"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hyperlink" Target="https://www.careopinion.org.uk/blogposts/1320/how-care-opinion-coding-is-transforming-patient-feedback-at"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careopinion.org.uk/blogposts/1251/celebrating-staff-mentioned-by-name-using-subscriber-tagging" TargetMode="External"/><Relationship Id="rId4" Type="http://schemas.openxmlformats.org/officeDocument/2006/relationships/hyperlink" Target="https://www.careopinion.org.uk/info/story-tag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careopinion.org.uk/info/subscriber-help-search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24341" y="0"/>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2493024" y="5447295"/>
            <a:ext cx="614437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400" b="1" dirty="0">
                <a:solidFill>
                  <a:srgbClr val="FFFFFF"/>
                </a:solidFill>
                <a:latin typeface="Calibri" panose="020F0502020204030204" pitchFamily="34" charset="0"/>
                <a:cs typeface="Calibri" panose="020F0502020204030204" pitchFamily="34" charset="0"/>
              </a:rPr>
              <a:t>Workshop – 15</a:t>
            </a:r>
            <a:r>
              <a:rPr lang="en-GB" sz="2400" b="1" baseline="30000" dirty="0">
                <a:solidFill>
                  <a:srgbClr val="FFFFFF"/>
                </a:solidFill>
                <a:latin typeface="Calibri" panose="020F0502020204030204" pitchFamily="34" charset="0"/>
                <a:cs typeface="Calibri" panose="020F0502020204030204" pitchFamily="34" charset="0"/>
              </a:rPr>
              <a:t>th</a:t>
            </a:r>
            <a:r>
              <a:rPr lang="en-GB" sz="2400" b="1" dirty="0">
                <a:solidFill>
                  <a:srgbClr val="FFFFFF"/>
                </a:solidFill>
                <a:latin typeface="Calibri" panose="020F0502020204030204" pitchFamily="34" charset="0"/>
                <a:cs typeface="Calibri" panose="020F0502020204030204" pitchFamily="34" charset="0"/>
              </a:rPr>
              <a:t> Dec 2025 </a:t>
            </a:r>
            <a:endParaRPr kumimoji="0" lang="en-GB"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3" name="Picture 2" descr="A close-up of a website&#10;&#10;AI-generated content may be incorrect.">
            <a:extLst>
              <a:ext uri="{FF2B5EF4-FFF2-40B4-BE49-F238E27FC236}">
                <a16:creationId xmlns:a16="http://schemas.microsoft.com/office/drawing/2014/main" id="{DB009D97-972A-2C26-8801-174691484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41544"/>
            <a:ext cx="8996512" cy="2249128"/>
          </a:xfrm>
          <a:prstGeom prst="rect">
            <a:avLst/>
          </a:prstGeom>
        </p:spPr>
      </p:pic>
    </p:spTree>
    <p:extLst>
      <p:ext uri="{BB962C8B-B14F-4D97-AF65-F5344CB8AC3E}">
        <p14:creationId xmlns:p14="http://schemas.microsoft.com/office/powerpoint/2010/main" val="227520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1C0E4-5F12-4D75-D718-06519B57700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61BED22-1EA2-688B-4B7D-DC25B9CF880C}"/>
              </a:ext>
            </a:extLst>
          </p:cNvPr>
          <p:cNvSpPr txBox="1"/>
          <p:nvPr/>
        </p:nvSpPr>
        <p:spPr>
          <a:xfrm>
            <a:off x="3712463" y="1014983"/>
            <a:ext cx="5102353" cy="6647974"/>
          </a:xfrm>
          <a:prstGeom prst="rect">
            <a:avLst/>
          </a:prstGeom>
          <a:noFill/>
        </p:spPr>
        <p:txBody>
          <a:bodyPr wrap="square" rtlCol="0">
            <a:spAutoFit/>
          </a:bodyPr>
          <a:lstStyle/>
          <a:p>
            <a:endParaRPr lang="en-GB" sz="2400"/>
          </a:p>
          <a:p>
            <a:endParaRPr lang="en-GB" sz="2400"/>
          </a:p>
          <a:p>
            <a:pPr algn="l">
              <a:buNone/>
            </a:pPr>
            <a:r>
              <a:rPr lang="en-GB" sz="1600" b="0" i="0">
                <a:solidFill>
                  <a:srgbClr val="5B1E45"/>
                </a:solidFill>
                <a:effectLst/>
                <a:latin typeface="VetoComBold"/>
              </a:rPr>
              <a:t>Adding and removing search terms (filters)</a:t>
            </a:r>
          </a:p>
          <a:p>
            <a:pPr algn="l">
              <a:buNone/>
            </a:pPr>
            <a:endParaRPr lang="en-GB" sz="1600" b="0" i="0">
              <a:solidFill>
                <a:srgbClr val="5B1E45"/>
              </a:solidFill>
              <a:effectLst/>
              <a:latin typeface="VetoComBold"/>
            </a:endParaRPr>
          </a:p>
          <a:p>
            <a:pPr algn="l">
              <a:buNone/>
            </a:pPr>
            <a:endParaRPr lang="en-GB" sz="1600" b="0" i="0">
              <a:solidFill>
                <a:srgbClr val="5B1E45"/>
              </a:solidFill>
              <a:effectLst/>
              <a:latin typeface="VetoComBold"/>
            </a:endParaRPr>
          </a:p>
          <a:p>
            <a:pPr algn="l">
              <a:buNone/>
            </a:pPr>
            <a:r>
              <a:rPr lang="en-GB" sz="1600" b="0" i="0">
                <a:solidFill>
                  <a:srgbClr val="444444"/>
                </a:solidFill>
                <a:effectLst/>
                <a:latin typeface="MuseoSans500"/>
              </a:rPr>
              <a:t>Our search system is based on the idea of adding and removing search terms (which we also call filters).</a:t>
            </a:r>
          </a:p>
          <a:p>
            <a:pPr algn="l">
              <a:buNone/>
            </a:pPr>
            <a:endParaRPr lang="en-GB" sz="1600" b="0" i="0">
              <a:solidFill>
                <a:srgbClr val="444444"/>
              </a:solidFill>
              <a:effectLst/>
              <a:latin typeface="MuseoSans500"/>
            </a:endParaRPr>
          </a:p>
          <a:p>
            <a:pPr algn="l">
              <a:buNone/>
            </a:pPr>
            <a:r>
              <a:rPr lang="en-GB" sz="1600" b="0" i="0">
                <a:solidFill>
                  <a:srgbClr val="444444"/>
                </a:solidFill>
                <a:effectLst/>
                <a:latin typeface="MuseoSans500"/>
              </a:rPr>
              <a:t>To narrow down the set of stories you want, you add a new search term. If you have narrowed the search too much (perhaps you have no stories left in the results), you remove a search term.</a:t>
            </a:r>
          </a:p>
          <a:p>
            <a:pPr algn="l">
              <a:buNone/>
            </a:pPr>
            <a:endParaRPr lang="en-GB" sz="1600" b="0" i="0">
              <a:solidFill>
                <a:srgbClr val="444444"/>
              </a:solidFill>
              <a:effectLst/>
              <a:latin typeface="MuseoSans500"/>
            </a:endParaRPr>
          </a:p>
          <a:p>
            <a:pPr algn="l"/>
            <a:r>
              <a:rPr lang="en-GB" sz="1600" b="0" i="0">
                <a:solidFill>
                  <a:srgbClr val="444444"/>
                </a:solidFill>
                <a:effectLst/>
                <a:latin typeface="MuseoSans500"/>
              </a:rPr>
              <a:t>You can see which search terms you have already included in your search by looking at the filters listed under "your current search" on the </a:t>
            </a:r>
            <a:r>
              <a:rPr lang="en-GB" sz="1600" b="0" i="0">
                <a:solidFill>
                  <a:srgbClr val="D04E7C"/>
                </a:solidFill>
                <a:effectLst/>
                <a:latin typeface="MuseoSans500"/>
                <a:hlinkClick r:id="rId3" tooltip="Story search page"/>
              </a:rPr>
              <a:t>search page</a:t>
            </a:r>
            <a:r>
              <a:rPr lang="en-GB" sz="1600" b="0" i="0">
                <a:solidFill>
                  <a:srgbClr val="444444"/>
                </a:solidFill>
                <a:effectLst/>
                <a:latin typeface="MuseoSans500"/>
              </a:rPr>
              <a:t>:</a:t>
            </a:r>
          </a:p>
          <a:p>
            <a:pPr marL="342900" indent="-342900">
              <a:buFont typeface="Arial" panose="020B0604020202020204" pitchFamily="34" charset="0"/>
              <a:buChar char="•"/>
            </a:pPr>
            <a:endParaRPr lang="en-GB" sz="2200"/>
          </a:p>
          <a:p>
            <a:pPr lvl="4"/>
            <a:endParaRPr lang="en-GB" sz="2200"/>
          </a:p>
          <a:p>
            <a:pPr lvl="4"/>
            <a:endParaRPr lang="en-GB" sz="2200"/>
          </a:p>
          <a:p>
            <a:pPr lvl="3"/>
            <a:endParaRPr lang="en-GB" sz="2200"/>
          </a:p>
          <a:p>
            <a:pPr marL="1657350" lvl="3" indent="-285750">
              <a:buFont typeface="Arial" panose="020B0604020202020204" pitchFamily="34" charset="0"/>
              <a:buChar char="•"/>
            </a:pPr>
            <a:endParaRPr lang="en-GB" sz="2200"/>
          </a:p>
          <a:p>
            <a:br>
              <a:rPr lang="en-GB" sz="2200"/>
            </a:br>
            <a:endParaRPr lang="en-GB" sz="2200"/>
          </a:p>
        </p:txBody>
      </p:sp>
      <p:pic>
        <p:nvPicPr>
          <p:cNvPr id="6" name="Picture 5">
            <a:extLst>
              <a:ext uri="{FF2B5EF4-FFF2-40B4-BE49-F238E27FC236}">
                <a16:creationId xmlns:a16="http://schemas.microsoft.com/office/drawing/2014/main" id="{733F513B-8A6B-6C19-E687-A7551C9EDDAE}"/>
              </a:ext>
            </a:extLst>
          </p:cNvPr>
          <p:cNvPicPr>
            <a:picLocks noChangeAspect="1"/>
          </p:cNvPicPr>
          <p:nvPr/>
        </p:nvPicPr>
        <p:blipFill>
          <a:blip r:embed="rId4"/>
          <a:stretch>
            <a:fillRect/>
          </a:stretch>
        </p:blipFill>
        <p:spPr>
          <a:xfrm>
            <a:off x="656361" y="201311"/>
            <a:ext cx="2762636" cy="6144482"/>
          </a:xfrm>
          <a:prstGeom prst="rect">
            <a:avLst/>
          </a:prstGeom>
        </p:spPr>
      </p:pic>
      <p:sp>
        <p:nvSpPr>
          <p:cNvPr id="9" name="Star: 5 Points 8">
            <a:extLst>
              <a:ext uri="{FF2B5EF4-FFF2-40B4-BE49-F238E27FC236}">
                <a16:creationId xmlns:a16="http://schemas.microsoft.com/office/drawing/2014/main" id="{27788BE8-32AD-0A8B-63E5-2EF7708B74CF}"/>
              </a:ext>
            </a:extLst>
          </p:cNvPr>
          <p:cNvSpPr/>
          <p:nvPr/>
        </p:nvSpPr>
        <p:spPr>
          <a:xfrm>
            <a:off x="393192" y="3008376"/>
            <a:ext cx="263169" cy="301752"/>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49998440-4507-2968-EF81-F0594E97C2E6}"/>
              </a:ext>
            </a:extLst>
          </p:cNvPr>
          <p:cNvSpPr/>
          <p:nvPr/>
        </p:nvSpPr>
        <p:spPr>
          <a:xfrm>
            <a:off x="393192" y="3429000"/>
            <a:ext cx="263169" cy="301752"/>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4470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090D4-A319-31E1-87F3-DC61FFCB50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02FC38-DC46-56E5-637B-CEE1691992C9}"/>
              </a:ext>
            </a:extLst>
          </p:cNvPr>
          <p:cNvSpPr txBox="1"/>
          <p:nvPr/>
        </p:nvSpPr>
        <p:spPr>
          <a:xfrm>
            <a:off x="2958009" y="993137"/>
            <a:ext cx="4774298" cy="584775"/>
          </a:xfrm>
          <a:prstGeom prst="rect">
            <a:avLst/>
          </a:prstGeom>
          <a:noFill/>
        </p:spPr>
        <p:txBody>
          <a:bodyPr wrap="square" rtlCol="0">
            <a:spAutoFit/>
          </a:bodyPr>
          <a:lstStyle/>
          <a:p>
            <a:r>
              <a:rPr lang="en-GB" sz="3200"/>
              <a:t>Additional search terms</a:t>
            </a:r>
            <a:endParaRPr lang="en-GB" sz="3200">
              <a:solidFill>
                <a:srgbClr val="B10059"/>
              </a:solidFill>
            </a:endParaRPr>
          </a:p>
        </p:txBody>
      </p:sp>
      <p:sp>
        <p:nvSpPr>
          <p:cNvPr id="6" name="TextBox 5">
            <a:extLst>
              <a:ext uri="{FF2B5EF4-FFF2-40B4-BE49-F238E27FC236}">
                <a16:creationId xmlns:a16="http://schemas.microsoft.com/office/drawing/2014/main" id="{F2676594-E420-F0E1-FF61-BE0A875CC22B}"/>
              </a:ext>
            </a:extLst>
          </p:cNvPr>
          <p:cNvSpPr txBox="1"/>
          <p:nvPr/>
        </p:nvSpPr>
        <p:spPr>
          <a:xfrm>
            <a:off x="2958009" y="1577912"/>
            <a:ext cx="5875096" cy="5355312"/>
          </a:xfrm>
          <a:prstGeom prst="rect">
            <a:avLst/>
          </a:prstGeom>
          <a:noFill/>
        </p:spPr>
        <p:txBody>
          <a:bodyPr wrap="square">
            <a:spAutoFit/>
          </a:bodyPr>
          <a:lstStyle/>
          <a:p>
            <a:r>
              <a:rPr lang="en-GB"/>
              <a:t>The additional search terms available in </a:t>
            </a:r>
            <a:r>
              <a:rPr lang="en-GB" b="1"/>
              <a:t>Story search options</a:t>
            </a:r>
            <a:r>
              <a:rPr lang="en-GB"/>
              <a:t>:</a:t>
            </a:r>
          </a:p>
          <a:p>
            <a:endParaRPr lang="en-GB"/>
          </a:p>
          <a:p>
            <a:pPr marL="285750" indent="-285750">
              <a:buFont typeface="Arial" panose="020B0604020202020204" pitchFamily="34" charset="0"/>
              <a:buChar char="•"/>
            </a:pPr>
            <a:r>
              <a:rPr lang="en-GB"/>
              <a:t>Story progress (unheard, heard, has response, led to change)</a:t>
            </a:r>
          </a:p>
          <a:p>
            <a:pPr marL="285750" indent="-285750">
              <a:buFont typeface="Arial" panose="020B0604020202020204" pitchFamily="34" charset="0"/>
              <a:buChar char="•"/>
            </a:pPr>
            <a:r>
              <a:rPr lang="en-GB"/>
              <a:t>Story submitted on or before</a:t>
            </a:r>
          </a:p>
          <a:p>
            <a:pPr marL="285750" indent="-285750">
              <a:buFont typeface="Arial" panose="020B0604020202020204" pitchFamily="34" charset="0"/>
              <a:buChar char="•"/>
            </a:pPr>
            <a:r>
              <a:rPr lang="en-GB"/>
              <a:t>Story submitted on or after</a:t>
            </a:r>
          </a:p>
          <a:p>
            <a:pPr marL="285750" indent="-285750">
              <a:buFont typeface="Arial" panose="020B0604020202020204" pitchFamily="34" charset="0"/>
              <a:buChar char="•"/>
            </a:pPr>
            <a:r>
              <a:rPr lang="en-GB"/>
              <a:t>Story criticality (as rated by Care Opinion)</a:t>
            </a:r>
          </a:p>
          <a:p>
            <a:pPr marL="285750" indent="-285750">
              <a:buFont typeface="Arial" panose="020B0604020202020204" pitchFamily="34" charset="0"/>
              <a:buChar char="•"/>
            </a:pPr>
            <a:r>
              <a:rPr lang="en-GB"/>
              <a:t>Type of care (e.g. A&amp;E)</a:t>
            </a:r>
          </a:p>
          <a:p>
            <a:pPr marL="285750" indent="-285750">
              <a:buFont typeface="Arial" panose="020B0604020202020204" pitchFamily="34" charset="0"/>
              <a:buChar char="•"/>
            </a:pPr>
            <a:r>
              <a:rPr lang="en-GB"/>
              <a:t>Type of author</a:t>
            </a:r>
          </a:p>
          <a:p>
            <a:pPr marL="285750" indent="-285750">
              <a:buFont typeface="Arial" panose="020B0604020202020204" pitchFamily="34" charset="0"/>
              <a:buChar char="•"/>
            </a:pPr>
            <a:r>
              <a:rPr lang="en-GB"/>
              <a:t>Read status</a:t>
            </a:r>
          </a:p>
          <a:p>
            <a:pPr marL="285750" indent="-285750">
              <a:buFont typeface="Arial" panose="020B0604020202020204" pitchFamily="34" charset="0"/>
              <a:buChar char="•"/>
            </a:pPr>
            <a:r>
              <a:rPr lang="en-GB"/>
              <a:t>Bookmarked by me</a:t>
            </a:r>
          </a:p>
          <a:p>
            <a:pPr marL="285750" indent="-285750">
              <a:buFont typeface="Arial" panose="020B0604020202020204" pitchFamily="34" charset="0"/>
              <a:buChar char="•"/>
            </a:pPr>
            <a:r>
              <a:rPr lang="en-GB"/>
              <a:t>Published on or before</a:t>
            </a:r>
          </a:p>
          <a:p>
            <a:pPr marL="285750" indent="-285750">
              <a:buFont typeface="Arial" panose="020B0604020202020204" pitchFamily="34" charset="0"/>
              <a:buChar char="•"/>
            </a:pPr>
            <a:r>
              <a:rPr lang="en-GB"/>
              <a:t>Published on or after</a:t>
            </a:r>
          </a:p>
          <a:p>
            <a:pPr marL="285750" indent="-285750">
              <a:buFont typeface="Arial" panose="020B0604020202020204" pitchFamily="34" charset="0"/>
              <a:buChar char="•"/>
            </a:pPr>
            <a:r>
              <a:rPr lang="en-GB"/>
              <a:t>Includes picture stories</a:t>
            </a:r>
          </a:p>
          <a:p>
            <a:pPr marL="285750" indent="-285750">
              <a:buFont typeface="Arial" panose="020B0604020202020204" pitchFamily="34" charset="0"/>
              <a:buChar char="•"/>
            </a:pPr>
            <a:r>
              <a:rPr lang="en-GB"/>
              <a:t>Story count</a:t>
            </a:r>
          </a:p>
          <a:p>
            <a:pPr marL="285750" indent="-285750">
              <a:buFont typeface="Arial" panose="020B0604020202020204" pitchFamily="34" charset="0"/>
              <a:buChar char="•"/>
            </a:pPr>
            <a:r>
              <a:rPr lang="en-GB"/>
              <a:t>Story source (via Care Opinion or nhs.uk)</a:t>
            </a:r>
          </a:p>
          <a:p>
            <a:pPr marL="285750" indent="-285750">
              <a:buFont typeface="Arial" panose="020B0604020202020204" pitchFamily="34" charset="0"/>
              <a:buChar char="•"/>
            </a:pPr>
            <a:r>
              <a:rPr lang="en-GB"/>
              <a:t>Invitation link name</a:t>
            </a:r>
          </a:p>
          <a:p>
            <a:pPr marL="285750" indent="-285750">
              <a:buFont typeface="Arial" panose="020B0604020202020204" pitchFamily="34" charset="0"/>
              <a:buChar char="•"/>
            </a:pPr>
            <a:r>
              <a:rPr lang="en-GB"/>
              <a:t>How to add additional search terms</a:t>
            </a:r>
          </a:p>
        </p:txBody>
      </p:sp>
      <p:pic>
        <p:nvPicPr>
          <p:cNvPr id="7" name="Picture 6">
            <a:extLst>
              <a:ext uri="{FF2B5EF4-FFF2-40B4-BE49-F238E27FC236}">
                <a16:creationId xmlns:a16="http://schemas.microsoft.com/office/drawing/2014/main" id="{30CE0586-C523-1BE2-BA38-29FEB81ED4C2}"/>
              </a:ext>
            </a:extLst>
          </p:cNvPr>
          <p:cNvPicPr>
            <a:picLocks noChangeAspect="1"/>
          </p:cNvPicPr>
          <p:nvPr/>
        </p:nvPicPr>
        <p:blipFill>
          <a:blip r:embed="rId3"/>
          <a:stretch>
            <a:fillRect/>
          </a:stretch>
        </p:blipFill>
        <p:spPr>
          <a:xfrm>
            <a:off x="0" y="-1"/>
            <a:ext cx="2523744" cy="6854153"/>
          </a:xfrm>
          <a:prstGeom prst="rect">
            <a:avLst/>
          </a:prstGeom>
        </p:spPr>
      </p:pic>
    </p:spTree>
    <p:extLst>
      <p:ext uri="{BB962C8B-B14F-4D97-AF65-F5344CB8AC3E}">
        <p14:creationId xmlns:p14="http://schemas.microsoft.com/office/powerpoint/2010/main" val="323141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927042-C4DD-45C3-8760-E23906791A0C}"/>
              </a:ext>
            </a:extLst>
          </p:cNvPr>
          <p:cNvSpPr txBox="1"/>
          <p:nvPr/>
        </p:nvSpPr>
        <p:spPr>
          <a:xfrm>
            <a:off x="493776" y="629375"/>
            <a:ext cx="3367668" cy="584775"/>
          </a:xfrm>
          <a:prstGeom prst="rect">
            <a:avLst/>
          </a:prstGeom>
          <a:noFill/>
        </p:spPr>
        <p:txBody>
          <a:bodyPr wrap="square" rtlCol="0">
            <a:spAutoFit/>
          </a:bodyPr>
          <a:lstStyle/>
          <a:p>
            <a:r>
              <a:rPr lang="en-GB" sz="3200">
                <a:solidFill>
                  <a:srgbClr val="B10059"/>
                </a:solidFill>
              </a:rPr>
              <a:t> Criticality scores</a:t>
            </a:r>
          </a:p>
        </p:txBody>
      </p:sp>
      <p:graphicFrame>
        <p:nvGraphicFramePr>
          <p:cNvPr id="2" name="Table 1">
            <a:extLst>
              <a:ext uri="{FF2B5EF4-FFF2-40B4-BE49-F238E27FC236}">
                <a16:creationId xmlns:a16="http://schemas.microsoft.com/office/drawing/2014/main" id="{21B3A3A1-481E-403F-A708-FE52A78E37DF}"/>
              </a:ext>
            </a:extLst>
          </p:cNvPr>
          <p:cNvGraphicFramePr>
            <a:graphicFrameLocks noGrp="1"/>
          </p:cNvGraphicFramePr>
          <p:nvPr>
            <p:extLst>
              <p:ext uri="{D42A27DB-BD31-4B8C-83A1-F6EECF244321}">
                <p14:modId xmlns:p14="http://schemas.microsoft.com/office/powerpoint/2010/main" val="1823249080"/>
              </p:ext>
            </p:extLst>
          </p:nvPr>
        </p:nvGraphicFramePr>
        <p:xfrm>
          <a:off x="894418" y="1584374"/>
          <a:ext cx="7044268" cy="4423341"/>
        </p:xfrm>
        <a:graphic>
          <a:graphicData uri="http://schemas.openxmlformats.org/drawingml/2006/table">
            <a:tbl>
              <a:tblPr>
                <a:tableStyleId>{5C22544A-7EE6-4342-B048-85BDC9FD1C3A}</a:tableStyleId>
              </a:tblPr>
              <a:tblGrid>
                <a:gridCol w="562133">
                  <a:extLst>
                    <a:ext uri="{9D8B030D-6E8A-4147-A177-3AD203B41FA5}">
                      <a16:colId xmlns:a16="http://schemas.microsoft.com/office/drawing/2014/main" val="1976266840"/>
                    </a:ext>
                  </a:extLst>
                </a:gridCol>
                <a:gridCol w="1538468">
                  <a:extLst>
                    <a:ext uri="{9D8B030D-6E8A-4147-A177-3AD203B41FA5}">
                      <a16:colId xmlns:a16="http://schemas.microsoft.com/office/drawing/2014/main" val="1680539802"/>
                    </a:ext>
                  </a:extLst>
                </a:gridCol>
                <a:gridCol w="4943667">
                  <a:extLst>
                    <a:ext uri="{9D8B030D-6E8A-4147-A177-3AD203B41FA5}">
                      <a16:colId xmlns:a16="http://schemas.microsoft.com/office/drawing/2014/main" val="4126840952"/>
                    </a:ext>
                  </a:extLst>
                </a:gridCol>
              </a:tblGrid>
              <a:tr h="299466">
                <a:tc>
                  <a:txBody>
                    <a:bodyPr/>
                    <a:lstStyle/>
                    <a:p>
                      <a:pPr algn="l"/>
                      <a:r>
                        <a:rPr lang="en-GB" sz="1000">
                          <a:effectLst/>
                        </a:rPr>
                        <a:t>Score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Title </a:t>
                      </a:r>
                      <a:endParaRPr lang="en-GB" sz="1100">
                        <a:effectLst/>
                      </a:endParaRPr>
                    </a:p>
                    <a:p>
                      <a:pPr algn="l"/>
                      <a:r>
                        <a:rPr lang="en-GB" sz="1000">
                          <a:effectLst/>
                        </a:rPr>
                        <a: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Examples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extLst>
                  <a:ext uri="{0D108BD9-81ED-4DB2-BD59-A6C34878D82A}">
                    <a16:rowId xmlns:a16="http://schemas.microsoft.com/office/drawing/2014/main" val="1920151438"/>
                  </a:ext>
                </a:extLst>
              </a:tr>
              <a:tr h="299466">
                <a:tc>
                  <a:txBody>
                    <a:bodyPr/>
                    <a:lstStyle/>
                    <a:p>
                      <a:pPr algn="l"/>
                      <a:r>
                        <a:rPr lang="en-GB" sz="1000">
                          <a:effectLst/>
                        </a:rPr>
                        <a:t>0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No critical content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Entirely positive or neutral postings with no hint of criticality.</a:t>
                      </a:r>
                      <a:endParaRPr lang="en-GB" sz="1100">
                        <a:effectLst/>
                      </a:endParaRPr>
                    </a:p>
                    <a:p>
                      <a:pPr algn="l"/>
                      <a:r>
                        <a:rPr lang="en-GB" sz="1000">
                          <a:effectLst/>
                        </a:rPr>
                        <a: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extLst>
                  <a:ext uri="{0D108BD9-81ED-4DB2-BD59-A6C34878D82A}">
                    <a16:rowId xmlns:a16="http://schemas.microsoft.com/office/drawing/2014/main" val="1120684359"/>
                  </a:ext>
                </a:extLst>
              </a:tr>
              <a:tr h="308541">
                <a:tc>
                  <a:txBody>
                    <a:bodyPr/>
                    <a:lstStyle/>
                    <a:p>
                      <a:pPr algn="l"/>
                      <a:r>
                        <a:rPr lang="en-GB" sz="1000">
                          <a:effectLst/>
                        </a:rPr>
                        <a:t>1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Minimally critical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Mention of dissatisfaction with non-clinical non-personal aspects of care, typically “facilities” issues such as food, parking, or waiting.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extLst>
                  <a:ext uri="{0D108BD9-81ED-4DB2-BD59-A6C34878D82A}">
                    <a16:rowId xmlns:a16="http://schemas.microsoft.com/office/drawing/2014/main" val="4011194205"/>
                  </a:ext>
                </a:extLst>
              </a:tr>
              <a:tr h="898399">
                <a:tc>
                  <a:txBody>
                    <a:bodyPr/>
                    <a:lstStyle/>
                    <a:p>
                      <a:pPr algn="l"/>
                      <a:r>
                        <a:rPr lang="en-GB" sz="1000">
                          <a:effectLst/>
                        </a:rPr>
                        <a:t>2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Mildly critical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More specific but still mild criticism, which may also include non-clinical but interpersonal issues such as attitude of staff, compassion, politeness. </a:t>
                      </a:r>
                      <a:endParaRPr lang="en-GB" sz="1100">
                        <a:effectLst/>
                      </a:endParaRPr>
                    </a:p>
                    <a:p>
                      <a:pPr algn="l"/>
                      <a:r>
                        <a:rPr lang="en-GB" sz="1000">
                          <a:effectLst/>
                        </a:rPr>
                        <a:t> </a:t>
                      </a:r>
                      <a:endParaRPr lang="en-GB" sz="1100">
                        <a:effectLst/>
                      </a:endParaRPr>
                    </a:p>
                    <a:p>
                      <a:pPr algn="l"/>
                      <a:r>
                        <a:rPr lang="en-GB" sz="1000">
                          <a:effectLst/>
                        </a:rPr>
                        <a:t>This might include the timely nature of the service whether in hospital or in the community where it has caused distress, </a:t>
                      </a:r>
                      <a:r>
                        <a:rPr lang="en-GB" sz="1000" err="1">
                          <a:effectLst/>
                        </a:rPr>
                        <a:t>eg</a:t>
                      </a:r>
                      <a:r>
                        <a:rPr lang="en-GB" sz="1000">
                          <a:effectLst/>
                        </a:rPr>
                        <a:t> carers not turning up on time </a:t>
                      </a:r>
                      <a:endParaRPr lang="en-GB" sz="1100">
                        <a:effectLst/>
                      </a:endParaRPr>
                    </a:p>
                    <a:p>
                      <a:pPr algn="l"/>
                      <a:r>
                        <a:rPr lang="en-GB" sz="1000">
                          <a:effectLst/>
                        </a:rPr>
                        <a: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extLst>
                  <a:ext uri="{0D108BD9-81ED-4DB2-BD59-A6C34878D82A}">
                    <a16:rowId xmlns:a16="http://schemas.microsoft.com/office/drawing/2014/main" val="414084166"/>
                  </a:ext>
                </a:extLst>
              </a:tr>
              <a:tr h="1048132">
                <a:tc>
                  <a:txBody>
                    <a:bodyPr/>
                    <a:lstStyle/>
                    <a:p>
                      <a:pPr algn="l"/>
                      <a:r>
                        <a:rPr lang="en-GB" sz="1000">
                          <a:effectLst/>
                        </a:rPr>
                        <a:t>3</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Moderately critical </a:t>
                      </a:r>
                      <a:endParaRPr lang="en-GB" sz="1100">
                        <a:effectLst/>
                      </a:endParaRPr>
                    </a:p>
                    <a:p>
                      <a:pPr algn="l"/>
                      <a:r>
                        <a:rPr lang="en-GB" sz="1000">
                          <a:effectLst/>
                        </a:rPr>
                        <a: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Criticism which may include alleged shortcomings in clinical or non clinical aspects of care, the author may not say what the effect of these are. </a:t>
                      </a:r>
                      <a:endParaRPr lang="en-GB" sz="1100">
                        <a:effectLst/>
                      </a:endParaRPr>
                    </a:p>
                    <a:p>
                      <a:pPr algn="l"/>
                      <a:r>
                        <a:rPr lang="en-GB" sz="1000">
                          <a:effectLst/>
                        </a:rPr>
                        <a:t> </a:t>
                      </a:r>
                      <a:endParaRPr lang="en-GB" sz="1100">
                        <a:effectLst/>
                      </a:endParaRPr>
                    </a:p>
                    <a:p>
                      <a:pPr algn="l"/>
                      <a:r>
                        <a:rPr lang="en-GB" sz="1000">
                          <a:effectLst/>
                        </a:rPr>
                        <a:t>Also includes serious comments about facilities: ‘never cleaned’; and where people’s essential basic care needs are not being met, eg inadequate nutrition and hydration, development of bedsores </a:t>
                      </a:r>
                      <a:endParaRPr lang="en-GB" sz="1100">
                        <a:effectLst/>
                      </a:endParaRPr>
                    </a:p>
                    <a:p>
                      <a:pPr algn="l"/>
                      <a:r>
                        <a:rPr lang="en-GB" sz="1000">
                          <a:effectLst/>
                        </a:rPr>
                        <a: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extLst>
                  <a:ext uri="{0D108BD9-81ED-4DB2-BD59-A6C34878D82A}">
                    <a16:rowId xmlns:a16="http://schemas.microsoft.com/office/drawing/2014/main" val="3151307930"/>
                  </a:ext>
                </a:extLst>
              </a:tr>
              <a:tr h="1048132">
                <a:tc>
                  <a:txBody>
                    <a:bodyPr/>
                    <a:lstStyle/>
                    <a:p>
                      <a:pPr algn="l"/>
                      <a:r>
                        <a:rPr lang="en-GB" sz="1000">
                          <a:effectLst/>
                        </a:rPr>
                        <a:t>4</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Strongly critical </a:t>
                      </a:r>
                      <a:endParaRPr lang="en-GB" sz="1100">
                        <a:effectLst/>
                      </a:endParaRPr>
                    </a:p>
                    <a:p>
                      <a:pPr algn="l"/>
                      <a:r>
                        <a:rPr lang="en-GB" sz="1000">
                          <a:effectLst/>
                        </a:rPr>
                        <a: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Serious criticisms of specific unnamed staff or groups of staff, or of clinical or other care or facilities. This might have had very serious consequences for physical or emotional health. These will be described by the author. </a:t>
                      </a:r>
                      <a:endParaRPr lang="en-GB" sz="1100">
                        <a:effectLst/>
                      </a:endParaRPr>
                    </a:p>
                    <a:p>
                      <a:pPr algn="l"/>
                      <a:r>
                        <a:rPr lang="en-GB" sz="1000">
                          <a:effectLst/>
                        </a:rPr>
                        <a:t> </a:t>
                      </a:r>
                      <a:endParaRPr lang="en-GB" sz="1100">
                        <a:effectLst/>
                      </a:endParaRPr>
                    </a:p>
                    <a:p>
                      <a:pPr algn="l"/>
                      <a:r>
                        <a:rPr lang="en-GB" sz="1000">
                          <a:effectLst/>
                        </a:rPr>
                        <a:t>There might also have been social consequences that have increased the risk or vulnerability of an individual </a:t>
                      </a:r>
                      <a:endParaRPr lang="en-GB" sz="1100">
                        <a:effectLst/>
                      </a:endParaRPr>
                    </a:p>
                    <a:p>
                      <a:pPr algn="l"/>
                      <a:r>
                        <a:rPr lang="en-GB" sz="1000">
                          <a:effectLst/>
                        </a:rPr>
                        <a: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extLst>
                  <a:ext uri="{0D108BD9-81ED-4DB2-BD59-A6C34878D82A}">
                    <a16:rowId xmlns:a16="http://schemas.microsoft.com/office/drawing/2014/main" val="2946936664"/>
                  </a:ext>
                </a:extLst>
              </a:tr>
              <a:tr h="449200">
                <a:tc>
                  <a:txBody>
                    <a:bodyPr/>
                    <a:lstStyle/>
                    <a:p>
                      <a:pPr algn="l"/>
                      <a:r>
                        <a:rPr lang="en-GB" sz="1000">
                          <a:effectLst/>
                        </a:rPr>
                        <a:t>5</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Severely critical </a:t>
                      </a:r>
                      <a:endParaRPr lang="en-GB" sz="1100">
                        <a:effectLst/>
                      </a:endParaRPr>
                    </a:p>
                    <a:p>
                      <a:pPr algn="l"/>
                      <a:r>
                        <a:rPr lang="en-GB" sz="1000">
                          <a:effectLst/>
                        </a:rPr>
                        <a: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tc>
                  <a:txBody>
                    <a:bodyPr/>
                    <a:lstStyle/>
                    <a:p>
                      <a:pPr algn="l"/>
                      <a:r>
                        <a:rPr lang="en-GB" sz="1000">
                          <a:effectLst/>
                        </a:rPr>
                        <a:t>Posting alleges or describes actions or events which may be illegal, grossly negligent, or allege serious misconduct by named members of staff or organisations. </a:t>
                      </a:r>
                      <a:endParaRPr lang="en-GB" sz="1100">
                        <a:effectLst/>
                      </a:endParaRPr>
                    </a:p>
                    <a:p>
                      <a:pPr algn="l"/>
                      <a:r>
                        <a:rPr lang="en-GB" sz="1000">
                          <a:effectLst/>
                        </a:rPr>
                        <a:t> </a:t>
                      </a:r>
                      <a:endParaRPr lang="en-GB"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tc>
                <a:extLst>
                  <a:ext uri="{0D108BD9-81ED-4DB2-BD59-A6C34878D82A}">
                    <a16:rowId xmlns:a16="http://schemas.microsoft.com/office/drawing/2014/main" val="2428662943"/>
                  </a:ext>
                </a:extLst>
              </a:tr>
            </a:tbl>
          </a:graphicData>
        </a:graphic>
      </p:graphicFrame>
    </p:spTree>
    <p:extLst>
      <p:ext uri="{BB962C8B-B14F-4D97-AF65-F5344CB8AC3E}">
        <p14:creationId xmlns:p14="http://schemas.microsoft.com/office/powerpoint/2010/main" val="114736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800186-3A55-AF4C-7D2A-7E91823C18C1}"/>
              </a:ext>
            </a:extLst>
          </p:cNvPr>
          <p:cNvPicPr>
            <a:picLocks noChangeAspect="1"/>
          </p:cNvPicPr>
          <p:nvPr/>
        </p:nvPicPr>
        <p:blipFill>
          <a:blip r:embed="rId3"/>
          <a:srcRect b="7299"/>
          <a:stretch/>
        </p:blipFill>
        <p:spPr>
          <a:xfrm>
            <a:off x="0" y="0"/>
            <a:ext cx="2870564" cy="6858000"/>
          </a:xfrm>
          <a:prstGeom prst="rect">
            <a:avLst/>
          </a:prstGeom>
        </p:spPr>
      </p:pic>
      <p:sp>
        <p:nvSpPr>
          <p:cNvPr id="9" name="TextBox 8">
            <a:extLst>
              <a:ext uri="{FF2B5EF4-FFF2-40B4-BE49-F238E27FC236}">
                <a16:creationId xmlns:a16="http://schemas.microsoft.com/office/drawing/2014/main" id="{4A024D8E-FEED-52B6-53A6-E769C3097AD4}"/>
              </a:ext>
            </a:extLst>
          </p:cNvPr>
          <p:cNvSpPr txBox="1"/>
          <p:nvPr/>
        </p:nvSpPr>
        <p:spPr>
          <a:xfrm>
            <a:off x="3203810" y="1246538"/>
            <a:ext cx="4572000" cy="5078313"/>
          </a:xfrm>
          <a:prstGeom prst="rect">
            <a:avLst/>
          </a:prstGeom>
          <a:noFill/>
        </p:spPr>
        <p:txBody>
          <a:bodyPr wrap="square">
            <a:spAutoFit/>
          </a:bodyPr>
          <a:lstStyle/>
          <a:p>
            <a:r>
              <a:rPr lang="en-GB"/>
              <a:t>The additional search terms available in </a:t>
            </a:r>
            <a:r>
              <a:rPr lang="en-GB" b="1"/>
              <a:t>Response search options</a:t>
            </a:r>
            <a:r>
              <a:rPr lang="en-GB"/>
              <a:t>:</a:t>
            </a:r>
          </a:p>
          <a:p>
            <a:endParaRPr lang="en-GB"/>
          </a:p>
          <a:p>
            <a:pPr marL="285750" indent="-285750">
              <a:buFont typeface="Arial" panose="020B0604020202020204" pitchFamily="34" charset="0"/>
              <a:buChar char="•"/>
            </a:pPr>
            <a:r>
              <a:rPr lang="en-GB"/>
              <a:t>Response progress (with a response with, without a response with)</a:t>
            </a:r>
          </a:p>
          <a:p>
            <a:pPr marL="285750" indent="-285750">
              <a:buFont typeface="Arial" panose="020B0604020202020204" pitchFamily="34" charset="0"/>
              <a:buChar char="•"/>
            </a:pPr>
            <a:r>
              <a:rPr lang="en-GB"/>
              <a:t>From our subscription</a:t>
            </a:r>
          </a:p>
          <a:p>
            <a:pPr marL="285750" indent="-285750">
              <a:buFont typeface="Arial" panose="020B0604020202020204" pitchFamily="34" charset="0"/>
              <a:buChar char="•"/>
            </a:pPr>
            <a:r>
              <a:rPr lang="en-GB"/>
              <a:t>From story author</a:t>
            </a:r>
          </a:p>
          <a:p>
            <a:pPr marL="285750" indent="-285750">
              <a:buFont typeface="Arial" panose="020B0604020202020204" pitchFamily="34" charset="0"/>
              <a:buChar char="•"/>
            </a:pPr>
            <a:r>
              <a:rPr lang="en-GB"/>
              <a:t>Posted with xxx hours</a:t>
            </a:r>
          </a:p>
          <a:p>
            <a:pPr marL="285750" indent="-285750">
              <a:buFont typeface="Arial" panose="020B0604020202020204" pitchFamily="34" charset="0"/>
              <a:buChar char="•"/>
            </a:pPr>
            <a:r>
              <a:rPr lang="en-GB"/>
              <a:t>Submitted on or before</a:t>
            </a:r>
          </a:p>
          <a:p>
            <a:pPr marL="285750" indent="-285750">
              <a:buFont typeface="Arial" panose="020B0604020202020204" pitchFamily="34" charset="0"/>
              <a:buChar char="•"/>
            </a:pPr>
            <a:r>
              <a:rPr lang="en-GB"/>
              <a:t>Submitted on or after</a:t>
            </a:r>
          </a:p>
          <a:p>
            <a:pPr marL="285750" indent="-285750">
              <a:buFont typeface="Arial" panose="020B0604020202020204" pitchFamily="34" charset="0"/>
              <a:buChar char="•"/>
            </a:pPr>
            <a:r>
              <a:rPr lang="en-GB"/>
              <a:t>Published on or before</a:t>
            </a:r>
          </a:p>
          <a:p>
            <a:pPr marL="285750" indent="-285750">
              <a:buFont typeface="Arial" panose="020B0604020202020204" pitchFamily="34" charset="0"/>
              <a:buChar char="•"/>
            </a:pPr>
            <a:r>
              <a:rPr lang="en-GB"/>
              <a:t>Published on or after</a:t>
            </a:r>
          </a:p>
          <a:p>
            <a:pPr marL="285750" indent="-285750">
              <a:buFont typeface="Arial" panose="020B0604020202020204" pitchFamily="34" charset="0"/>
              <a:buChar char="•"/>
            </a:pPr>
            <a:r>
              <a:rPr lang="en-GB"/>
              <a:t>Contains the phrase</a:t>
            </a:r>
          </a:p>
          <a:p>
            <a:pPr marL="285750" indent="-285750">
              <a:buFont typeface="Arial" panose="020B0604020202020204" pitchFamily="34" charset="0"/>
              <a:buChar char="•"/>
            </a:pPr>
            <a:r>
              <a:rPr lang="en-GB"/>
              <a:t>Change progress (has no change, has a change planned, change made, planned or made)</a:t>
            </a:r>
          </a:p>
          <a:p>
            <a:pPr marL="285750" indent="-285750">
              <a:buFont typeface="Arial" panose="020B0604020202020204" pitchFamily="34" charset="0"/>
              <a:buChar char="•"/>
            </a:pPr>
            <a:r>
              <a:rPr lang="en-GB"/>
              <a:t>Helpfulness</a:t>
            </a:r>
          </a:p>
          <a:p>
            <a:pPr marL="285750" indent="-285750">
              <a:buFont typeface="Arial" panose="020B0604020202020204" pitchFamily="34" charset="0"/>
              <a:buChar char="•"/>
            </a:pPr>
            <a:r>
              <a:rPr lang="en-GB"/>
              <a:t>Approved by</a:t>
            </a:r>
          </a:p>
        </p:txBody>
      </p:sp>
    </p:spTree>
    <p:extLst>
      <p:ext uri="{BB962C8B-B14F-4D97-AF65-F5344CB8AC3E}">
        <p14:creationId xmlns:p14="http://schemas.microsoft.com/office/powerpoint/2010/main" val="251538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77211B-79F4-4543-A771-F58BF91AA5E9}"/>
              </a:ext>
            </a:extLst>
          </p:cNvPr>
          <p:cNvSpPr txBox="1"/>
          <p:nvPr/>
        </p:nvSpPr>
        <p:spPr>
          <a:xfrm>
            <a:off x="4835355" y="1635450"/>
            <a:ext cx="3641951" cy="769441"/>
          </a:xfrm>
          <a:prstGeom prst="rect">
            <a:avLst/>
          </a:prstGeom>
          <a:noFill/>
        </p:spPr>
        <p:txBody>
          <a:bodyPr wrap="square" rtlCol="0">
            <a:spAutoFit/>
          </a:bodyPr>
          <a:lstStyle/>
          <a:p>
            <a:r>
              <a:rPr lang="en-GB" sz="2200">
                <a:solidFill>
                  <a:srgbClr val="B10059"/>
                </a:solidFill>
              </a:rPr>
              <a:t>The results of your search can be saved or used to create!</a:t>
            </a:r>
          </a:p>
        </p:txBody>
      </p:sp>
      <p:pic>
        <p:nvPicPr>
          <p:cNvPr id="2" name="Picture 1">
            <a:extLst>
              <a:ext uri="{FF2B5EF4-FFF2-40B4-BE49-F238E27FC236}">
                <a16:creationId xmlns:a16="http://schemas.microsoft.com/office/drawing/2014/main" id="{6798CC20-0442-4EA5-9C80-F3E66E74632C}"/>
              </a:ext>
            </a:extLst>
          </p:cNvPr>
          <p:cNvPicPr>
            <a:picLocks noChangeAspect="1"/>
          </p:cNvPicPr>
          <p:nvPr/>
        </p:nvPicPr>
        <p:blipFill>
          <a:blip r:embed="rId3"/>
          <a:stretch>
            <a:fillRect/>
          </a:stretch>
        </p:blipFill>
        <p:spPr>
          <a:xfrm>
            <a:off x="5254205" y="2961151"/>
            <a:ext cx="2545169" cy="3402985"/>
          </a:xfrm>
          <a:prstGeom prst="rect">
            <a:avLst/>
          </a:prstGeom>
        </p:spPr>
      </p:pic>
      <p:pic>
        <p:nvPicPr>
          <p:cNvPr id="6" name="Picture 5">
            <a:extLst>
              <a:ext uri="{FF2B5EF4-FFF2-40B4-BE49-F238E27FC236}">
                <a16:creationId xmlns:a16="http://schemas.microsoft.com/office/drawing/2014/main" id="{DF6D219C-8130-49F6-BDEB-80857DDEB8FC}"/>
              </a:ext>
            </a:extLst>
          </p:cNvPr>
          <p:cNvPicPr>
            <a:picLocks noChangeAspect="1"/>
          </p:cNvPicPr>
          <p:nvPr/>
        </p:nvPicPr>
        <p:blipFill>
          <a:blip r:embed="rId4"/>
          <a:stretch>
            <a:fillRect/>
          </a:stretch>
        </p:blipFill>
        <p:spPr>
          <a:xfrm>
            <a:off x="1371535" y="306822"/>
            <a:ext cx="2545169" cy="6176424"/>
          </a:xfrm>
          <a:prstGeom prst="rect">
            <a:avLst/>
          </a:prstGeom>
        </p:spPr>
      </p:pic>
    </p:spTree>
    <p:extLst>
      <p:ext uri="{BB962C8B-B14F-4D97-AF65-F5344CB8AC3E}">
        <p14:creationId xmlns:p14="http://schemas.microsoft.com/office/powerpoint/2010/main" val="361551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330ADC-BFE5-4137-9A84-51D91022D89E}"/>
              </a:ext>
            </a:extLst>
          </p:cNvPr>
          <p:cNvPicPr>
            <a:picLocks noChangeAspect="1"/>
          </p:cNvPicPr>
          <p:nvPr/>
        </p:nvPicPr>
        <p:blipFill>
          <a:blip r:embed="rId2"/>
          <a:stretch>
            <a:fillRect/>
          </a:stretch>
        </p:blipFill>
        <p:spPr>
          <a:xfrm>
            <a:off x="0" y="0"/>
            <a:ext cx="4791320" cy="2801536"/>
          </a:xfrm>
          <a:prstGeom prst="rect">
            <a:avLst/>
          </a:prstGeom>
        </p:spPr>
      </p:pic>
      <p:pic>
        <p:nvPicPr>
          <p:cNvPr id="3" name="Picture 2">
            <a:extLst>
              <a:ext uri="{FF2B5EF4-FFF2-40B4-BE49-F238E27FC236}">
                <a16:creationId xmlns:a16="http://schemas.microsoft.com/office/drawing/2014/main" id="{F9C8E39D-4888-407D-AE78-444A46F21CEC}"/>
              </a:ext>
            </a:extLst>
          </p:cNvPr>
          <p:cNvPicPr>
            <a:picLocks noChangeAspect="1"/>
          </p:cNvPicPr>
          <p:nvPr/>
        </p:nvPicPr>
        <p:blipFill>
          <a:blip r:embed="rId3"/>
          <a:stretch>
            <a:fillRect/>
          </a:stretch>
        </p:blipFill>
        <p:spPr>
          <a:xfrm>
            <a:off x="100360" y="5603072"/>
            <a:ext cx="7328501" cy="1254928"/>
          </a:xfrm>
          <a:prstGeom prst="rect">
            <a:avLst/>
          </a:prstGeom>
        </p:spPr>
      </p:pic>
      <p:pic>
        <p:nvPicPr>
          <p:cNvPr id="4" name="Picture 3">
            <a:extLst>
              <a:ext uri="{FF2B5EF4-FFF2-40B4-BE49-F238E27FC236}">
                <a16:creationId xmlns:a16="http://schemas.microsoft.com/office/drawing/2014/main" id="{4B43BFE8-F974-4361-AD45-A42000A60556}"/>
              </a:ext>
            </a:extLst>
          </p:cNvPr>
          <p:cNvPicPr>
            <a:picLocks noChangeAspect="1"/>
          </p:cNvPicPr>
          <p:nvPr/>
        </p:nvPicPr>
        <p:blipFill>
          <a:blip r:embed="rId4"/>
          <a:stretch>
            <a:fillRect/>
          </a:stretch>
        </p:blipFill>
        <p:spPr>
          <a:xfrm>
            <a:off x="206710" y="2801536"/>
            <a:ext cx="4356350" cy="2779767"/>
          </a:xfrm>
          <a:prstGeom prst="rect">
            <a:avLst/>
          </a:prstGeom>
        </p:spPr>
      </p:pic>
      <p:pic>
        <p:nvPicPr>
          <p:cNvPr id="5" name="Picture 4">
            <a:extLst>
              <a:ext uri="{FF2B5EF4-FFF2-40B4-BE49-F238E27FC236}">
                <a16:creationId xmlns:a16="http://schemas.microsoft.com/office/drawing/2014/main" id="{6688C307-B958-46D6-9C2C-6B563BDF4DDA}"/>
              </a:ext>
            </a:extLst>
          </p:cNvPr>
          <p:cNvPicPr>
            <a:picLocks noChangeAspect="1"/>
          </p:cNvPicPr>
          <p:nvPr/>
        </p:nvPicPr>
        <p:blipFill>
          <a:blip r:embed="rId5"/>
          <a:stretch>
            <a:fillRect/>
          </a:stretch>
        </p:blipFill>
        <p:spPr>
          <a:xfrm>
            <a:off x="3764610" y="2779767"/>
            <a:ext cx="4791320" cy="1273391"/>
          </a:xfrm>
          <a:prstGeom prst="rect">
            <a:avLst/>
          </a:prstGeom>
        </p:spPr>
      </p:pic>
    </p:spTree>
    <p:extLst>
      <p:ext uri="{BB962C8B-B14F-4D97-AF65-F5344CB8AC3E}">
        <p14:creationId xmlns:p14="http://schemas.microsoft.com/office/powerpoint/2010/main" val="327131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EE2CB-D836-060F-03A2-461F7B47D9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62F590-4C6A-255B-3A3B-5A6174F80701}"/>
              </a:ext>
            </a:extLst>
          </p:cNvPr>
          <p:cNvSpPr txBox="1"/>
          <p:nvPr/>
        </p:nvSpPr>
        <p:spPr>
          <a:xfrm>
            <a:off x="284521" y="18255"/>
            <a:ext cx="78867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rgbClr val="B10059"/>
                </a:solidFill>
                <a:latin typeface="+mj-lt"/>
                <a:ea typeface="+mj-ea"/>
                <a:cs typeface="+mj-cs"/>
              </a:rPr>
              <a:t>Any Questions?</a:t>
            </a:r>
            <a:endParaRPr lang="en-US" sz="4400" kern="1200">
              <a:solidFill>
                <a:srgbClr val="B10059"/>
              </a:solidFill>
              <a:latin typeface="+mj-lt"/>
              <a:ea typeface="+mj-ea"/>
              <a:cs typeface="+mj-cs"/>
            </a:endParaRPr>
          </a:p>
        </p:txBody>
      </p:sp>
      <p:pic>
        <p:nvPicPr>
          <p:cNvPr id="6" name="Picture 5">
            <a:extLst>
              <a:ext uri="{FF2B5EF4-FFF2-40B4-BE49-F238E27FC236}">
                <a16:creationId xmlns:a16="http://schemas.microsoft.com/office/drawing/2014/main" id="{0AF4A7D4-9E47-5041-D7A3-07C4C674E407}"/>
              </a:ext>
            </a:extLst>
          </p:cNvPr>
          <p:cNvPicPr>
            <a:picLocks noChangeAspect="1"/>
          </p:cNvPicPr>
          <p:nvPr/>
        </p:nvPicPr>
        <p:blipFill>
          <a:blip r:embed="rId3"/>
          <a:srcRect l="1199" r="5479" b="-2"/>
          <a:stretch/>
        </p:blipFill>
        <p:spPr>
          <a:xfrm>
            <a:off x="378247" y="1107182"/>
            <a:ext cx="3886200" cy="4351338"/>
          </a:xfrm>
          <a:prstGeom prst="rect">
            <a:avLst/>
          </a:prstGeom>
          <a:noFill/>
        </p:spPr>
      </p:pic>
      <p:sp>
        <p:nvSpPr>
          <p:cNvPr id="5" name="TextBox 4">
            <a:extLst>
              <a:ext uri="{FF2B5EF4-FFF2-40B4-BE49-F238E27FC236}">
                <a16:creationId xmlns:a16="http://schemas.microsoft.com/office/drawing/2014/main" id="{A3E4459D-6E12-9811-9123-68265B48BCE6}"/>
              </a:ext>
            </a:extLst>
          </p:cNvPr>
          <p:cNvSpPr txBox="1"/>
          <p:nvPr/>
        </p:nvSpPr>
        <p:spPr>
          <a:xfrm>
            <a:off x="4498848" y="536321"/>
            <a:ext cx="3886200" cy="4351338"/>
          </a:xfrm>
          <a:prstGeom prst="rect">
            <a:avLst/>
          </a:prstGeom>
        </p:spPr>
        <p:txBody>
          <a:bodyPr vert="horz" lIns="91440" tIns="45720" rIns="91440" bIns="45720" rtlCol="0">
            <a:normAutofit/>
          </a:bodyPr>
          <a:lstStyle/>
          <a:p>
            <a:pPr defTabSz="914400">
              <a:lnSpc>
                <a:spcPct val="90000"/>
              </a:lnSpc>
              <a:spcBef>
                <a:spcPts val="1000"/>
              </a:spcBef>
            </a:pPr>
            <a:endParaRPr lang="en-US" sz="1100"/>
          </a:p>
        </p:txBody>
      </p:sp>
      <p:sp>
        <p:nvSpPr>
          <p:cNvPr id="4" name="TextBox 3">
            <a:extLst>
              <a:ext uri="{FF2B5EF4-FFF2-40B4-BE49-F238E27FC236}">
                <a16:creationId xmlns:a16="http://schemas.microsoft.com/office/drawing/2014/main" id="{2B5D5A44-82ED-75B1-79E2-4A10EFA28865}"/>
              </a:ext>
            </a:extLst>
          </p:cNvPr>
          <p:cNvSpPr txBox="1"/>
          <p:nvPr/>
        </p:nvSpPr>
        <p:spPr>
          <a:xfrm>
            <a:off x="4498848" y="3969943"/>
            <a:ext cx="457657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Next 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Advanced Searching</a:t>
            </a:r>
            <a:endParaRPr kumimoji="0" lang="en-GB" sz="3600" b="0" i="0" u="none" strike="noStrike" kern="1200" cap="none" spc="0" normalizeH="0" baseline="0" noProof="0">
              <a:ln>
                <a:noFill/>
              </a:ln>
              <a:solidFill>
                <a:srgbClr val="5B1E4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057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9805E-AEEB-D059-D8F3-FD5EA5131A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019386A-63DE-CD7A-BF05-60270D369043}"/>
              </a:ext>
            </a:extLst>
          </p:cNvPr>
          <p:cNvSpPr txBox="1"/>
          <p:nvPr/>
        </p:nvSpPr>
        <p:spPr>
          <a:xfrm>
            <a:off x="2359127" y="1925713"/>
            <a:ext cx="476926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rgbClr val="B10059"/>
                </a:solidFill>
                <a:latin typeface="+mj-lt"/>
                <a:ea typeface="+mj-ea"/>
                <a:cs typeface="+mj-cs"/>
              </a:rPr>
              <a:t>Advanced Searching</a:t>
            </a:r>
            <a:endParaRPr lang="en-US" sz="4400" kern="1200">
              <a:solidFill>
                <a:srgbClr val="B10059"/>
              </a:solidFill>
              <a:latin typeface="+mj-lt"/>
              <a:ea typeface="+mj-ea"/>
              <a:cs typeface="+mj-cs"/>
            </a:endParaRPr>
          </a:p>
        </p:txBody>
      </p:sp>
    </p:spTree>
    <p:extLst>
      <p:ext uri="{BB962C8B-B14F-4D97-AF65-F5344CB8AC3E}">
        <p14:creationId xmlns:p14="http://schemas.microsoft.com/office/powerpoint/2010/main" val="22536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mersive Reader">
            <a:extLst>
              <a:ext uri="{FF2B5EF4-FFF2-40B4-BE49-F238E27FC236}">
                <a16:creationId xmlns:a16="http://schemas.microsoft.com/office/drawing/2014/main" id="{E632A254-FA0B-4FC4-A6D6-C59A0793C210}"/>
              </a:ext>
            </a:extLst>
          </p:cNvPr>
          <p:cNvSpPr>
            <a:spLocks noChangeAspect="1" noChangeArrowheads="1"/>
          </p:cNvSpPr>
          <p:nvPr/>
        </p:nvSpPr>
        <p:spPr bwMode="auto">
          <a:xfrm rot="11305203" flipH="1" flipV="1">
            <a:off x="361950" y="-136525"/>
            <a:ext cx="177602" cy="177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DFA499BF-0FAA-4A88-990C-223436984CF7}"/>
              </a:ext>
            </a:extLst>
          </p:cNvPr>
          <p:cNvSpPr txBox="1"/>
          <p:nvPr/>
        </p:nvSpPr>
        <p:spPr>
          <a:xfrm>
            <a:off x="1170652" y="437954"/>
            <a:ext cx="7200800" cy="1631216"/>
          </a:xfrm>
          <a:prstGeom prst="rect">
            <a:avLst/>
          </a:prstGeom>
          <a:noFill/>
        </p:spPr>
        <p:txBody>
          <a:bodyPr wrap="square" rtlCol="0">
            <a:spAutoFit/>
          </a:bodyPr>
          <a:lstStyle/>
          <a:p>
            <a:r>
              <a:rPr lang="en-GB" sz="3600" b="1">
                <a:solidFill>
                  <a:srgbClr val="B10059"/>
                </a:solidFill>
                <a:latin typeface="Calibri" panose="020F0502020204030204" pitchFamily="34" charset="0"/>
                <a:cs typeface="Calibri" panose="020F0502020204030204" pitchFamily="34" charset="0"/>
              </a:rPr>
              <a:t>Advanced Searching</a:t>
            </a:r>
            <a:endParaRPr lang="en-GB" sz="3600">
              <a:solidFill>
                <a:srgbClr val="5B1E45"/>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b="1">
                <a:solidFill>
                  <a:srgbClr val="5B1E45"/>
                </a:solidFill>
                <a:latin typeface="Calibri" panose="020F0502020204030204" pitchFamily="34" charset="0"/>
                <a:cs typeface="Calibri" panose="020F0502020204030204" pitchFamily="34" charset="0"/>
              </a:rPr>
              <a:t>Original Phrase</a:t>
            </a:r>
            <a:r>
              <a:rPr lang="en-GB" sz="2000">
                <a:solidFill>
                  <a:srgbClr val="5B1E45"/>
                </a:solidFill>
                <a:latin typeface="Calibri" panose="020F0502020204030204" pitchFamily="34" charset="0"/>
                <a:cs typeface="Calibri" panose="020F0502020204030204" pitchFamily="34" charset="0"/>
              </a:rPr>
              <a:t> searching</a:t>
            </a:r>
            <a:endParaRPr lang="en-GB" sz="2000" b="1">
              <a:solidFill>
                <a:srgbClr val="5B1E45"/>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b="1">
                <a:solidFill>
                  <a:srgbClr val="5B1E45"/>
                </a:solidFill>
                <a:latin typeface="Calibri" panose="020F0502020204030204" pitchFamily="34" charset="0"/>
                <a:cs typeface="Calibri" panose="020F0502020204030204" pitchFamily="34" charset="0"/>
              </a:rPr>
              <a:t>Advanced Phrase </a:t>
            </a:r>
            <a:r>
              <a:rPr lang="en-GB" sz="2000">
                <a:solidFill>
                  <a:srgbClr val="5B1E45"/>
                </a:solidFill>
                <a:latin typeface="Calibri" panose="020F0502020204030204" pitchFamily="34" charset="0"/>
                <a:cs typeface="Calibri" panose="020F0502020204030204" pitchFamily="34" charset="0"/>
              </a:rPr>
              <a:t>searching</a:t>
            </a:r>
            <a:endParaRPr lang="en-GB" sz="2000" b="1">
              <a:solidFill>
                <a:srgbClr val="5B1E45"/>
              </a:solidFill>
              <a:latin typeface="Calibri" panose="020F0502020204030204" pitchFamily="34" charset="0"/>
              <a:cs typeface="Calibri" panose="020F0502020204030204" pitchFamily="34" charset="0"/>
            </a:endParaRPr>
          </a:p>
          <a:p>
            <a:endParaRPr lang="en-GB" sz="240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3ECCBF1C-BFEF-4646-B2A5-EA9F64235DBE}"/>
              </a:ext>
            </a:extLst>
          </p:cNvPr>
          <p:cNvSpPr/>
          <p:nvPr/>
        </p:nvSpPr>
        <p:spPr>
          <a:xfrm>
            <a:off x="4980967" y="6523412"/>
            <a:ext cx="4163033" cy="430887"/>
          </a:xfrm>
          <a:prstGeom prst="rect">
            <a:avLst/>
          </a:prstGeom>
        </p:spPr>
        <p:txBody>
          <a:bodyPr wrap="square">
            <a:spAutoFit/>
          </a:bodyPr>
          <a:lstStyle/>
          <a:p>
            <a:r>
              <a:rPr lang="en-GB" sz="1100">
                <a:hlinkClick r:id="rId3"/>
              </a:rPr>
              <a:t>https://www.careopinion.org.uk/blogposts/475/search-for-the-hero</a:t>
            </a:r>
            <a:endParaRPr lang="en-GB" sz="1100"/>
          </a:p>
          <a:p>
            <a:endParaRPr lang="en-GB" sz="1100"/>
          </a:p>
        </p:txBody>
      </p:sp>
      <p:pic>
        <p:nvPicPr>
          <p:cNvPr id="4" name="Picture 3">
            <a:extLst>
              <a:ext uri="{FF2B5EF4-FFF2-40B4-BE49-F238E27FC236}">
                <a16:creationId xmlns:a16="http://schemas.microsoft.com/office/drawing/2014/main" id="{E6D93BFA-11E6-4CA2-92C4-AEE97AFFDD44}"/>
              </a:ext>
            </a:extLst>
          </p:cNvPr>
          <p:cNvPicPr>
            <a:picLocks noChangeAspect="1"/>
          </p:cNvPicPr>
          <p:nvPr/>
        </p:nvPicPr>
        <p:blipFill>
          <a:blip r:embed="rId4"/>
          <a:srcRect t="3536"/>
          <a:stretch/>
        </p:blipFill>
        <p:spPr>
          <a:xfrm>
            <a:off x="551598" y="1721717"/>
            <a:ext cx="7392584" cy="2574574"/>
          </a:xfrm>
          <a:prstGeom prst="rect">
            <a:avLst/>
          </a:prstGeom>
        </p:spPr>
      </p:pic>
      <p:sp>
        <p:nvSpPr>
          <p:cNvPr id="10" name="Oval 9">
            <a:extLst>
              <a:ext uri="{FF2B5EF4-FFF2-40B4-BE49-F238E27FC236}">
                <a16:creationId xmlns:a16="http://schemas.microsoft.com/office/drawing/2014/main" id="{E26C559A-769B-42A2-A992-416499D8422D}"/>
              </a:ext>
            </a:extLst>
          </p:cNvPr>
          <p:cNvSpPr/>
          <p:nvPr/>
        </p:nvSpPr>
        <p:spPr>
          <a:xfrm>
            <a:off x="551598" y="2505456"/>
            <a:ext cx="1478370" cy="1060126"/>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F5A393F-4609-1DE6-BD75-287C596A8C00}"/>
              </a:ext>
            </a:extLst>
          </p:cNvPr>
          <p:cNvSpPr txBox="1"/>
          <p:nvPr/>
        </p:nvSpPr>
        <p:spPr>
          <a:xfrm>
            <a:off x="450751" y="6200246"/>
            <a:ext cx="4572000" cy="646331"/>
          </a:xfrm>
          <a:prstGeom prst="rect">
            <a:avLst/>
          </a:prstGeom>
          <a:noFill/>
        </p:spPr>
        <p:txBody>
          <a:bodyPr wrap="square">
            <a:spAutoFit/>
          </a:bodyPr>
          <a:lstStyle/>
          <a:p>
            <a:r>
              <a:rPr lang="en-GB" sz="1800" b="1">
                <a:solidFill>
                  <a:srgbClr val="5B1E45"/>
                </a:solidFill>
                <a:latin typeface="Calibri" panose="020F0502020204030204" pitchFamily="34" charset="0"/>
                <a:cs typeface="Calibri" panose="020F0502020204030204" pitchFamily="34" charset="0"/>
              </a:rPr>
              <a:t>The quotation marks are the essential signal for us to do a phrase search = “</a:t>
            </a:r>
            <a:r>
              <a:rPr lang="en-GB" sz="1800" b="1" err="1">
                <a:solidFill>
                  <a:srgbClr val="5B1E45"/>
                </a:solidFill>
                <a:latin typeface="Calibri" panose="020F0502020204030204" pitchFamily="34" charset="0"/>
                <a:cs typeface="Calibri" panose="020F0502020204030204" pitchFamily="34" charset="0"/>
              </a:rPr>
              <a:t>xxxx</a:t>
            </a:r>
            <a:r>
              <a:rPr lang="en-GB" sz="1800" b="1">
                <a:solidFill>
                  <a:srgbClr val="5B1E45"/>
                </a:solidFill>
                <a:latin typeface="Calibri" panose="020F0502020204030204" pitchFamily="34" charset="0"/>
                <a:cs typeface="Calibri" panose="020F0502020204030204" pitchFamily="34" charset="0"/>
              </a:rPr>
              <a:t>”</a:t>
            </a:r>
          </a:p>
        </p:txBody>
      </p:sp>
      <p:grpSp>
        <p:nvGrpSpPr>
          <p:cNvPr id="9" name="Group 8">
            <a:extLst>
              <a:ext uri="{FF2B5EF4-FFF2-40B4-BE49-F238E27FC236}">
                <a16:creationId xmlns:a16="http://schemas.microsoft.com/office/drawing/2014/main" id="{2E425D0C-D096-49DE-0C90-7EC99DA20A07}"/>
              </a:ext>
            </a:extLst>
          </p:cNvPr>
          <p:cNvGrpSpPr/>
          <p:nvPr/>
        </p:nvGrpSpPr>
        <p:grpSpPr>
          <a:xfrm>
            <a:off x="1647136" y="2994881"/>
            <a:ext cx="7496864" cy="2970004"/>
            <a:chOff x="1647136" y="2994881"/>
            <a:chExt cx="7496864" cy="2970004"/>
          </a:xfrm>
        </p:grpSpPr>
        <p:pic>
          <p:nvPicPr>
            <p:cNvPr id="7" name="Picture 6">
              <a:extLst>
                <a:ext uri="{FF2B5EF4-FFF2-40B4-BE49-F238E27FC236}">
                  <a16:creationId xmlns:a16="http://schemas.microsoft.com/office/drawing/2014/main" id="{AD111E19-822C-49AC-90E3-E22960B2EB74}"/>
                </a:ext>
              </a:extLst>
            </p:cNvPr>
            <p:cNvPicPr>
              <a:picLocks noChangeAspect="1"/>
            </p:cNvPicPr>
            <p:nvPr/>
          </p:nvPicPr>
          <p:blipFill>
            <a:blip r:embed="rId5"/>
            <a:stretch>
              <a:fillRect/>
            </a:stretch>
          </p:blipFill>
          <p:spPr>
            <a:xfrm>
              <a:off x="1647136" y="2994881"/>
              <a:ext cx="7496864" cy="2970004"/>
            </a:xfrm>
            <a:prstGeom prst="rect">
              <a:avLst/>
            </a:prstGeom>
          </p:spPr>
        </p:pic>
        <p:sp>
          <p:nvSpPr>
            <p:cNvPr id="8" name="Oval 7">
              <a:extLst>
                <a:ext uri="{FF2B5EF4-FFF2-40B4-BE49-F238E27FC236}">
                  <a16:creationId xmlns:a16="http://schemas.microsoft.com/office/drawing/2014/main" id="{6B26C1AA-8954-5088-BDAE-E3D1B9CA1C76}"/>
                </a:ext>
              </a:extLst>
            </p:cNvPr>
            <p:cNvSpPr/>
            <p:nvPr/>
          </p:nvSpPr>
          <p:spPr>
            <a:xfrm>
              <a:off x="1647136" y="3737764"/>
              <a:ext cx="1763576" cy="1272496"/>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2938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64E412-4C28-B682-E586-9CE1C9E2AE91}"/>
              </a:ext>
            </a:extLst>
          </p:cNvPr>
          <p:cNvPicPr>
            <a:picLocks noChangeAspect="1"/>
          </p:cNvPicPr>
          <p:nvPr/>
        </p:nvPicPr>
        <p:blipFill>
          <a:blip r:embed="rId3"/>
          <a:srcRect l="29033" t="55960"/>
          <a:stretch/>
        </p:blipFill>
        <p:spPr>
          <a:xfrm>
            <a:off x="2654710" y="1388033"/>
            <a:ext cx="6489290" cy="2706499"/>
          </a:xfrm>
          <a:prstGeom prst="rect">
            <a:avLst/>
          </a:prstGeom>
        </p:spPr>
      </p:pic>
      <p:sp>
        <p:nvSpPr>
          <p:cNvPr id="3" name="AutoShape 2" descr="Immersive Reader">
            <a:extLst>
              <a:ext uri="{FF2B5EF4-FFF2-40B4-BE49-F238E27FC236}">
                <a16:creationId xmlns:a16="http://schemas.microsoft.com/office/drawing/2014/main" id="{E632A254-FA0B-4FC4-A6D6-C59A0793C210}"/>
              </a:ext>
            </a:extLst>
          </p:cNvPr>
          <p:cNvSpPr>
            <a:spLocks noChangeAspect="1" noChangeArrowheads="1"/>
          </p:cNvSpPr>
          <p:nvPr/>
        </p:nvSpPr>
        <p:spPr bwMode="auto">
          <a:xfrm rot="11305203" flipH="1" flipV="1">
            <a:off x="361950" y="-136525"/>
            <a:ext cx="177602" cy="177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Oval 11">
            <a:extLst>
              <a:ext uri="{FF2B5EF4-FFF2-40B4-BE49-F238E27FC236}">
                <a16:creationId xmlns:a16="http://schemas.microsoft.com/office/drawing/2014/main" id="{CD8F55C5-80EA-42F8-81D3-E2ED52ADBC0E}"/>
              </a:ext>
            </a:extLst>
          </p:cNvPr>
          <p:cNvSpPr/>
          <p:nvPr/>
        </p:nvSpPr>
        <p:spPr>
          <a:xfrm>
            <a:off x="2858135" y="1731259"/>
            <a:ext cx="794257" cy="597162"/>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97F34CF-E025-A9F8-09D3-C78361C12765}"/>
              </a:ext>
            </a:extLst>
          </p:cNvPr>
          <p:cNvPicPr>
            <a:picLocks noChangeAspect="1"/>
          </p:cNvPicPr>
          <p:nvPr/>
        </p:nvPicPr>
        <p:blipFill>
          <a:blip r:embed="rId3"/>
          <a:srcRect r="70107" b="40493"/>
          <a:stretch/>
        </p:blipFill>
        <p:spPr>
          <a:xfrm>
            <a:off x="-78658" y="1131295"/>
            <a:ext cx="2733368" cy="3657015"/>
          </a:xfrm>
          <a:prstGeom prst="rect">
            <a:avLst/>
          </a:prstGeom>
        </p:spPr>
      </p:pic>
      <p:pic>
        <p:nvPicPr>
          <p:cNvPr id="10" name="Picture 9">
            <a:extLst>
              <a:ext uri="{FF2B5EF4-FFF2-40B4-BE49-F238E27FC236}">
                <a16:creationId xmlns:a16="http://schemas.microsoft.com/office/drawing/2014/main" id="{248C0677-B767-BC51-77A8-43F3A2499016}"/>
              </a:ext>
            </a:extLst>
          </p:cNvPr>
          <p:cNvPicPr>
            <a:picLocks noChangeAspect="1"/>
          </p:cNvPicPr>
          <p:nvPr/>
        </p:nvPicPr>
        <p:blipFill>
          <a:blip r:embed="rId4"/>
          <a:stretch>
            <a:fillRect/>
          </a:stretch>
        </p:blipFill>
        <p:spPr>
          <a:xfrm>
            <a:off x="1563329" y="2816251"/>
            <a:ext cx="7580671" cy="3727808"/>
          </a:xfrm>
          <a:prstGeom prst="rect">
            <a:avLst/>
          </a:prstGeom>
        </p:spPr>
      </p:pic>
      <p:sp>
        <p:nvSpPr>
          <p:cNvPr id="13" name="Oval 12">
            <a:extLst>
              <a:ext uri="{FF2B5EF4-FFF2-40B4-BE49-F238E27FC236}">
                <a16:creationId xmlns:a16="http://schemas.microsoft.com/office/drawing/2014/main" id="{DE65BF35-C4F5-446D-AAF6-782AF75937B1}"/>
              </a:ext>
            </a:extLst>
          </p:cNvPr>
          <p:cNvSpPr>
            <a:spLocks noGrp="1" noRot="1" noMove="1" noResize="1" noEditPoints="1" noAdjustHandles="1" noChangeArrowheads="1" noChangeShapeType="1"/>
          </p:cNvSpPr>
          <p:nvPr/>
        </p:nvSpPr>
        <p:spPr>
          <a:xfrm>
            <a:off x="4036142" y="4182929"/>
            <a:ext cx="732504" cy="497226"/>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300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AE4962-4620-7780-ED4D-E4A2993BF93D}"/>
              </a:ext>
            </a:extLst>
          </p:cNvPr>
          <p:cNvPicPr>
            <a:picLocks noChangeAspect="1"/>
          </p:cNvPicPr>
          <p:nvPr/>
        </p:nvPicPr>
        <p:blipFill>
          <a:blip r:embed="rId2"/>
          <a:srcRect b="47066"/>
          <a:stretch/>
        </p:blipFill>
        <p:spPr>
          <a:xfrm>
            <a:off x="0" y="0"/>
            <a:ext cx="9169154" cy="3630168"/>
          </a:xfrm>
          <a:prstGeom prst="rect">
            <a:avLst/>
          </a:prstGeom>
        </p:spPr>
      </p:pic>
      <p:sp>
        <p:nvSpPr>
          <p:cNvPr id="2" name="TextBox 1">
            <a:extLst>
              <a:ext uri="{FF2B5EF4-FFF2-40B4-BE49-F238E27FC236}">
                <a16:creationId xmlns:a16="http://schemas.microsoft.com/office/drawing/2014/main" id="{DE786E2A-9AF6-ED6E-2FB3-8FC1286752D4}"/>
              </a:ext>
            </a:extLst>
          </p:cNvPr>
          <p:cNvSpPr txBox="1"/>
          <p:nvPr/>
        </p:nvSpPr>
        <p:spPr>
          <a:xfrm>
            <a:off x="722376" y="4654296"/>
            <a:ext cx="3163824" cy="584775"/>
          </a:xfrm>
          <a:prstGeom prst="rect">
            <a:avLst/>
          </a:prstGeom>
          <a:noFill/>
        </p:spPr>
        <p:txBody>
          <a:bodyPr wrap="square" rtlCol="0">
            <a:spAutoFit/>
          </a:bodyPr>
          <a:lstStyle/>
          <a:p>
            <a:r>
              <a:rPr lang="en-GB" sz="3200">
                <a:solidFill>
                  <a:srgbClr val="5B1E45"/>
                </a:solidFill>
              </a:rPr>
              <a:t>Before we start…</a:t>
            </a:r>
          </a:p>
        </p:txBody>
      </p:sp>
      <p:sp>
        <p:nvSpPr>
          <p:cNvPr id="3" name="Rectangle 2">
            <a:extLst>
              <a:ext uri="{FF2B5EF4-FFF2-40B4-BE49-F238E27FC236}">
                <a16:creationId xmlns:a16="http://schemas.microsoft.com/office/drawing/2014/main" id="{5328A82C-8765-3C59-D810-0067ACABA898}"/>
              </a:ext>
            </a:extLst>
          </p:cNvPr>
          <p:cNvSpPr/>
          <p:nvPr/>
        </p:nvSpPr>
        <p:spPr>
          <a:xfrm>
            <a:off x="4041648" y="4005072"/>
            <a:ext cx="73152" cy="2514600"/>
          </a:xfrm>
          <a:prstGeom prst="rect">
            <a:avLst/>
          </a:prstGeom>
          <a:solidFill>
            <a:srgbClr val="5B1E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26215A5-18F3-FDAD-5E4F-800F4BE5CAF9}"/>
              </a:ext>
            </a:extLst>
          </p:cNvPr>
          <p:cNvSpPr txBox="1"/>
          <p:nvPr/>
        </p:nvSpPr>
        <p:spPr>
          <a:xfrm>
            <a:off x="4791456" y="4151376"/>
            <a:ext cx="3886200" cy="2092881"/>
          </a:xfrm>
          <a:prstGeom prst="rect">
            <a:avLst/>
          </a:prstGeom>
          <a:noFill/>
        </p:spPr>
        <p:txBody>
          <a:bodyPr wrap="square" rtlCol="0">
            <a:spAutoFit/>
          </a:bodyPr>
          <a:lstStyle/>
          <a:p>
            <a:pPr marL="285750" indent="-285750">
              <a:buFont typeface="Arial" panose="020B0604020202020204" pitchFamily="34" charset="0"/>
              <a:buChar char="•"/>
            </a:pPr>
            <a:r>
              <a:rPr lang="en-GB" sz="2800">
                <a:solidFill>
                  <a:srgbClr val="5B1E45"/>
                </a:solidFill>
              </a:rPr>
              <a:t>Not Recording</a:t>
            </a:r>
          </a:p>
          <a:p>
            <a:pPr marL="285750" indent="-285750">
              <a:buFont typeface="Arial" panose="020B0604020202020204" pitchFamily="34" charset="0"/>
              <a:buChar char="•"/>
            </a:pPr>
            <a:r>
              <a:rPr lang="en-GB" sz="2800">
                <a:solidFill>
                  <a:srgbClr val="5B1E45"/>
                </a:solidFill>
              </a:rPr>
              <a:t>Camera &amp; Mic</a:t>
            </a:r>
          </a:p>
          <a:p>
            <a:pPr marL="285750" indent="-285750">
              <a:buFont typeface="Arial" panose="020B0604020202020204" pitchFamily="34" charset="0"/>
              <a:buChar char="•"/>
            </a:pPr>
            <a:r>
              <a:rPr lang="en-GB" sz="2800">
                <a:solidFill>
                  <a:srgbClr val="5B1E45"/>
                </a:solidFill>
              </a:rPr>
              <a:t>Interactive </a:t>
            </a:r>
          </a:p>
          <a:p>
            <a:pPr marL="285750" indent="-285750">
              <a:buFont typeface="Arial" panose="020B0604020202020204" pitchFamily="34" charset="0"/>
              <a:buChar char="•"/>
            </a:pPr>
            <a:r>
              <a:rPr lang="en-GB" sz="2800">
                <a:solidFill>
                  <a:srgbClr val="5B1E45"/>
                </a:solidFill>
              </a:rPr>
              <a:t>Post session email</a:t>
            </a:r>
          </a:p>
          <a:p>
            <a:pPr marL="285750" indent="-285750">
              <a:buFont typeface="Arial" panose="020B0604020202020204" pitchFamily="34" charset="0"/>
              <a:buChar char="•"/>
            </a:pPr>
            <a:endParaRPr lang="en-GB" sz="1800">
              <a:solidFill>
                <a:srgbClr val="5B1E45"/>
              </a:solidFill>
            </a:endParaRPr>
          </a:p>
        </p:txBody>
      </p:sp>
    </p:spTree>
    <p:extLst>
      <p:ext uri="{BB962C8B-B14F-4D97-AF65-F5344CB8AC3E}">
        <p14:creationId xmlns:p14="http://schemas.microsoft.com/office/powerpoint/2010/main" val="265082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769806-F472-4805-ABA2-4871A0697325}"/>
              </a:ext>
            </a:extLst>
          </p:cNvPr>
          <p:cNvSpPr txBox="1"/>
          <p:nvPr/>
        </p:nvSpPr>
        <p:spPr>
          <a:xfrm>
            <a:off x="579290" y="328387"/>
            <a:ext cx="5829375" cy="584775"/>
          </a:xfrm>
          <a:prstGeom prst="rect">
            <a:avLst/>
          </a:prstGeom>
          <a:noFill/>
        </p:spPr>
        <p:txBody>
          <a:bodyPr wrap="square" rtlCol="0">
            <a:spAutoFit/>
          </a:bodyPr>
          <a:lstStyle/>
          <a:p>
            <a:r>
              <a:rPr lang="en-GB" sz="3200"/>
              <a:t>Stem Searching on </a:t>
            </a:r>
            <a:r>
              <a:rPr lang="en-GB" sz="3200">
                <a:solidFill>
                  <a:srgbClr val="B10059"/>
                </a:solidFill>
              </a:rPr>
              <a:t>Care Opinion</a:t>
            </a:r>
          </a:p>
        </p:txBody>
      </p:sp>
      <p:sp>
        <p:nvSpPr>
          <p:cNvPr id="5" name="TextBox 4">
            <a:extLst>
              <a:ext uri="{FF2B5EF4-FFF2-40B4-BE49-F238E27FC236}">
                <a16:creationId xmlns:a16="http://schemas.microsoft.com/office/drawing/2014/main" id="{99BD10E7-5AC8-4BD4-B237-AAB3C452C292}"/>
              </a:ext>
            </a:extLst>
          </p:cNvPr>
          <p:cNvSpPr txBox="1"/>
          <p:nvPr/>
        </p:nvSpPr>
        <p:spPr>
          <a:xfrm>
            <a:off x="783057" y="928551"/>
            <a:ext cx="7577886" cy="5447645"/>
          </a:xfrm>
          <a:prstGeom prst="rect">
            <a:avLst/>
          </a:prstGeom>
          <a:noFill/>
        </p:spPr>
        <p:txBody>
          <a:bodyPr wrap="square" rtlCol="0">
            <a:spAutoFit/>
          </a:bodyPr>
          <a:lstStyle/>
          <a:p>
            <a:endParaRPr lang="en-GB" sz="2400" dirty="0"/>
          </a:p>
          <a:p>
            <a:pPr algn="l" fontAlgn="base"/>
            <a:r>
              <a:rPr lang="en-GB" sz="1600" b="0" i="0" dirty="0">
                <a:solidFill>
                  <a:srgbClr val="444444"/>
                </a:solidFill>
                <a:effectLst/>
                <a:latin typeface="MuseoSans500"/>
              </a:rPr>
              <a:t>You might want </a:t>
            </a:r>
            <a:r>
              <a:rPr lang="en-GB" sz="1600" b="0" i="0" dirty="0">
                <a:solidFill>
                  <a:srgbClr val="444444"/>
                </a:solidFill>
                <a:effectLst/>
                <a:latin typeface="MuseoSans500"/>
                <a:hlinkClick r:id="rId3"/>
              </a:rPr>
              <a:t>all stories which include words like diabetes, diabetic, diabetologist, diabetology</a:t>
            </a:r>
            <a:r>
              <a:rPr lang="en-GB" sz="1600" b="0" i="0" dirty="0">
                <a:solidFill>
                  <a:srgbClr val="444444"/>
                </a:solidFill>
                <a:effectLst/>
                <a:latin typeface="MuseoSans500"/>
              </a:rPr>
              <a:t>. Or to put it another way, </a:t>
            </a:r>
            <a:r>
              <a:rPr lang="en-GB" sz="1600" b="1" i="0" dirty="0">
                <a:solidFill>
                  <a:srgbClr val="444444"/>
                </a:solidFill>
                <a:effectLst/>
                <a:latin typeface="MuseoSans500"/>
              </a:rPr>
              <a:t>any word that starts with "</a:t>
            </a:r>
            <a:r>
              <a:rPr lang="en-GB" sz="1600" b="1" i="0" dirty="0" err="1">
                <a:solidFill>
                  <a:srgbClr val="444444"/>
                </a:solidFill>
                <a:effectLst/>
                <a:latin typeface="MuseoSans500"/>
              </a:rPr>
              <a:t>diabet</a:t>
            </a:r>
            <a:r>
              <a:rPr lang="en-GB" sz="1600" b="1" i="0" dirty="0">
                <a:solidFill>
                  <a:srgbClr val="444444"/>
                </a:solidFill>
                <a:effectLst/>
                <a:latin typeface="MuseoSans500"/>
              </a:rPr>
              <a:t>"</a:t>
            </a:r>
          </a:p>
          <a:p>
            <a:pPr algn="l" fontAlgn="base"/>
            <a:endParaRPr lang="en-GB" sz="1600" b="0" i="0" dirty="0">
              <a:solidFill>
                <a:srgbClr val="444444"/>
              </a:solidFill>
              <a:effectLst/>
              <a:latin typeface="MuseoSans500"/>
            </a:endParaRPr>
          </a:p>
          <a:p>
            <a:pPr algn="l" fontAlgn="base"/>
            <a:r>
              <a:rPr lang="en-GB" sz="1600" b="0" i="0" dirty="0">
                <a:solidFill>
                  <a:srgbClr val="444444"/>
                </a:solidFill>
                <a:effectLst/>
                <a:latin typeface="MuseoSans500"/>
              </a:rPr>
              <a:t>To do that, add a star to your phrase search,  </a:t>
            </a:r>
            <a:r>
              <a:rPr lang="en-GB" sz="2800" b="0" i="0" dirty="0">
                <a:solidFill>
                  <a:srgbClr val="444444"/>
                </a:solidFill>
                <a:effectLst/>
                <a:latin typeface="MuseoSans500"/>
              </a:rPr>
              <a:t>like this: "</a:t>
            </a:r>
            <a:r>
              <a:rPr lang="en-GB" sz="2800" b="0" i="0" dirty="0" err="1">
                <a:solidFill>
                  <a:srgbClr val="444444"/>
                </a:solidFill>
                <a:effectLst/>
                <a:latin typeface="MuseoSans500"/>
              </a:rPr>
              <a:t>diabet</a:t>
            </a:r>
            <a:r>
              <a:rPr lang="en-GB" sz="2800" b="0" i="0" dirty="0">
                <a:solidFill>
                  <a:srgbClr val="444444"/>
                </a:solidFill>
                <a:effectLst/>
                <a:latin typeface="MuseoSans500"/>
              </a:rPr>
              <a:t>*"</a:t>
            </a:r>
          </a:p>
          <a:p>
            <a:endParaRPr lang="en-GB" sz="2200" dirty="0"/>
          </a:p>
          <a:p>
            <a:pPr algn="l" fontAlgn="base"/>
            <a:r>
              <a:rPr lang="en-GB" sz="1600" b="1" i="0" u="sng" dirty="0">
                <a:solidFill>
                  <a:srgbClr val="444444"/>
                </a:solidFill>
                <a:effectLst/>
                <a:latin typeface="MuseoSans500"/>
              </a:rPr>
              <a:t>This AND that</a:t>
            </a:r>
          </a:p>
          <a:p>
            <a:pPr algn="l" fontAlgn="base"/>
            <a:endParaRPr lang="en-GB" sz="1600" dirty="0">
              <a:solidFill>
                <a:srgbClr val="444444"/>
              </a:solidFill>
              <a:latin typeface="MuseoSans500"/>
            </a:endParaRPr>
          </a:p>
          <a:p>
            <a:pPr algn="l" fontAlgn="base"/>
            <a:r>
              <a:rPr lang="en-GB" sz="2800" b="0" i="0" dirty="0">
                <a:solidFill>
                  <a:srgbClr val="444444"/>
                </a:solidFill>
                <a:effectLst/>
                <a:latin typeface="MuseoSans500"/>
              </a:rPr>
              <a:t>				"diabetes” AND “blood pressure"</a:t>
            </a:r>
          </a:p>
          <a:p>
            <a:pPr algn="l" fontAlgn="base"/>
            <a:endParaRPr lang="en-GB" sz="1600" b="0" i="0" dirty="0">
              <a:solidFill>
                <a:srgbClr val="444444"/>
              </a:solidFill>
              <a:effectLst/>
              <a:latin typeface="MuseoSans500"/>
            </a:endParaRPr>
          </a:p>
          <a:p>
            <a:pPr algn="l" fontAlgn="base"/>
            <a:r>
              <a:rPr lang="en-GB" sz="2800" b="0" i="0" dirty="0">
                <a:solidFill>
                  <a:srgbClr val="444444"/>
                </a:solidFill>
                <a:effectLst/>
                <a:latin typeface="MuseoSans500"/>
              </a:rPr>
              <a:t>				"diabetes” AND NOT “blood pressure.“</a:t>
            </a:r>
          </a:p>
          <a:p>
            <a:pPr algn="l" fontAlgn="base"/>
            <a:endParaRPr lang="en-GB" sz="2800" b="0" i="0" dirty="0">
              <a:solidFill>
                <a:srgbClr val="444444"/>
              </a:solidFill>
              <a:effectLst/>
              <a:latin typeface="MuseoSans500"/>
            </a:endParaRPr>
          </a:p>
          <a:p>
            <a:pPr algn="l" fontAlgn="base"/>
            <a:r>
              <a:rPr lang="en-GB" sz="1600" b="1" i="0" u="sng" dirty="0">
                <a:solidFill>
                  <a:srgbClr val="444444"/>
                </a:solidFill>
                <a:effectLst/>
                <a:latin typeface="MuseoSans500"/>
              </a:rPr>
              <a:t>One OR other</a:t>
            </a:r>
          </a:p>
          <a:p>
            <a:pPr algn="l" fontAlgn="base"/>
            <a:r>
              <a:rPr lang="en-GB" sz="2800" b="0" i="0" dirty="0">
                <a:solidFill>
                  <a:srgbClr val="444444"/>
                </a:solidFill>
                <a:effectLst/>
                <a:latin typeface="MuseoSans500"/>
              </a:rPr>
              <a:t>				"sonographer” OR “scan” OR “ultrasound"</a:t>
            </a:r>
            <a:br>
              <a:rPr lang="en-GB" sz="2200" dirty="0"/>
            </a:br>
            <a:endParaRPr lang="en-GB" sz="2200" dirty="0"/>
          </a:p>
        </p:txBody>
      </p:sp>
      <p:sp>
        <p:nvSpPr>
          <p:cNvPr id="4" name="Rectangle 3">
            <a:extLst>
              <a:ext uri="{FF2B5EF4-FFF2-40B4-BE49-F238E27FC236}">
                <a16:creationId xmlns:a16="http://schemas.microsoft.com/office/drawing/2014/main" id="{EA0323C4-A3BA-4F43-9A6E-1BCC7F84D4B3}"/>
              </a:ext>
            </a:extLst>
          </p:cNvPr>
          <p:cNvSpPr/>
          <p:nvPr/>
        </p:nvSpPr>
        <p:spPr>
          <a:xfrm>
            <a:off x="4572000" y="6144892"/>
            <a:ext cx="4470531" cy="338554"/>
          </a:xfrm>
          <a:prstGeom prst="rect">
            <a:avLst/>
          </a:prstGeom>
        </p:spPr>
        <p:txBody>
          <a:bodyPr wrap="square">
            <a:spAutoFit/>
          </a:bodyPr>
          <a:lstStyle/>
          <a:p>
            <a:r>
              <a:rPr lang="en-GB" sz="1600" b="1" dirty="0">
                <a:hlinkClick r:id="rId4"/>
              </a:rPr>
              <a:t>Find the right stories for you Blog</a:t>
            </a:r>
            <a:endParaRPr lang="en-GB" sz="1600" b="1" dirty="0"/>
          </a:p>
        </p:txBody>
      </p:sp>
      <p:sp>
        <p:nvSpPr>
          <p:cNvPr id="6" name="TextBox 5">
            <a:extLst>
              <a:ext uri="{FF2B5EF4-FFF2-40B4-BE49-F238E27FC236}">
                <a16:creationId xmlns:a16="http://schemas.microsoft.com/office/drawing/2014/main" id="{9AE9CEC4-2DDE-1902-1F47-44219D931598}"/>
              </a:ext>
            </a:extLst>
          </p:cNvPr>
          <p:cNvSpPr txBox="1"/>
          <p:nvPr/>
        </p:nvSpPr>
        <p:spPr>
          <a:xfrm>
            <a:off x="783057" y="6160281"/>
            <a:ext cx="4572000" cy="369332"/>
          </a:xfrm>
          <a:prstGeom prst="rect">
            <a:avLst/>
          </a:prstGeom>
          <a:noFill/>
        </p:spPr>
        <p:txBody>
          <a:bodyPr wrap="square">
            <a:spAutoFit/>
          </a:bodyPr>
          <a:lstStyle/>
          <a:p>
            <a:pPr algn="l"/>
            <a:r>
              <a:rPr lang="en-GB" b="0" i="0">
                <a:solidFill>
                  <a:srgbClr val="444444"/>
                </a:solidFill>
                <a:effectLst/>
                <a:latin typeface="MuseoSans500"/>
                <a:hlinkClick r:id="rId5"/>
              </a:rPr>
              <a:t>The world is your bookmark</a:t>
            </a:r>
            <a:endParaRPr lang="en-GB" b="0" i="0">
              <a:solidFill>
                <a:srgbClr val="444444"/>
              </a:solidFill>
              <a:effectLst/>
              <a:latin typeface="MuseoSans500"/>
            </a:endParaRPr>
          </a:p>
        </p:txBody>
      </p:sp>
    </p:spTree>
    <p:extLst>
      <p:ext uri="{BB962C8B-B14F-4D97-AF65-F5344CB8AC3E}">
        <p14:creationId xmlns:p14="http://schemas.microsoft.com/office/powerpoint/2010/main" val="71981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769806-F472-4805-ABA2-4871A0697325}"/>
              </a:ext>
            </a:extLst>
          </p:cNvPr>
          <p:cNvSpPr txBox="1"/>
          <p:nvPr/>
        </p:nvSpPr>
        <p:spPr>
          <a:xfrm>
            <a:off x="973761" y="601724"/>
            <a:ext cx="3067888" cy="1077218"/>
          </a:xfrm>
          <a:prstGeom prst="rect">
            <a:avLst/>
          </a:prstGeom>
          <a:noFill/>
        </p:spPr>
        <p:txBody>
          <a:bodyPr wrap="square" rtlCol="0">
            <a:spAutoFit/>
          </a:bodyPr>
          <a:lstStyle/>
          <a:p>
            <a:r>
              <a:rPr lang="en-GB" sz="3200">
                <a:solidFill>
                  <a:srgbClr val="5B1E45"/>
                </a:solidFill>
              </a:rPr>
              <a:t>Example Stem Search!</a:t>
            </a:r>
          </a:p>
        </p:txBody>
      </p:sp>
      <p:pic>
        <p:nvPicPr>
          <p:cNvPr id="6" name="Picture 5">
            <a:extLst>
              <a:ext uri="{FF2B5EF4-FFF2-40B4-BE49-F238E27FC236}">
                <a16:creationId xmlns:a16="http://schemas.microsoft.com/office/drawing/2014/main" id="{6DF4B173-A03A-4C35-BB95-2E2E2A1DBF73}"/>
              </a:ext>
            </a:extLst>
          </p:cNvPr>
          <p:cNvPicPr>
            <a:picLocks noChangeAspect="1"/>
          </p:cNvPicPr>
          <p:nvPr/>
        </p:nvPicPr>
        <p:blipFill>
          <a:blip r:embed="rId3"/>
          <a:stretch>
            <a:fillRect/>
          </a:stretch>
        </p:blipFill>
        <p:spPr>
          <a:xfrm>
            <a:off x="640585" y="1911096"/>
            <a:ext cx="8503415" cy="2474392"/>
          </a:xfrm>
          <a:prstGeom prst="rect">
            <a:avLst/>
          </a:prstGeom>
        </p:spPr>
      </p:pic>
      <p:sp>
        <p:nvSpPr>
          <p:cNvPr id="8" name="TextBox 7">
            <a:extLst>
              <a:ext uri="{FF2B5EF4-FFF2-40B4-BE49-F238E27FC236}">
                <a16:creationId xmlns:a16="http://schemas.microsoft.com/office/drawing/2014/main" id="{58D95D27-7864-4AAD-83DD-12DD3F0C7E0D}"/>
              </a:ext>
            </a:extLst>
          </p:cNvPr>
          <p:cNvSpPr txBox="1"/>
          <p:nvPr/>
        </p:nvSpPr>
        <p:spPr>
          <a:xfrm>
            <a:off x="640585" y="5613005"/>
            <a:ext cx="8156447" cy="646331"/>
          </a:xfrm>
          <a:prstGeom prst="rect">
            <a:avLst/>
          </a:prstGeom>
          <a:noFill/>
        </p:spPr>
        <p:txBody>
          <a:bodyPr wrap="square">
            <a:spAutoFit/>
          </a:bodyPr>
          <a:lstStyle/>
          <a:p>
            <a:r>
              <a:rPr lang="en-GB">
                <a:hlinkClick r:id="rId4"/>
              </a:rPr>
              <a:t>https://www.careopinion.org.uk/opinions?phrase=midwife+or+midwives+or+nurs*</a:t>
            </a:r>
            <a:endParaRPr lang="en-GB"/>
          </a:p>
          <a:p>
            <a:endParaRPr lang="en-GB"/>
          </a:p>
        </p:txBody>
      </p:sp>
    </p:spTree>
    <p:extLst>
      <p:ext uri="{BB962C8B-B14F-4D97-AF65-F5344CB8AC3E}">
        <p14:creationId xmlns:p14="http://schemas.microsoft.com/office/powerpoint/2010/main" val="3602854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7265-9E9F-E3B1-3DBB-98A3394F68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2204CA-A8F2-66C7-D1D1-0EDFFA666ECD}"/>
              </a:ext>
            </a:extLst>
          </p:cNvPr>
          <p:cNvSpPr txBox="1"/>
          <p:nvPr/>
        </p:nvSpPr>
        <p:spPr>
          <a:xfrm>
            <a:off x="284521" y="18255"/>
            <a:ext cx="78867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rgbClr val="B10059"/>
                </a:solidFill>
                <a:latin typeface="+mj-lt"/>
                <a:ea typeface="+mj-ea"/>
                <a:cs typeface="+mj-cs"/>
              </a:rPr>
              <a:t>Any Questions?</a:t>
            </a:r>
            <a:endParaRPr lang="en-US" sz="4400" kern="1200">
              <a:solidFill>
                <a:srgbClr val="B10059"/>
              </a:solidFill>
              <a:latin typeface="+mj-lt"/>
              <a:ea typeface="+mj-ea"/>
              <a:cs typeface="+mj-cs"/>
            </a:endParaRPr>
          </a:p>
        </p:txBody>
      </p:sp>
      <p:pic>
        <p:nvPicPr>
          <p:cNvPr id="6" name="Picture 5">
            <a:extLst>
              <a:ext uri="{FF2B5EF4-FFF2-40B4-BE49-F238E27FC236}">
                <a16:creationId xmlns:a16="http://schemas.microsoft.com/office/drawing/2014/main" id="{95AABFD9-AC7A-3216-009A-B59D677C85F4}"/>
              </a:ext>
            </a:extLst>
          </p:cNvPr>
          <p:cNvPicPr>
            <a:picLocks noChangeAspect="1"/>
          </p:cNvPicPr>
          <p:nvPr/>
        </p:nvPicPr>
        <p:blipFill>
          <a:blip r:embed="rId3"/>
          <a:srcRect l="1199" r="5479" b="-2"/>
          <a:stretch/>
        </p:blipFill>
        <p:spPr>
          <a:xfrm>
            <a:off x="378247" y="1107182"/>
            <a:ext cx="3886200" cy="4351338"/>
          </a:xfrm>
          <a:prstGeom prst="rect">
            <a:avLst/>
          </a:prstGeom>
          <a:noFill/>
        </p:spPr>
      </p:pic>
      <p:sp>
        <p:nvSpPr>
          <p:cNvPr id="5" name="TextBox 4">
            <a:extLst>
              <a:ext uri="{FF2B5EF4-FFF2-40B4-BE49-F238E27FC236}">
                <a16:creationId xmlns:a16="http://schemas.microsoft.com/office/drawing/2014/main" id="{8183684C-542D-4897-FE02-61629E58EE74}"/>
              </a:ext>
            </a:extLst>
          </p:cNvPr>
          <p:cNvSpPr txBox="1"/>
          <p:nvPr/>
        </p:nvSpPr>
        <p:spPr>
          <a:xfrm>
            <a:off x="4498848" y="536321"/>
            <a:ext cx="3886200" cy="4351338"/>
          </a:xfrm>
          <a:prstGeom prst="rect">
            <a:avLst/>
          </a:prstGeom>
        </p:spPr>
        <p:txBody>
          <a:bodyPr vert="horz" lIns="91440" tIns="45720" rIns="91440" bIns="45720" rtlCol="0">
            <a:normAutofit/>
          </a:bodyPr>
          <a:lstStyle/>
          <a:p>
            <a:pPr defTabSz="914400">
              <a:lnSpc>
                <a:spcPct val="90000"/>
              </a:lnSpc>
              <a:spcBef>
                <a:spcPts val="1000"/>
              </a:spcBef>
            </a:pPr>
            <a:endParaRPr lang="en-US" sz="1100"/>
          </a:p>
        </p:txBody>
      </p:sp>
      <p:sp>
        <p:nvSpPr>
          <p:cNvPr id="4" name="TextBox 3">
            <a:extLst>
              <a:ext uri="{FF2B5EF4-FFF2-40B4-BE49-F238E27FC236}">
                <a16:creationId xmlns:a16="http://schemas.microsoft.com/office/drawing/2014/main" id="{215BD4F5-E35E-0017-CBE2-80E827E8256B}"/>
              </a:ext>
            </a:extLst>
          </p:cNvPr>
          <p:cNvSpPr txBox="1"/>
          <p:nvPr/>
        </p:nvSpPr>
        <p:spPr>
          <a:xfrm>
            <a:off x="4498848" y="3969943"/>
            <a:ext cx="4576572"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Next 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Subscriber Tagging</a:t>
            </a:r>
            <a:endParaRPr kumimoji="0" lang="en-GB" sz="3600" b="0" i="0" u="none" strike="noStrike" kern="1200" cap="none" spc="0" normalizeH="0" baseline="0" noProof="0">
              <a:ln>
                <a:noFill/>
              </a:ln>
              <a:solidFill>
                <a:srgbClr val="5B1E4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8129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46CBF-AFD0-F009-E7FB-7FE3D84E64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9B4B7B-AA9D-2D30-4C48-E49FAEBE8E5F}"/>
              </a:ext>
            </a:extLst>
          </p:cNvPr>
          <p:cNvSpPr txBox="1"/>
          <p:nvPr/>
        </p:nvSpPr>
        <p:spPr>
          <a:xfrm>
            <a:off x="2359127" y="1925713"/>
            <a:ext cx="476926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rgbClr val="B10059"/>
                </a:solidFill>
                <a:latin typeface="+mj-lt"/>
                <a:ea typeface="+mj-ea"/>
                <a:cs typeface="+mj-cs"/>
              </a:rPr>
              <a:t>Subscriber Tagging / Story Tagging</a:t>
            </a:r>
            <a:endParaRPr lang="en-US" sz="4400" kern="1200">
              <a:solidFill>
                <a:srgbClr val="B10059"/>
              </a:solidFill>
              <a:latin typeface="+mj-lt"/>
              <a:ea typeface="+mj-ea"/>
              <a:cs typeface="+mj-cs"/>
            </a:endParaRPr>
          </a:p>
        </p:txBody>
      </p:sp>
    </p:spTree>
    <p:extLst>
      <p:ext uri="{BB962C8B-B14F-4D97-AF65-F5344CB8AC3E}">
        <p14:creationId xmlns:p14="http://schemas.microsoft.com/office/powerpoint/2010/main" val="2368244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065D0-99BA-435C-B543-5595F9A20C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979" y="224732"/>
            <a:ext cx="7993585" cy="2519430"/>
          </a:xfrm>
          <a:prstGeom prst="rect">
            <a:avLst/>
          </a:prstGeom>
        </p:spPr>
      </p:pic>
      <p:pic>
        <p:nvPicPr>
          <p:cNvPr id="5" name="Picture 4">
            <a:extLst>
              <a:ext uri="{FF2B5EF4-FFF2-40B4-BE49-F238E27FC236}">
                <a16:creationId xmlns:a16="http://schemas.microsoft.com/office/drawing/2014/main" id="{96B12FBC-396A-43E5-B9BA-3048B4CD69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979" y="3163235"/>
            <a:ext cx="6674349" cy="2954761"/>
          </a:xfrm>
          <a:prstGeom prst="rect">
            <a:avLst/>
          </a:prstGeom>
        </p:spPr>
      </p:pic>
      <p:sp>
        <p:nvSpPr>
          <p:cNvPr id="7" name="Arrow: Bent 6">
            <a:extLst>
              <a:ext uri="{FF2B5EF4-FFF2-40B4-BE49-F238E27FC236}">
                <a16:creationId xmlns:a16="http://schemas.microsoft.com/office/drawing/2014/main" id="{057465E3-E890-4A62-AFC0-A4D9345DD676}"/>
              </a:ext>
            </a:extLst>
          </p:cNvPr>
          <p:cNvSpPr/>
          <p:nvPr/>
        </p:nvSpPr>
        <p:spPr>
          <a:xfrm rot="10800000">
            <a:off x="4722829" y="3429000"/>
            <a:ext cx="1131216" cy="110857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a:extLst>
              <a:ext uri="{FF2B5EF4-FFF2-40B4-BE49-F238E27FC236}">
                <a16:creationId xmlns:a16="http://schemas.microsoft.com/office/drawing/2014/main" id="{118560A1-765E-461B-B345-DB506314DD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07262" y="3949831"/>
            <a:ext cx="3042189" cy="2785103"/>
          </a:xfrm>
          <a:prstGeom prst="rect">
            <a:avLst/>
          </a:prstGeom>
        </p:spPr>
      </p:pic>
    </p:spTree>
    <p:extLst>
      <p:ext uri="{BB962C8B-B14F-4D97-AF65-F5344CB8AC3E}">
        <p14:creationId xmlns:p14="http://schemas.microsoft.com/office/powerpoint/2010/main" val="2794082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AB689-DCD9-5AC3-F70D-1E199E3CEE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831B31-F50C-7D7C-F726-25450A5E0641}"/>
              </a:ext>
            </a:extLst>
          </p:cNvPr>
          <p:cNvSpPr txBox="1"/>
          <p:nvPr/>
        </p:nvSpPr>
        <p:spPr>
          <a:xfrm>
            <a:off x="634180" y="302029"/>
            <a:ext cx="4572000" cy="400110"/>
          </a:xfrm>
          <a:prstGeom prst="rect">
            <a:avLst/>
          </a:prstGeom>
          <a:noFill/>
        </p:spPr>
        <p:txBody>
          <a:bodyPr wrap="square">
            <a:spAutoFit/>
          </a:bodyPr>
          <a:lstStyle/>
          <a:p>
            <a:r>
              <a:rPr lang="en-GB" sz="2000" b="1">
                <a:solidFill>
                  <a:srgbClr val="B10059"/>
                </a:solidFill>
              </a:rPr>
              <a:t>Different types of Tags</a:t>
            </a:r>
            <a:endParaRPr lang="en-GB" sz="2000"/>
          </a:p>
        </p:txBody>
      </p:sp>
      <p:sp>
        <p:nvSpPr>
          <p:cNvPr id="6" name="TextBox 5">
            <a:extLst>
              <a:ext uri="{FF2B5EF4-FFF2-40B4-BE49-F238E27FC236}">
                <a16:creationId xmlns:a16="http://schemas.microsoft.com/office/drawing/2014/main" id="{8291F42D-432C-2D98-AFF0-3A8CD502B5A9}"/>
              </a:ext>
            </a:extLst>
          </p:cNvPr>
          <p:cNvSpPr txBox="1"/>
          <p:nvPr/>
        </p:nvSpPr>
        <p:spPr>
          <a:xfrm>
            <a:off x="894734" y="1691148"/>
            <a:ext cx="7649497" cy="369332"/>
          </a:xfrm>
          <a:prstGeom prst="rect">
            <a:avLst/>
          </a:prstGeom>
          <a:noFill/>
        </p:spPr>
        <p:txBody>
          <a:bodyPr wrap="square" rtlCol="0">
            <a:spAutoFit/>
          </a:bodyPr>
          <a:lstStyle/>
          <a:p>
            <a:r>
              <a:rPr lang="en-GB"/>
              <a:t>Primary tags			                  Secondary Tags OR	Story Tags</a:t>
            </a:r>
          </a:p>
        </p:txBody>
      </p:sp>
      <p:pic>
        <p:nvPicPr>
          <p:cNvPr id="10" name="Picture 9">
            <a:extLst>
              <a:ext uri="{FF2B5EF4-FFF2-40B4-BE49-F238E27FC236}">
                <a16:creationId xmlns:a16="http://schemas.microsoft.com/office/drawing/2014/main" id="{FCE7C2FB-39EA-C46B-224A-4C8CC7D30D05}"/>
              </a:ext>
            </a:extLst>
          </p:cNvPr>
          <p:cNvPicPr>
            <a:picLocks noChangeAspect="1"/>
          </p:cNvPicPr>
          <p:nvPr/>
        </p:nvPicPr>
        <p:blipFill>
          <a:blip r:embed="rId3"/>
          <a:stretch>
            <a:fillRect/>
          </a:stretch>
        </p:blipFill>
        <p:spPr>
          <a:xfrm>
            <a:off x="634180" y="2467897"/>
            <a:ext cx="2729544" cy="2787974"/>
          </a:xfrm>
          <a:prstGeom prst="rect">
            <a:avLst/>
          </a:prstGeom>
        </p:spPr>
      </p:pic>
      <p:pic>
        <p:nvPicPr>
          <p:cNvPr id="12" name="Picture 11">
            <a:extLst>
              <a:ext uri="{FF2B5EF4-FFF2-40B4-BE49-F238E27FC236}">
                <a16:creationId xmlns:a16="http://schemas.microsoft.com/office/drawing/2014/main" id="{BC5AE33F-0C0D-E0E2-B8D5-AD59384B166A}"/>
              </a:ext>
            </a:extLst>
          </p:cNvPr>
          <p:cNvPicPr>
            <a:picLocks noChangeAspect="1"/>
          </p:cNvPicPr>
          <p:nvPr/>
        </p:nvPicPr>
        <p:blipFill>
          <a:blip r:embed="rId4"/>
          <a:stretch>
            <a:fillRect/>
          </a:stretch>
        </p:blipFill>
        <p:spPr>
          <a:xfrm>
            <a:off x="3484693" y="2442322"/>
            <a:ext cx="5458587" cy="2724530"/>
          </a:xfrm>
          <a:prstGeom prst="rect">
            <a:avLst/>
          </a:prstGeom>
        </p:spPr>
      </p:pic>
      <p:sp>
        <p:nvSpPr>
          <p:cNvPr id="13" name="Arrow: Down 12">
            <a:extLst>
              <a:ext uri="{FF2B5EF4-FFF2-40B4-BE49-F238E27FC236}">
                <a16:creationId xmlns:a16="http://schemas.microsoft.com/office/drawing/2014/main" id="{BC689FCF-E3B9-AF28-300D-BA37E17AB2A4}"/>
              </a:ext>
            </a:extLst>
          </p:cNvPr>
          <p:cNvSpPr/>
          <p:nvPr/>
        </p:nvSpPr>
        <p:spPr>
          <a:xfrm>
            <a:off x="3795252" y="2060480"/>
            <a:ext cx="206477" cy="1439804"/>
          </a:xfrm>
          <a:prstGeom prst="down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6B1386A3-BE9D-E58F-CD52-13834A995798}"/>
              </a:ext>
            </a:extLst>
          </p:cNvPr>
          <p:cNvSpPr/>
          <p:nvPr/>
        </p:nvSpPr>
        <p:spPr>
          <a:xfrm rot="5400000">
            <a:off x="5336145" y="4228493"/>
            <a:ext cx="206477" cy="1439804"/>
          </a:xfrm>
          <a:prstGeom prst="down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6FC0073-A6C1-903D-5498-10DD2E32F8CB}"/>
              </a:ext>
            </a:extLst>
          </p:cNvPr>
          <p:cNvSpPr/>
          <p:nvPr/>
        </p:nvSpPr>
        <p:spPr>
          <a:xfrm>
            <a:off x="3363724" y="924232"/>
            <a:ext cx="99414" cy="581086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833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8F293C-2FDE-4470-8C2E-F6B9B58E8D8E}"/>
              </a:ext>
            </a:extLst>
          </p:cNvPr>
          <p:cNvSpPr txBox="1"/>
          <p:nvPr/>
        </p:nvSpPr>
        <p:spPr>
          <a:xfrm>
            <a:off x="974557" y="2081932"/>
            <a:ext cx="7194885" cy="3400931"/>
          </a:xfrm>
          <a:prstGeom prst="rect">
            <a:avLst/>
          </a:prstGeom>
          <a:noFill/>
        </p:spPr>
        <p:txBody>
          <a:bodyPr wrap="square" rtlCol="0">
            <a:spAutoFit/>
          </a:bodyPr>
          <a:lstStyle/>
          <a:p>
            <a:pPr fontAlgn="base">
              <a:spcAft>
                <a:spcPts val="600"/>
              </a:spcAft>
            </a:pPr>
            <a:r>
              <a:rPr lang="en-GB" sz="2000">
                <a:solidFill>
                  <a:srgbClr val="5B1E45"/>
                </a:solidFill>
              </a:rPr>
              <a:t>Other tags on stories are added by the author. You might want to group stories differently.</a:t>
            </a:r>
          </a:p>
          <a:p>
            <a:pPr fontAlgn="base">
              <a:spcAft>
                <a:spcPts val="600"/>
              </a:spcAft>
            </a:pPr>
            <a:endParaRPr lang="en-GB" sz="2000">
              <a:solidFill>
                <a:srgbClr val="5B1E45"/>
              </a:solidFill>
            </a:endParaRPr>
          </a:p>
          <a:p>
            <a:pPr fontAlgn="base">
              <a:spcAft>
                <a:spcPts val="600"/>
              </a:spcAft>
            </a:pPr>
            <a:r>
              <a:rPr lang="en-GB" sz="2000">
                <a:solidFill>
                  <a:srgbClr val="5B1E45"/>
                </a:solidFill>
              </a:rPr>
              <a:t>Some examples, you might want to:-</a:t>
            </a:r>
          </a:p>
          <a:p>
            <a:pPr marL="342900" indent="-342900" fontAlgn="base">
              <a:spcAft>
                <a:spcPts val="600"/>
              </a:spcAft>
              <a:buFont typeface="Arial" panose="020B0604020202020204" pitchFamily="34" charset="0"/>
              <a:buChar char="•"/>
            </a:pPr>
            <a:r>
              <a:rPr lang="en-GB" sz="2000" b="1">
                <a:solidFill>
                  <a:srgbClr val="5B1E45"/>
                </a:solidFill>
              </a:rPr>
              <a:t>Compliment types</a:t>
            </a:r>
          </a:p>
          <a:p>
            <a:pPr marL="342900" indent="-342900" fontAlgn="base">
              <a:spcAft>
                <a:spcPts val="600"/>
              </a:spcAft>
              <a:buFont typeface="Arial" panose="020B0604020202020204" pitchFamily="34" charset="0"/>
              <a:buChar char="•"/>
            </a:pPr>
            <a:r>
              <a:rPr lang="en-GB" sz="2000" b="1">
                <a:solidFill>
                  <a:srgbClr val="5B1E45"/>
                </a:solidFill>
              </a:rPr>
              <a:t>Group stories together </a:t>
            </a:r>
          </a:p>
          <a:p>
            <a:pPr marL="342900" indent="-342900" fontAlgn="base">
              <a:spcAft>
                <a:spcPts val="600"/>
              </a:spcAft>
              <a:buFont typeface="Arial" panose="020B0604020202020204" pitchFamily="34" charset="0"/>
              <a:buChar char="•"/>
            </a:pPr>
            <a:r>
              <a:rPr lang="en-GB" sz="2000" b="1">
                <a:solidFill>
                  <a:srgbClr val="5B1E45"/>
                </a:solidFill>
              </a:rPr>
              <a:t>Find and count stories according to a set of Quality Standards </a:t>
            </a:r>
          </a:p>
          <a:p>
            <a:pPr marL="342900" indent="-342900" fontAlgn="base">
              <a:spcAft>
                <a:spcPts val="600"/>
              </a:spcAft>
              <a:buFont typeface="Arial" panose="020B0604020202020204" pitchFamily="34" charset="0"/>
              <a:buChar char="•"/>
            </a:pPr>
            <a:r>
              <a:rPr lang="en-GB" sz="2000" b="1">
                <a:solidFill>
                  <a:srgbClr val="5B1E45"/>
                </a:solidFill>
              </a:rPr>
              <a:t>Research project</a:t>
            </a:r>
            <a:endParaRPr lang="en-GB" sz="2000">
              <a:solidFill>
                <a:srgbClr val="5B1E45"/>
              </a:solidFill>
            </a:endParaRPr>
          </a:p>
          <a:p>
            <a:pPr marL="342900" indent="-342900" fontAlgn="base">
              <a:spcAft>
                <a:spcPts val="600"/>
              </a:spcAft>
              <a:buFont typeface="Arial" panose="020B0604020202020204" pitchFamily="34" charset="0"/>
              <a:buChar char="•"/>
            </a:pPr>
            <a:r>
              <a:rPr lang="en-GB" sz="2000" b="1">
                <a:solidFill>
                  <a:srgbClr val="5B1E45"/>
                </a:solidFill>
              </a:rPr>
              <a:t>Highlight stories in for use in training &amp; education</a:t>
            </a:r>
            <a:endParaRPr lang="en-GB" b="1">
              <a:solidFill>
                <a:srgbClr val="5B1E45"/>
              </a:solidFill>
            </a:endParaRPr>
          </a:p>
        </p:txBody>
      </p:sp>
      <p:sp>
        <p:nvSpPr>
          <p:cNvPr id="7" name="Title 1">
            <a:extLst>
              <a:ext uri="{FF2B5EF4-FFF2-40B4-BE49-F238E27FC236}">
                <a16:creationId xmlns:a16="http://schemas.microsoft.com/office/drawing/2014/main" id="{41470459-AB69-45C5-9EAA-126EC1946081}"/>
              </a:ext>
            </a:extLst>
          </p:cNvPr>
          <p:cNvSpPr>
            <a:spLocks noGrp="1"/>
          </p:cNvSpPr>
          <p:nvPr>
            <p:ph type="ctrTitle"/>
          </p:nvPr>
        </p:nvSpPr>
        <p:spPr>
          <a:xfrm>
            <a:off x="491282" y="1077503"/>
            <a:ext cx="5465618" cy="595267"/>
          </a:xfrm>
        </p:spPr>
        <p:txBody>
          <a:bodyPr>
            <a:normAutofit fontScale="90000"/>
          </a:bodyPr>
          <a:lstStyle/>
          <a:p>
            <a:r>
              <a:rPr lang="en-GB" sz="3600" b="1">
                <a:solidFill>
                  <a:srgbClr val="B10059"/>
                </a:solidFill>
              </a:rPr>
              <a:t>Why would I want to add tags to stories?</a:t>
            </a:r>
          </a:p>
        </p:txBody>
      </p:sp>
      <p:sp>
        <p:nvSpPr>
          <p:cNvPr id="3" name="Rectangle 2">
            <a:extLst>
              <a:ext uri="{FF2B5EF4-FFF2-40B4-BE49-F238E27FC236}">
                <a16:creationId xmlns:a16="http://schemas.microsoft.com/office/drawing/2014/main" id="{2849FDCF-93E4-BA8A-AEDF-1D3DEE0775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3">
            <a:extLst>
              <a:ext uri="{FF2B5EF4-FFF2-40B4-BE49-F238E27FC236}">
                <a16:creationId xmlns:a16="http://schemas.microsoft.com/office/drawing/2014/main" id="{92B5F14C-B44C-A5A3-B577-1E64DEBB5497}"/>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F34DFC5D-76BD-C68E-D50D-AF4E666BB448}"/>
              </a:ext>
            </a:extLst>
          </p:cNvPr>
          <p:cNvSpPr txBox="1"/>
          <p:nvPr/>
        </p:nvSpPr>
        <p:spPr>
          <a:xfrm>
            <a:off x="1184787" y="6152224"/>
            <a:ext cx="4572000" cy="369332"/>
          </a:xfrm>
          <a:prstGeom prst="rect">
            <a:avLst/>
          </a:prstGeom>
          <a:noFill/>
        </p:spPr>
        <p:txBody>
          <a:bodyPr wrap="square">
            <a:spAutoFit/>
          </a:bodyPr>
          <a:lstStyle/>
          <a:p>
            <a:pPr algn="l"/>
            <a:r>
              <a:rPr lang="en-GB" b="0" i="0">
                <a:solidFill>
                  <a:srgbClr val="444444"/>
                </a:solidFill>
                <a:effectLst/>
                <a:latin typeface="MuseoSans500"/>
                <a:hlinkClick r:id="rId3"/>
              </a:rPr>
              <a:t>Now you can tag stories too</a:t>
            </a:r>
            <a:endParaRPr lang="en-GB" b="0" i="0">
              <a:solidFill>
                <a:srgbClr val="444444"/>
              </a:solidFill>
              <a:effectLst/>
              <a:latin typeface="MuseoSans500"/>
            </a:endParaRPr>
          </a:p>
        </p:txBody>
      </p:sp>
    </p:spTree>
    <p:extLst>
      <p:ext uri="{BB962C8B-B14F-4D97-AF65-F5344CB8AC3E}">
        <p14:creationId xmlns:p14="http://schemas.microsoft.com/office/powerpoint/2010/main" val="530192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1470459-AB69-45C5-9EAA-126EC1946081}"/>
              </a:ext>
            </a:extLst>
          </p:cNvPr>
          <p:cNvSpPr>
            <a:spLocks noGrp="1"/>
          </p:cNvSpPr>
          <p:nvPr>
            <p:ph type="ctrTitle"/>
          </p:nvPr>
        </p:nvSpPr>
        <p:spPr>
          <a:xfrm>
            <a:off x="502920" y="330459"/>
            <a:ext cx="5623560" cy="1129393"/>
          </a:xfrm>
        </p:spPr>
        <p:txBody>
          <a:bodyPr>
            <a:normAutofit/>
          </a:bodyPr>
          <a:lstStyle/>
          <a:p>
            <a:r>
              <a:rPr lang="en-GB" sz="3600">
                <a:solidFill>
                  <a:srgbClr val="B10059"/>
                </a:solidFill>
              </a:rPr>
              <a:t>Why would I want to add tags to stories? </a:t>
            </a:r>
            <a:r>
              <a:rPr lang="en-GB" sz="2000">
                <a:solidFill>
                  <a:srgbClr val="B10059"/>
                </a:solidFill>
              </a:rPr>
              <a:t>Example:</a:t>
            </a:r>
          </a:p>
        </p:txBody>
      </p:sp>
      <p:sp>
        <p:nvSpPr>
          <p:cNvPr id="5" name="TextBox 4">
            <a:extLst>
              <a:ext uri="{FF2B5EF4-FFF2-40B4-BE49-F238E27FC236}">
                <a16:creationId xmlns:a16="http://schemas.microsoft.com/office/drawing/2014/main" id="{30D5B4C2-26BB-4F38-8CBC-8961184C79B7}"/>
              </a:ext>
            </a:extLst>
          </p:cNvPr>
          <p:cNvSpPr txBox="1"/>
          <p:nvPr/>
        </p:nvSpPr>
        <p:spPr>
          <a:xfrm>
            <a:off x="577791" y="1935340"/>
            <a:ext cx="7988417" cy="4462760"/>
          </a:xfrm>
          <a:prstGeom prst="rect">
            <a:avLst/>
          </a:prstGeom>
          <a:noFill/>
        </p:spPr>
        <p:txBody>
          <a:bodyPr wrap="square" rtlCol="0">
            <a:spAutoFit/>
          </a:bodyPr>
          <a:lstStyle/>
          <a:p>
            <a:pPr lvl="0" defTabSz="914400" eaLnBrk="0" fontAlgn="base" hangingPunct="0">
              <a:spcBef>
                <a:spcPct val="0"/>
              </a:spcBef>
              <a:spcAft>
                <a:spcPct val="0"/>
              </a:spcAft>
            </a:pPr>
            <a:r>
              <a:rPr lang="en-GB" altLang="en-US" sz="2400"/>
              <a:t>Northern Ireland regional compliments group headings:</a:t>
            </a:r>
          </a:p>
          <a:p>
            <a:pPr lvl="0" defTabSz="914400" eaLnBrk="0" fontAlgn="base" hangingPunct="0">
              <a:spcBef>
                <a:spcPct val="0"/>
              </a:spcBef>
              <a:spcAft>
                <a:spcPct val="0"/>
              </a:spcAft>
            </a:pPr>
            <a:endParaRPr lang="en-GB" altLang="en-US" sz="2400"/>
          </a:p>
          <a:p>
            <a:pPr lvl="0" algn="ctr" defTabSz="914400" eaLnBrk="0" fontAlgn="base" hangingPunct="0">
              <a:spcBef>
                <a:spcPct val="0"/>
              </a:spcBef>
              <a:spcAft>
                <a:spcPct val="0"/>
              </a:spcAft>
              <a:buFontTx/>
              <a:buAutoNum type="arabicPeriod"/>
            </a:pPr>
            <a:r>
              <a:rPr lang="en-GB" altLang="en-US" sz="2400">
                <a:ea typeface="Times New Roman" panose="02020603050405020304" pitchFamily="18" charset="0"/>
              </a:rPr>
              <a:t>Quality of Treatment &amp; Care</a:t>
            </a:r>
            <a:endParaRPr lang="en-GB" altLang="en-US" sz="2400">
              <a:ea typeface="Calibri" panose="020F0502020204030204" pitchFamily="34" charset="0"/>
            </a:endParaRPr>
          </a:p>
          <a:p>
            <a:pPr lvl="0" algn="ctr" defTabSz="914400" eaLnBrk="0" fontAlgn="base" hangingPunct="0">
              <a:spcBef>
                <a:spcPct val="0"/>
              </a:spcBef>
              <a:spcAft>
                <a:spcPct val="0"/>
              </a:spcAft>
              <a:buFontTx/>
              <a:buAutoNum type="arabicPeriod"/>
            </a:pPr>
            <a:r>
              <a:rPr lang="en-GB" altLang="en-US" sz="2400">
                <a:ea typeface="Times New Roman" panose="02020603050405020304" pitchFamily="18" charset="0"/>
              </a:rPr>
              <a:t>Staff Attitude &amp; Behaviour</a:t>
            </a:r>
            <a:endParaRPr lang="en-GB" altLang="en-US" sz="2400">
              <a:ea typeface="Calibri" panose="020F0502020204030204" pitchFamily="34" charset="0"/>
            </a:endParaRPr>
          </a:p>
          <a:p>
            <a:pPr lvl="0" algn="ctr" defTabSz="914400" eaLnBrk="0" fontAlgn="base" hangingPunct="0">
              <a:spcBef>
                <a:spcPct val="0"/>
              </a:spcBef>
              <a:spcAft>
                <a:spcPct val="0"/>
              </a:spcAft>
              <a:buFontTx/>
              <a:buAutoNum type="arabicPeriod"/>
            </a:pPr>
            <a:r>
              <a:rPr lang="en-GB" altLang="en-US" sz="2400">
                <a:ea typeface="Times New Roman" panose="02020603050405020304" pitchFamily="18" charset="0"/>
              </a:rPr>
              <a:t>Information &amp; Communication </a:t>
            </a:r>
            <a:endParaRPr lang="en-GB" altLang="en-US" sz="2400">
              <a:ea typeface="Calibri" panose="020F0502020204030204" pitchFamily="34" charset="0"/>
            </a:endParaRPr>
          </a:p>
          <a:p>
            <a:pPr lvl="0" algn="ctr" defTabSz="914400" eaLnBrk="0" fontAlgn="base" hangingPunct="0">
              <a:spcBef>
                <a:spcPct val="0"/>
              </a:spcBef>
              <a:spcAft>
                <a:spcPct val="0"/>
              </a:spcAft>
              <a:buFontTx/>
              <a:buAutoNum type="arabicPeriod"/>
            </a:pPr>
            <a:r>
              <a:rPr lang="en-GB" altLang="en-US" sz="2400">
                <a:ea typeface="Times New Roman" panose="02020603050405020304" pitchFamily="18" charset="0"/>
              </a:rPr>
              <a:t>Environment </a:t>
            </a:r>
            <a:endParaRPr lang="en-GB" altLang="en-US" sz="2400">
              <a:ea typeface="Calibri" panose="020F0502020204030204" pitchFamily="34" charset="0"/>
            </a:endParaRPr>
          </a:p>
          <a:p>
            <a:pPr lvl="0" algn="ctr" defTabSz="914400" eaLnBrk="0" fontAlgn="base" hangingPunct="0">
              <a:spcBef>
                <a:spcPct val="0"/>
              </a:spcBef>
              <a:spcAft>
                <a:spcPct val="0"/>
              </a:spcAft>
              <a:buFontTx/>
              <a:buAutoNum type="arabicPeriod"/>
            </a:pPr>
            <a:r>
              <a:rPr lang="en-GB" altLang="en-US" sz="2400">
                <a:ea typeface="Times New Roman" panose="02020603050405020304" pitchFamily="18" charset="0"/>
              </a:rPr>
              <a:t>Other</a:t>
            </a:r>
          </a:p>
          <a:p>
            <a:pPr lvl="0" defTabSz="914400" eaLnBrk="0" fontAlgn="base" hangingPunct="0">
              <a:spcBef>
                <a:spcPct val="0"/>
              </a:spcBef>
              <a:spcAft>
                <a:spcPct val="0"/>
              </a:spcAft>
              <a:buFontTx/>
              <a:buAutoNum type="arabicPeriod"/>
            </a:pPr>
            <a:endParaRPr lang="en-GB" altLang="en-US" sz="2400"/>
          </a:p>
          <a:p>
            <a:pPr lvl="0" defTabSz="914400" eaLnBrk="0" fontAlgn="base" hangingPunct="0">
              <a:spcBef>
                <a:spcPct val="0"/>
              </a:spcBef>
              <a:spcAft>
                <a:spcPct val="0"/>
              </a:spcAft>
            </a:pPr>
            <a:r>
              <a:rPr lang="en-GB" altLang="en-US" sz="2400"/>
              <a:t>These can be created as subscriber tags – </a:t>
            </a:r>
          </a:p>
          <a:p>
            <a:pPr lvl="0" defTabSz="914400" eaLnBrk="0" fontAlgn="base" hangingPunct="0">
              <a:spcBef>
                <a:spcPct val="0"/>
              </a:spcBef>
              <a:spcAft>
                <a:spcPct val="0"/>
              </a:spcAft>
            </a:pPr>
            <a:r>
              <a:rPr lang="en-GB" altLang="en-US" sz="2400"/>
              <a:t>e.g. “</a:t>
            </a:r>
            <a:r>
              <a:rPr lang="en-GB" altLang="en-US" sz="2400" b="1"/>
              <a:t>compliment treatment and care</a:t>
            </a:r>
            <a:r>
              <a:rPr lang="en-GB" altLang="en-US" sz="2400"/>
              <a:t>” or “</a:t>
            </a:r>
            <a:r>
              <a:rPr lang="en-GB" altLang="en-US" sz="2400" b="1"/>
              <a:t>compliment staff</a:t>
            </a:r>
            <a:r>
              <a:rPr lang="en-GB" altLang="en-US" sz="2400"/>
              <a:t>”</a:t>
            </a:r>
          </a:p>
          <a:p>
            <a:pPr lvl="0" defTabSz="914400" eaLnBrk="0" fontAlgn="base" hangingPunct="0">
              <a:spcBef>
                <a:spcPct val="0"/>
              </a:spcBef>
              <a:spcAft>
                <a:spcPct val="0"/>
              </a:spcAft>
            </a:pPr>
            <a:r>
              <a:rPr lang="en-GB" altLang="en-US" sz="2400"/>
              <a:t> </a:t>
            </a:r>
          </a:p>
          <a:p>
            <a:pPr lvl="0" defTabSz="914400" eaLnBrk="0" fontAlgn="base" hangingPunct="0">
              <a:spcBef>
                <a:spcPct val="0"/>
              </a:spcBef>
              <a:spcAft>
                <a:spcPct val="0"/>
              </a:spcAft>
            </a:pPr>
            <a:r>
              <a:rPr lang="en-GB" altLang="en-US" sz="2000"/>
              <a:t>This can be visible to people on your subscription only</a:t>
            </a:r>
          </a:p>
        </p:txBody>
      </p:sp>
      <p:pic>
        <p:nvPicPr>
          <p:cNvPr id="6" name="Picture 5" descr="A logo for a company&#10;&#10;AI-generated content may be incorrect.">
            <a:extLst>
              <a:ext uri="{FF2B5EF4-FFF2-40B4-BE49-F238E27FC236}">
                <a16:creationId xmlns:a16="http://schemas.microsoft.com/office/drawing/2014/main" id="{6040722D-4DA5-056E-FC7E-A95B89C57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 y="2752343"/>
            <a:ext cx="1641754" cy="1679067"/>
          </a:xfrm>
          <a:prstGeom prst="rect">
            <a:avLst/>
          </a:prstGeom>
        </p:spPr>
      </p:pic>
    </p:spTree>
    <p:extLst>
      <p:ext uri="{BB962C8B-B14F-4D97-AF65-F5344CB8AC3E}">
        <p14:creationId xmlns:p14="http://schemas.microsoft.com/office/powerpoint/2010/main" val="2689470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8CEC9D-BDF2-3CD3-01DD-8F6069F745F0}"/>
              </a:ext>
            </a:extLst>
          </p:cNvPr>
          <p:cNvSpPr/>
          <p:nvPr/>
        </p:nvSpPr>
        <p:spPr>
          <a:xfrm>
            <a:off x="421093" y="1573415"/>
            <a:ext cx="8398442" cy="3686843"/>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18F293C-2FDE-4470-8C2E-F6B9B58E8D8E}"/>
              </a:ext>
            </a:extLst>
          </p:cNvPr>
          <p:cNvSpPr txBox="1"/>
          <p:nvPr/>
        </p:nvSpPr>
        <p:spPr>
          <a:xfrm>
            <a:off x="1224836" y="3844531"/>
            <a:ext cx="7194885" cy="907941"/>
          </a:xfrm>
          <a:prstGeom prst="rect">
            <a:avLst/>
          </a:prstGeom>
          <a:noFill/>
        </p:spPr>
        <p:txBody>
          <a:bodyPr wrap="square" rtlCol="0">
            <a:spAutoFit/>
          </a:bodyPr>
          <a:lstStyle/>
          <a:p>
            <a:pPr fontAlgn="base">
              <a:lnSpc>
                <a:spcPct val="150000"/>
              </a:lnSpc>
              <a:spcAft>
                <a:spcPts val="600"/>
              </a:spcAft>
            </a:pPr>
            <a:endParaRPr lang="en-GB" sz="2000"/>
          </a:p>
          <a:p>
            <a:endParaRPr lang="en-GB"/>
          </a:p>
        </p:txBody>
      </p:sp>
      <p:sp>
        <p:nvSpPr>
          <p:cNvPr id="2" name="Title 1">
            <a:extLst>
              <a:ext uri="{FF2B5EF4-FFF2-40B4-BE49-F238E27FC236}">
                <a16:creationId xmlns:a16="http://schemas.microsoft.com/office/drawing/2014/main" id="{CFC74097-E58A-40A9-B5E1-14F429235C6A}"/>
              </a:ext>
            </a:extLst>
          </p:cNvPr>
          <p:cNvSpPr>
            <a:spLocks noGrp="1"/>
          </p:cNvSpPr>
          <p:nvPr>
            <p:ph type="ctrTitle"/>
          </p:nvPr>
        </p:nvSpPr>
        <p:spPr>
          <a:xfrm>
            <a:off x="3339877" y="748630"/>
            <a:ext cx="5074558" cy="4927601"/>
          </a:xfrm>
        </p:spPr>
        <p:txBody>
          <a:bodyPr anchor="ctr">
            <a:normAutofit/>
          </a:bodyPr>
          <a:lstStyle/>
          <a:p>
            <a:pPr algn="l"/>
            <a:r>
              <a:rPr lang="en-GB" sz="4700">
                <a:solidFill>
                  <a:srgbClr val="B10059"/>
                </a:solidFill>
              </a:rPr>
              <a:t>Tags can have different visibility </a:t>
            </a:r>
          </a:p>
        </p:txBody>
      </p:sp>
      <p:sp>
        <p:nvSpPr>
          <p:cNvPr id="3" name="Subtitle 2">
            <a:extLst>
              <a:ext uri="{FF2B5EF4-FFF2-40B4-BE49-F238E27FC236}">
                <a16:creationId xmlns:a16="http://schemas.microsoft.com/office/drawing/2014/main" id="{A2A9CC77-EC50-4C4C-84E9-EDD2C5B3369A}"/>
              </a:ext>
            </a:extLst>
          </p:cNvPr>
          <p:cNvSpPr>
            <a:spLocks noGrp="1"/>
          </p:cNvSpPr>
          <p:nvPr>
            <p:ph type="subTitle" idx="1"/>
          </p:nvPr>
        </p:nvSpPr>
        <p:spPr>
          <a:xfrm>
            <a:off x="421093" y="1195134"/>
            <a:ext cx="2430392" cy="5026528"/>
          </a:xfrm>
        </p:spPr>
        <p:txBody>
          <a:bodyPr anchor="ctr">
            <a:normAutofit/>
          </a:bodyPr>
          <a:lstStyle/>
          <a:p>
            <a:pPr algn="r"/>
            <a:r>
              <a:rPr lang="en-GB" sz="1700" b="1">
                <a:solidFill>
                  <a:schemeClr val="tx1"/>
                </a:solidFill>
              </a:rPr>
              <a:t>Private (visible to me)</a:t>
            </a:r>
          </a:p>
          <a:p>
            <a:pPr algn="r"/>
            <a:endParaRPr lang="en-GB" sz="1700" b="1">
              <a:solidFill>
                <a:schemeClr val="tx1"/>
              </a:solidFill>
            </a:endParaRPr>
          </a:p>
          <a:p>
            <a:pPr algn="r"/>
            <a:r>
              <a:rPr lang="en-GB" sz="1700" b="1">
                <a:solidFill>
                  <a:schemeClr val="tx1"/>
                </a:solidFill>
              </a:rPr>
              <a:t>Shared in my subscription</a:t>
            </a:r>
          </a:p>
          <a:p>
            <a:pPr algn="r"/>
            <a:endParaRPr lang="en-GB" sz="1700" b="1">
              <a:solidFill>
                <a:schemeClr val="tx1"/>
              </a:solidFill>
            </a:endParaRPr>
          </a:p>
          <a:p>
            <a:pPr algn="r"/>
            <a:r>
              <a:rPr lang="en-GB" sz="1700" b="1">
                <a:solidFill>
                  <a:schemeClr val="tx1"/>
                </a:solidFill>
              </a:rPr>
              <a:t>Public</a:t>
            </a:r>
          </a:p>
          <a:p>
            <a:pPr algn="r"/>
            <a:r>
              <a:rPr lang="en-GB" sz="1700">
                <a:solidFill>
                  <a:schemeClr val="accent1"/>
                </a:solidFill>
              </a:rPr>
              <a:t> </a:t>
            </a:r>
          </a:p>
          <a:p>
            <a:pPr algn="r"/>
            <a:endParaRPr lang="en-GB" sz="1700">
              <a:solidFill>
                <a:schemeClr val="accent1"/>
              </a:solidFill>
            </a:endParaRPr>
          </a:p>
        </p:txBody>
      </p:sp>
    </p:spTree>
    <p:extLst>
      <p:ext uri="{BB962C8B-B14F-4D97-AF65-F5344CB8AC3E}">
        <p14:creationId xmlns:p14="http://schemas.microsoft.com/office/powerpoint/2010/main" val="3286430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F3AC0-0E4B-D7F3-3455-BC7A272B748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86284FBF-69BC-1BD2-7319-4DFA5168DB53}"/>
              </a:ext>
            </a:extLst>
          </p:cNvPr>
          <p:cNvSpPr>
            <a:spLocks noGrp="1"/>
          </p:cNvSpPr>
          <p:nvPr>
            <p:ph type="ctrTitle"/>
          </p:nvPr>
        </p:nvSpPr>
        <p:spPr>
          <a:xfrm>
            <a:off x="480411" y="909240"/>
            <a:ext cx="7351178" cy="521597"/>
          </a:xfrm>
        </p:spPr>
        <p:txBody>
          <a:bodyPr anchor="ctr">
            <a:normAutofit fontScale="90000"/>
          </a:bodyPr>
          <a:lstStyle/>
          <a:p>
            <a:pPr algn="l"/>
            <a:r>
              <a:rPr lang="en-GB" sz="3600">
                <a:solidFill>
                  <a:srgbClr val="B10059"/>
                </a:solidFill>
              </a:rPr>
              <a:t>Add a Subscriber Tag </a:t>
            </a:r>
            <a:r>
              <a:rPr lang="en-GB" sz="3600" b="1" u="sng">
                <a:solidFill>
                  <a:srgbClr val="B10059"/>
                </a:solidFill>
              </a:rPr>
              <a:t>while on a story</a:t>
            </a:r>
          </a:p>
        </p:txBody>
      </p:sp>
      <p:pic>
        <p:nvPicPr>
          <p:cNvPr id="2" name="Picture 1">
            <a:extLst>
              <a:ext uri="{FF2B5EF4-FFF2-40B4-BE49-F238E27FC236}">
                <a16:creationId xmlns:a16="http://schemas.microsoft.com/office/drawing/2014/main" id="{9F4E8C79-E96B-BC6E-05E3-F42777D429EF}"/>
              </a:ext>
            </a:extLst>
          </p:cNvPr>
          <p:cNvPicPr>
            <a:picLocks noChangeAspect="1"/>
          </p:cNvPicPr>
          <p:nvPr/>
        </p:nvPicPr>
        <p:blipFill>
          <a:blip r:embed="rId3"/>
          <a:stretch>
            <a:fillRect/>
          </a:stretch>
        </p:blipFill>
        <p:spPr>
          <a:xfrm>
            <a:off x="1228334" y="2202356"/>
            <a:ext cx="3457575" cy="3914775"/>
          </a:xfrm>
          <a:prstGeom prst="rect">
            <a:avLst/>
          </a:prstGeom>
        </p:spPr>
      </p:pic>
      <p:sp>
        <p:nvSpPr>
          <p:cNvPr id="9" name="Arrow: Right 8">
            <a:extLst>
              <a:ext uri="{FF2B5EF4-FFF2-40B4-BE49-F238E27FC236}">
                <a16:creationId xmlns:a16="http://schemas.microsoft.com/office/drawing/2014/main" id="{C409A5E1-2C62-962B-7762-07875108FB2F}"/>
              </a:ext>
            </a:extLst>
          </p:cNvPr>
          <p:cNvSpPr/>
          <p:nvPr/>
        </p:nvSpPr>
        <p:spPr>
          <a:xfrm rot="10800000">
            <a:off x="2309409" y="3429000"/>
            <a:ext cx="2499919" cy="343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5224006-4523-0EE4-03D5-4D5457F50B59}"/>
              </a:ext>
            </a:extLst>
          </p:cNvPr>
          <p:cNvSpPr txBox="1"/>
          <p:nvPr/>
        </p:nvSpPr>
        <p:spPr>
          <a:xfrm>
            <a:off x="6186879" y="2860456"/>
            <a:ext cx="2546059" cy="646331"/>
          </a:xfrm>
          <a:prstGeom prst="rect">
            <a:avLst/>
          </a:prstGeom>
          <a:noFill/>
        </p:spPr>
        <p:txBody>
          <a:bodyPr wrap="square" rtlCol="0">
            <a:spAutoFit/>
          </a:bodyPr>
          <a:lstStyle/>
          <a:p>
            <a:r>
              <a:rPr lang="en-GB"/>
              <a:t>These are only visible and clickable for you</a:t>
            </a:r>
          </a:p>
        </p:txBody>
      </p:sp>
      <p:pic>
        <p:nvPicPr>
          <p:cNvPr id="4" name="Picture 3">
            <a:extLst>
              <a:ext uri="{FF2B5EF4-FFF2-40B4-BE49-F238E27FC236}">
                <a16:creationId xmlns:a16="http://schemas.microsoft.com/office/drawing/2014/main" id="{50E090EE-60BC-D5B6-3000-F61EAFDDE9FE}"/>
              </a:ext>
            </a:extLst>
          </p:cNvPr>
          <p:cNvPicPr>
            <a:picLocks noChangeAspect="1"/>
          </p:cNvPicPr>
          <p:nvPr/>
        </p:nvPicPr>
        <p:blipFill>
          <a:blip r:embed="rId4"/>
          <a:stretch>
            <a:fillRect/>
          </a:stretch>
        </p:blipFill>
        <p:spPr>
          <a:xfrm>
            <a:off x="5860514" y="3847390"/>
            <a:ext cx="2833515" cy="3010610"/>
          </a:xfrm>
          <a:prstGeom prst="rect">
            <a:avLst/>
          </a:prstGeom>
        </p:spPr>
      </p:pic>
      <p:sp>
        <p:nvSpPr>
          <p:cNvPr id="5" name="Arrow: Right 4">
            <a:extLst>
              <a:ext uri="{FF2B5EF4-FFF2-40B4-BE49-F238E27FC236}">
                <a16:creationId xmlns:a16="http://schemas.microsoft.com/office/drawing/2014/main" id="{6F45E670-E459-20EF-05C1-59E1EB0655F5}"/>
              </a:ext>
            </a:extLst>
          </p:cNvPr>
          <p:cNvSpPr/>
          <p:nvPr/>
        </p:nvSpPr>
        <p:spPr>
          <a:xfrm>
            <a:off x="5291758" y="4925961"/>
            <a:ext cx="492101" cy="1769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FDB99557-7E96-72AD-1F59-915AF961AA44}"/>
              </a:ext>
            </a:extLst>
          </p:cNvPr>
          <p:cNvSpPr/>
          <p:nvPr/>
        </p:nvSpPr>
        <p:spPr>
          <a:xfrm>
            <a:off x="775572" y="5510980"/>
            <a:ext cx="492101" cy="1769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325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626B26-2DD8-4C7C-96C9-CF4AA871E2AB}"/>
              </a:ext>
            </a:extLst>
          </p:cNvPr>
          <p:cNvSpPr txBox="1"/>
          <p:nvPr/>
        </p:nvSpPr>
        <p:spPr>
          <a:xfrm>
            <a:off x="770528" y="353635"/>
            <a:ext cx="7304048" cy="6001643"/>
          </a:xfrm>
          <a:prstGeom prst="rect">
            <a:avLst/>
          </a:prstGeom>
          <a:noFill/>
        </p:spPr>
        <p:txBody>
          <a:bodyPr wrap="square" rtlCol="0">
            <a:spAutoFit/>
          </a:bodyPr>
          <a:lstStyle/>
          <a:p>
            <a:r>
              <a:rPr lang="en-GB" sz="2000" dirty="0">
                <a:solidFill>
                  <a:srgbClr val="5B1E45"/>
                </a:solidFill>
                <a:latin typeface="Calibri" panose="020F0502020204030204" pitchFamily="34" charset="0"/>
              </a:rPr>
              <a:t>In this workshop we will help you to:-</a:t>
            </a:r>
          </a:p>
          <a:p>
            <a:endParaRPr lang="en-GB" sz="2400" dirty="0">
              <a:solidFill>
                <a:srgbClr val="5B1E45"/>
              </a:solidFill>
            </a:endParaRPr>
          </a:p>
          <a:p>
            <a:r>
              <a:rPr lang="en-GB" sz="2400" b="1" u="sng" dirty="0">
                <a:solidFill>
                  <a:srgbClr val="B10059"/>
                </a:solidFill>
              </a:rPr>
              <a:t>Part 1 – 45 mins</a:t>
            </a:r>
          </a:p>
          <a:p>
            <a:endParaRPr lang="en-GB" sz="2400" dirty="0">
              <a:solidFill>
                <a:srgbClr val="5B1E45"/>
              </a:solidFill>
            </a:endParaRPr>
          </a:p>
          <a:p>
            <a:pPr marL="285750" indent="-285750">
              <a:buFont typeface="Arial" panose="020B0604020202020204" pitchFamily="34" charset="0"/>
              <a:buChar char="•"/>
            </a:pPr>
            <a:r>
              <a:rPr lang="en-GB" sz="2000" dirty="0">
                <a:solidFill>
                  <a:srgbClr val="5B1E45"/>
                </a:solidFill>
              </a:rPr>
              <a:t>Learn about basic searching</a:t>
            </a:r>
          </a:p>
          <a:p>
            <a:pPr marL="285750" indent="-285750">
              <a:buFont typeface="Arial" panose="020B0604020202020204" pitchFamily="34" charset="0"/>
              <a:buChar char="•"/>
            </a:pPr>
            <a:r>
              <a:rPr lang="en-GB" sz="2000" dirty="0">
                <a:solidFill>
                  <a:srgbClr val="5B1E45"/>
                </a:solidFill>
              </a:rPr>
              <a:t>Advanced searching functionality</a:t>
            </a:r>
          </a:p>
          <a:p>
            <a:pPr marL="285750" indent="-285750">
              <a:buFont typeface="Arial" panose="020B0604020202020204" pitchFamily="34" charset="0"/>
              <a:buChar char="•"/>
            </a:pPr>
            <a:r>
              <a:rPr lang="en-GB" sz="2000" dirty="0">
                <a:solidFill>
                  <a:srgbClr val="5B1E45"/>
                </a:solidFill>
              </a:rPr>
              <a:t>Subscriber or Story tagging</a:t>
            </a:r>
          </a:p>
          <a:p>
            <a:pPr marL="285750" indent="-285750">
              <a:buFont typeface="Arial" panose="020B0604020202020204" pitchFamily="34" charset="0"/>
              <a:buChar char="•"/>
            </a:pPr>
            <a:r>
              <a:rPr lang="en-GB" sz="2000" dirty="0">
                <a:solidFill>
                  <a:srgbClr val="5B1E45"/>
                </a:solidFill>
              </a:rPr>
              <a:t>Bulk upload tagging</a:t>
            </a:r>
          </a:p>
          <a:p>
            <a:pPr algn="ctr"/>
            <a:br>
              <a:rPr lang="en-GB" sz="2400" dirty="0">
                <a:solidFill>
                  <a:srgbClr val="5B1E45"/>
                </a:solidFill>
              </a:rPr>
            </a:br>
            <a:r>
              <a:rPr lang="en-GB" sz="1600" b="1" dirty="0">
                <a:solidFill>
                  <a:srgbClr val="5B1E45"/>
                </a:solidFill>
              </a:rPr>
              <a:t>5 mins Comfort Break</a:t>
            </a:r>
          </a:p>
          <a:p>
            <a:endParaRPr lang="en-GB" sz="2400" dirty="0">
              <a:solidFill>
                <a:srgbClr val="5B1E45"/>
              </a:solidFill>
            </a:endParaRPr>
          </a:p>
          <a:p>
            <a:r>
              <a:rPr lang="en-GB" sz="2400" b="1" u="sng" dirty="0">
                <a:solidFill>
                  <a:srgbClr val="B10059"/>
                </a:solidFill>
              </a:rPr>
              <a:t>Part 2 – 40 mins</a:t>
            </a:r>
          </a:p>
          <a:p>
            <a:endParaRPr lang="en-GB" sz="2400" dirty="0">
              <a:solidFill>
                <a:srgbClr val="5B1E45"/>
              </a:solidFill>
            </a:endParaRPr>
          </a:p>
          <a:p>
            <a:pPr marL="285750" indent="-285750">
              <a:buFont typeface="Arial" panose="020B0604020202020204" pitchFamily="34" charset="0"/>
              <a:buChar char="•"/>
            </a:pPr>
            <a:r>
              <a:rPr lang="en-GB" sz="2000" dirty="0">
                <a:solidFill>
                  <a:srgbClr val="5B1E45"/>
                </a:solidFill>
              </a:rPr>
              <a:t>Case Study One (with activity) – </a:t>
            </a:r>
            <a:r>
              <a:rPr lang="en-GB" sz="2000" i="1" dirty="0">
                <a:solidFill>
                  <a:srgbClr val="5B1E45"/>
                </a:solidFill>
              </a:rPr>
              <a:t>Anne-Marie the patient experience facilitator</a:t>
            </a:r>
          </a:p>
          <a:p>
            <a:endParaRPr lang="en-GB" sz="2000" dirty="0">
              <a:solidFill>
                <a:srgbClr val="5B1E45"/>
              </a:solidFill>
            </a:endParaRPr>
          </a:p>
          <a:p>
            <a:pPr marL="285750" indent="-285750">
              <a:buFont typeface="Arial" panose="020B0604020202020204" pitchFamily="34" charset="0"/>
              <a:buChar char="•"/>
            </a:pPr>
            <a:r>
              <a:rPr lang="en-GB" sz="2000" dirty="0">
                <a:solidFill>
                  <a:srgbClr val="5B1E45"/>
                </a:solidFill>
              </a:rPr>
              <a:t>Case Study Two (with activity) – Preparing for an inspection from the independent care regulator</a:t>
            </a:r>
            <a:endParaRPr lang="en-GB" dirty="0"/>
          </a:p>
        </p:txBody>
      </p:sp>
    </p:spTree>
    <p:extLst>
      <p:ext uri="{BB962C8B-B14F-4D97-AF65-F5344CB8AC3E}">
        <p14:creationId xmlns:p14="http://schemas.microsoft.com/office/powerpoint/2010/main" val="378479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FA9F10-9614-4780-93D8-18D7D38CFE31}"/>
              </a:ext>
            </a:extLst>
          </p:cNvPr>
          <p:cNvSpPr>
            <a:spLocks noGrp="1"/>
          </p:cNvSpPr>
          <p:nvPr>
            <p:ph type="ctrTitle"/>
          </p:nvPr>
        </p:nvSpPr>
        <p:spPr>
          <a:xfrm>
            <a:off x="765546" y="1434794"/>
            <a:ext cx="7351178" cy="521597"/>
          </a:xfrm>
        </p:spPr>
        <p:txBody>
          <a:bodyPr anchor="ctr">
            <a:normAutofit fontScale="90000"/>
          </a:bodyPr>
          <a:lstStyle/>
          <a:p>
            <a:pPr algn="l"/>
            <a:r>
              <a:rPr lang="en-GB" sz="3600">
                <a:solidFill>
                  <a:srgbClr val="B10059"/>
                </a:solidFill>
              </a:rPr>
              <a:t>Subscriber Tags appear under the story when logged in</a:t>
            </a:r>
          </a:p>
        </p:txBody>
      </p:sp>
      <p:pic>
        <p:nvPicPr>
          <p:cNvPr id="5" name="Picture 4">
            <a:extLst>
              <a:ext uri="{FF2B5EF4-FFF2-40B4-BE49-F238E27FC236}">
                <a16:creationId xmlns:a16="http://schemas.microsoft.com/office/drawing/2014/main" id="{0A4E7DA0-F292-4A4F-9557-DF8F1F1606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705" y="2155971"/>
            <a:ext cx="5204420" cy="4272408"/>
          </a:xfrm>
          <a:prstGeom prst="rect">
            <a:avLst/>
          </a:prstGeom>
        </p:spPr>
      </p:pic>
      <p:sp>
        <p:nvSpPr>
          <p:cNvPr id="9" name="Arrow: Right 8">
            <a:extLst>
              <a:ext uri="{FF2B5EF4-FFF2-40B4-BE49-F238E27FC236}">
                <a16:creationId xmlns:a16="http://schemas.microsoft.com/office/drawing/2014/main" id="{2DCAA114-1A15-4449-8DC2-4E6E1341307D}"/>
              </a:ext>
            </a:extLst>
          </p:cNvPr>
          <p:cNvSpPr/>
          <p:nvPr/>
        </p:nvSpPr>
        <p:spPr>
          <a:xfrm rot="10800000">
            <a:off x="3899451" y="5144891"/>
            <a:ext cx="4161909" cy="343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E41B1927-5C5C-4F6B-B54F-46FE9A3A3EAE}"/>
              </a:ext>
            </a:extLst>
          </p:cNvPr>
          <p:cNvSpPr txBox="1"/>
          <p:nvPr/>
        </p:nvSpPr>
        <p:spPr>
          <a:xfrm>
            <a:off x="6329492" y="4205352"/>
            <a:ext cx="2546059" cy="923330"/>
          </a:xfrm>
          <a:prstGeom prst="rect">
            <a:avLst/>
          </a:prstGeom>
          <a:noFill/>
        </p:spPr>
        <p:txBody>
          <a:bodyPr wrap="square" rtlCol="0">
            <a:spAutoFit/>
          </a:bodyPr>
          <a:lstStyle/>
          <a:p>
            <a:r>
              <a:rPr lang="en-GB"/>
              <a:t>Anyone in your organisation can see these and click them </a:t>
            </a:r>
          </a:p>
        </p:txBody>
      </p:sp>
    </p:spTree>
    <p:extLst>
      <p:ext uri="{BB962C8B-B14F-4D97-AF65-F5344CB8AC3E}">
        <p14:creationId xmlns:p14="http://schemas.microsoft.com/office/powerpoint/2010/main" val="4165363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FA9F10-9614-4780-93D8-18D7D38CFE31}"/>
              </a:ext>
            </a:extLst>
          </p:cNvPr>
          <p:cNvSpPr>
            <a:spLocks noGrp="1"/>
          </p:cNvSpPr>
          <p:nvPr>
            <p:ph type="ctrTitle"/>
          </p:nvPr>
        </p:nvSpPr>
        <p:spPr>
          <a:xfrm>
            <a:off x="765546" y="1434794"/>
            <a:ext cx="7351178" cy="521597"/>
          </a:xfrm>
        </p:spPr>
        <p:txBody>
          <a:bodyPr anchor="ctr">
            <a:normAutofit fontScale="90000"/>
          </a:bodyPr>
          <a:lstStyle/>
          <a:p>
            <a:pPr algn="l"/>
            <a:r>
              <a:rPr lang="en-GB" sz="3600">
                <a:solidFill>
                  <a:srgbClr val="B10059"/>
                </a:solidFill>
              </a:rPr>
              <a:t>Private Tags appear in the drawer (menu on the left) when logged in</a:t>
            </a:r>
          </a:p>
        </p:txBody>
      </p:sp>
      <p:pic>
        <p:nvPicPr>
          <p:cNvPr id="2" name="Picture 1">
            <a:extLst>
              <a:ext uri="{FF2B5EF4-FFF2-40B4-BE49-F238E27FC236}">
                <a16:creationId xmlns:a16="http://schemas.microsoft.com/office/drawing/2014/main" id="{A079A320-54A0-44EB-B777-15B737ED07ED}"/>
              </a:ext>
            </a:extLst>
          </p:cNvPr>
          <p:cNvPicPr>
            <a:picLocks noChangeAspect="1"/>
          </p:cNvPicPr>
          <p:nvPr/>
        </p:nvPicPr>
        <p:blipFill>
          <a:blip r:embed="rId3"/>
          <a:stretch>
            <a:fillRect/>
          </a:stretch>
        </p:blipFill>
        <p:spPr>
          <a:xfrm>
            <a:off x="1265426" y="2310511"/>
            <a:ext cx="3457575" cy="3914775"/>
          </a:xfrm>
          <a:prstGeom prst="rect">
            <a:avLst/>
          </a:prstGeom>
        </p:spPr>
      </p:pic>
      <p:sp>
        <p:nvSpPr>
          <p:cNvPr id="9" name="Arrow: Right 8">
            <a:extLst>
              <a:ext uri="{FF2B5EF4-FFF2-40B4-BE49-F238E27FC236}">
                <a16:creationId xmlns:a16="http://schemas.microsoft.com/office/drawing/2014/main" id="{2DCAA114-1A15-4449-8DC2-4E6E1341307D}"/>
              </a:ext>
            </a:extLst>
          </p:cNvPr>
          <p:cNvSpPr/>
          <p:nvPr/>
        </p:nvSpPr>
        <p:spPr>
          <a:xfrm rot="10800000">
            <a:off x="3607267" y="3011648"/>
            <a:ext cx="2499919" cy="343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0B1BBE3-08FF-41EA-A67C-219212C468F2}"/>
              </a:ext>
            </a:extLst>
          </p:cNvPr>
          <p:cNvSpPr txBox="1"/>
          <p:nvPr/>
        </p:nvSpPr>
        <p:spPr>
          <a:xfrm>
            <a:off x="6186879" y="2860456"/>
            <a:ext cx="2546059" cy="646331"/>
          </a:xfrm>
          <a:prstGeom prst="rect">
            <a:avLst/>
          </a:prstGeom>
          <a:noFill/>
        </p:spPr>
        <p:txBody>
          <a:bodyPr wrap="square" rtlCol="0">
            <a:spAutoFit/>
          </a:bodyPr>
          <a:lstStyle/>
          <a:p>
            <a:r>
              <a:rPr lang="en-GB"/>
              <a:t>These are only visible and clickable for you</a:t>
            </a:r>
          </a:p>
        </p:txBody>
      </p:sp>
      <p:pic>
        <p:nvPicPr>
          <p:cNvPr id="4" name="Picture 3">
            <a:extLst>
              <a:ext uri="{FF2B5EF4-FFF2-40B4-BE49-F238E27FC236}">
                <a16:creationId xmlns:a16="http://schemas.microsoft.com/office/drawing/2014/main" id="{07656397-62D8-EC31-16D6-F9624D9A271D}"/>
              </a:ext>
            </a:extLst>
          </p:cNvPr>
          <p:cNvPicPr>
            <a:picLocks noChangeAspect="1"/>
          </p:cNvPicPr>
          <p:nvPr/>
        </p:nvPicPr>
        <p:blipFill>
          <a:blip r:embed="rId4"/>
          <a:stretch>
            <a:fillRect/>
          </a:stretch>
        </p:blipFill>
        <p:spPr>
          <a:xfrm>
            <a:off x="5860514" y="3847390"/>
            <a:ext cx="2833515" cy="3010610"/>
          </a:xfrm>
          <a:prstGeom prst="rect">
            <a:avLst/>
          </a:prstGeom>
        </p:spPr>
      </p:pic>
      <p:sp>
        <p:nvSpPr>
          <p:cNvPr id="5" name="Arrow: Right 4">
            <a:extLst>
              <a:ext uri="{FF2B5EF4-FFF2-40B4-BE49-F238E27FC236}">
                <a16:creationId xmlns:a16="http://schemas.microsoft.com/office/drawing/2014/main" id="{300BB6B8-ACD8-C949-36FC-658BAE9E1B6F}"/>
              </a:ext>
            </a:extLst>
          </p:cNvPr>
          <p:cNvSpPr/>
          <p:nvPr/>
        </p:nvSpPr>
        <p:spPr>
          <a:xfrm>
            <a:off x="5291758" y="4925961"/>
            <a:ext cx="492101" cy="1769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40E05A20-74DD-1E91-48B6-EBEF7B6A2097}"/>
              </a:ext>
            </a:extLst>
          </p:cNvPr>
          <p:cNvSpPr/>
          <p:nvPr/>
        </p:nvSpPr>
        <p:spPr>
          <a:xfrm>
            <a:off x="775572" y="5510980"/>
            <a:ext cx="492101" cy="1769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0740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913CD-BC92-C5BA-940E-94DC85BCFFBF}"/>
            </a:ext>
          </a:extLst>
        </p:cNvPr>
        <p:cNvGrpSpPr/>
        <p:nvPr/>
      </p:nvGrpSpPr>
      <p:grpSpPr>
        <a:xfrm>
          <a:off x="0" y="0"/>
          <a:ext cx="0" cy="0"/>
          <a:chOff x="0" y="0"/>
          <a:chExt cx="0" cy="0"/>
        </a:xfrm>
      </p:grpSpPr>
      <p:sp>
        <p:nvSpPr>
          <p:cNvPr id="5" name="Arrow: Right 4">
            <a:extLst>
              <a:ext uri="{FF2B5EF4-FFF2-40B4-BE49-F238E27FC236}">
                <a16:creationId xmlns:a16="http://schemas.microsoft.com/office/drawing/2014/main" id="{77464C84-6C31-7FCA-6D4A-B5F772E482AB}"/>
              </a:ext>
            </a:extLst>
          </p:cNvPr>
          <p:cNvSpPr/>
          <p:nvPr/>
        </p:nvSpPr>
        <p:spPr>
          <a:xfrm>
            <a:off x="5291758" y="4925961"/>
            <a:ext cx="492101" cy="1769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A0597F7-8685-17AD-28FC-5159F6BCCDAC}"/>
              </a:ext>
            </a:extLst>
          </p:cNvPr>
          <p:cNvPicPr>
            <a:picLocks noChangeAspect="1"/>
          </p:cNvPicPr>
          <p:nvPr/>
        </p:nvPicPr>
        <p:blipFill>
          <a:blip r:embed="rId2"/>
          <a:stretch>
            <a:fillRect/>
          </a:stretch>
        </p:blipFill>
        <p:spPr>
          <a:xfrm>
            <a:off x="1118158" y="0"/>
            <a:ext cx="7850038" cy="6858000"/>
          </a:xfrm>
          <a:prstGeom prst="rect">
            <a:avLst/>
          </a:prstGeom>
        </p:spPr>
      </p:pic>
      <p:sp>
        <p:nvSpPr>
          <p:cNvPr id="10" name="Title 9">
            <a:extLst>
              <a:ext uri="{FF2B5EF4-FFF2-40B4-BE49-F238E27FC236}">
                <a16:creationId xmlns:a16="http://schemas.microsoft.com/office/drawing/2014/main" id="{20C4ACF5-B7BA-AAE6-95D2-B47B1E290487}"/>
              </a:ext>
            </a:extLst>
          </p:cNvPr>
          <p:cNvSpPr>
            <a:spLocks noGrp="1"/>
          </p:cNvSpPr>
          <p:nvPr>
            <p:ph type="ctrTitle"/>
          </p:nvPr>
        </p:nvSpPr>
        <p:spPr>
          <a:xfrm>
            <a:off x="5624051" y="5948516"/>
            <a:ext cx="3416021" cy="558800"/>
          </a:xfrm>
        </p:spPr>
        <p:txBody>
          <a:bodyPr>
            <a:normAutofit/>
          </a:bodyPr>
          <a:lstStyle/>
          <a:p>
            <a:r>
              <a:rPr lang="en-GB" sz="2000" b="1"/>
              <a:t>Bulk Tag up-loading</a:t>
            </a:r>
          </a:p>
        </p:txBody>
      </p:sp>
      <p:sp>
        <p:nvSpPr>
          <p:cNvPr id="6" name="Arrow: Right 5">
            <a:extLst>
              <a:ext uri="{FF2B5EF4-FFF2-40B4-BE49-F238E27FC236}">
                <a16:creationId xmlns:a16="http://schemas.microsoft.com/office/drawing/2014/main" id="{CD109213-7D0A-482C-DFB8-A3F9A5AF788D}"/>
              </a:ext>
            </a:extLst>
          </p:cNvPr>
          <p:cNvSpPr/>
          <p:nvPr/>
        </p:nvSpPr>
        <p:spPr>
          <a:xfrm>
            <a:off x="529765" y="6507316"/>
            <a:ext cx="492101" cy="1769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8266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2412F-62DF-8985-48F1-EB17AFB01AF0}"/>
            </a:ext>
          </a:extLst>
        </p:cNvPr>
        <p:cNvGrpSpPr/>
        <p:nvPr/>
      </p:nvGrpSpPr>
      <p:grpSpPr>
        <a:xfrm>
          <a:off x="0" y="0"/>
          <a:ext cx="0" cy="0"/>
          <a:chOff x="0" y="0"/>
          <a:chExt cx="0" cy="0"/>
        </a:xfrm>
      </p:grpSpPr>
      <p:sp>
        <p:nvSpPr>
          <p:cNvPr id="5" name="Arrow: Right 4">
            <a:extLst>
              <a:ext uri="{FF2B5EF4-FFF2-40B4-BE49-F238E27FC236}">
                <a16:creationId xmlns:a16="http://schemas.microsoft.com/office/drawing/2014/main" id="{4C19DB43-4B16-D820-B119-615BAC3E887A}"/>
              </a:ext>
            </a:extLst>
          </p:cNvPr>
          <p:cNvSpPr/>
          <p:nvPr/>
        </p:nvSpPr>
        <p:spPr>
          <a:xfrm>
            <a:off x="5291758" y="4925961"/>
            <a:ext cx="492101" cy="1769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1BACCC3A-1181-6036-385B-445E80CD0EB3}"/>
              </a:ext>
            </a:extLst>
          </p:cNvPr>
          <p:cNvSpPr>
            <a:spLocks noGrp="1"/>
          </p:cNvSpPr>
          <p:nvPr>
            <p:ph type="ctrTitle"/>
          </p:nvPr>
        </p:nvSpPr>
        <p:spPr>
          <a:xfrm>
            <a:off x="5624051" y="5948516"/>
            <a:ext cx="3416021" cy="558800"/>
          </a:xfrm>
        </p:spPr>
        <p:txBody>
          <a:bodyPr>
            <a:normAutofit/>
          </a:bodyPr>
          <a:lstStyle/>
          <a:p>
            <a:r>
              <a:rPr lang="en-GB" sz="2000" b="1"/>
              <a:t>Bulk Tag up-loading</a:t>
            </a:r>
          </a:p>
        </p:txBody>
      </p:sp>
      <p:pic>
        <p:nvPicPr>
          <p:cNvPr id="3" name="Picture 2">
            <a:extLst>
              <a:ext uri="{FF2B5EF4-FFF2-40B4-BE49-F238E27FC236}">
                <a16:creationId xmlns:a16="http://schemas.microsoft.com/office/drawing/2014/main" id="{47ED1071-28B1-AAE6-75C8-2F12A5B30070}"/>
              </a:ext>
            </a:extLst>
          </p:cNvPr>
          <p:cNvPicPr>
            <a:picLocks noChangeAspect="1"/>
          </p:cNvPicPr>
          <p:nvPr/>
        </p:nvPicPr>
        <p:blipFill>
          <a:blip r:embed="rId2"/>
          <a:stretch>
            <a:fillRect/>
          </a:stretch>
        </p:blipFill>
        <p:spPr>
          <a:xfrm>
            <a:off x="616865" y="1191249"/>
            <a:ext cx="5963482" cy="4334480"/>
          </a:xfrm>
          <a:prstGeom prst="rect">
            <a:avLst/>
          </a:prstGeom>
        </p:spPr>
      </p:pic>
    </p:spTree>
    <p:extLst>
      <p:ext uri="{BB962C8B-B14F-4D97-AF65-F5344CB8AC3E}">
        <p14:creationId xmlns:p14="http://schemas.microsoft.com/office/powerpoint/2010/main" val="1368029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9EEDE-A8F5-5CB4-CD7F-3EE175918293}"/>
            </a:ext>
          </a:extLst>
        </p:cNvPr>
        <p:cNvGrpSpPr/>
        <p:nvPr/>
      </p:nvGrpSpPr>
      <p:grpSpPr>
        <a:xfrm>
          <a:off x="0" y="0"/>
          <a:ext cx="0" cy="0"/>
          <a:chOff x="0" y="0"/>
          <a:chExt cx="0" cy="0"/>
        </a:xfrm>
      </p:grpSpPr>
      <p:sp>
        <p:nvSpPr>
          <p:cNvPr id="5" name="Arrow: Right 4">
            <a:extLst>
              <a:ext uri="{FF2B5EF4-FFF2-40B4-BE49-F238E27FC236}">
                <a16:creationId xmlns:a16="http://schemas.microsoft.com/office/drawing/2014/main" id="{11A1F0BD-2406-B955-FC4B-EA2FB40F92E5}"/>
              </a:ext>
            </a:extLst>
          </p:cNvPr>
          <p:cNvSpPr/>
          <p:nvPr/>
        </p:nvSpPr>
        <p:spPr>
          <a:xfrm>
            <a:off x="5291758" y="4925961"/>
            <a:ext cx="492101" cy="1769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B22751E9-16D9-1E80-2FC3-79ED1895FAAB}"/>
              </a:ext>
            </a:extLst>
          </p:cNvPr>
          <p:cNvSpPr>
            <a:spLocks noGrp="1"/>
          </p:cNvSpPr>
          <p:nvPr>
            <p:ph type="ctrTitle"/>
          </p:nvPr>
        </p:nvSpPr>
        <p:spPr>
          <a:xfrm>
            <a:off x="5624051" y="5948516"/>
            <a:ext cx="3416021" cy="558800"/>
          </a:xfrm>
        </p:spPr>
        <p:txBody>
          <a:bodyPr>
            <a:normAutofit/>
          </a:bodyPr>
          <a:lstStyle/>
          <a:p>
            <a:r>
              <a:rPr lang="en-GB" sz="2000" b="1"/>
              <a:t>Bulk Tag up-loading</a:t>
            </a:r>
          </a:p>
        </p:txBody>
      </p:sp>
      <p:pic>
        <p:nvPicPr>
          <p:cNvPr id="4" name="Picture 3">
            <a:extLst>
              <a:ext uri="{FF2B5EF4-FFF2-40B4-BE49-F238E27FC236}">
                <a16:creationId xmlns:a16="http://schemas.microsoft.com/office/drawing/2014/main" id="{008E0A38-513B-CB16-E00A-285BD576D823}"/>
              </a:ext>
            </a:extLst>
          </p:cNvPr>
          <p:cNvPicPr>
            <a:picLocks noChangeAspect="1"/>
          </p:cNvPicPr>
          <p:nvPr/>
        </p:nvPicPr>
        <p:blipFill>
          <a:blip r:embed="rId2"/>
          <a:stretch>
            <a:fillRect/>
          </a:stretch>
        </p:blipFill>
        <p:spPr>
          <a:xfrm>
            <a:off x="185125" y="237679"/>
            <a:ext cx="8773749" cy="6382641"/>
          </a:xfrm>
          <a:prstGeom prst="rect">
            <a:avLst/>
          </a:prstGeom>
        </p:spPr>
      </p:pic>
    </p:spTree>
    <p:extLst>
      <p:ext uri="{BB962C8B-B14F-4D97-AF65-F5344CB8AC3E}">
        <p14:creationId xmlns:p14="http://schemas.microsoft.com/office/powerpoint/2010/main" val="3971701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2D90789-AFEB-4FE5-BE9E-44737F665D99}"/>
              </a:ext>
            </a:extLst>
          </p:cNvPr>
          <p:cNvPicPr>
            <a:picLocks noChangeAspect="1"/>
          </p:cNvPicPr>
          <p:nvPr/>
        </p:nvPicPr>
        <p:blipFill>
          <a:blip r:embed="rId2"/>
          <a:stretch>
            <a:fillRect/>
          </a:stretch>
        </p:blipFill>
        <p:spPr>
          <a:xfrm>
            <a:off x="450535" y="1654434"/>
            <a:ext cx="7956045" cy="3242031"/>
          </a:xfrm>
          <a:prstGeom prst="rect">
            <a:avLst/>
          </a:prstGeom>
        </p:spPr>
      </p:pic>
      <p:sp>
        <p:nvSpPr>
          <p:cNvPr id="9" name="TextBox 8">
            <a:extLst>
              <a:ext uri="{FF2B5EF4-FFF2-40B4-BE49-F238E27FC236}">
                <a16:creationId xmlns:a16="http://schemas.microsoft.com/office/drawing/2014/main" id="{9DA12B40-7933-4C31-8EB0-D1C6F02C819C}"/>
              </a:ext>
            </a:extLst>
          </p:cNvPr>
          <p:cNvSpPr txBox="1"/>
          <p:nvPr/>
        </p:nvSpPr>
        <p:spPr>
          <a:xfrm>
            <a:off x="594851" y="635765"/>
            <a:ext cx="6690852" cy="584775"/>
          </a:xfrm>
          <a:prstGeom prst="rect">
            <a:avLst/>
          </a:prstGeom>
          <a:noFill/>
        </p:spPr>
        <p:txBody>
          <a:bodyPr wrap="square">
            <a:spAutoFit/>
          </a:bodyPr>
          <a:lstStyle/>
          <a:p>
            <a:r>
              <a:rPr kumimoji="0" lang="en-GB" sz="3200" b="0" i="0" u="none" strike="noStrike" kern="1200" cap="none" spc="0" normalizeH="0" baseline="0" noProof="0" dirty="0">
                <a:ln>
                  <a:noFill/>
                </a:ln>
                <a:solidFill>
                  <a:srgbClr val="B10059"/>
                </a:solidFill>
                <a:effectLst/>
                <a:uLnTx/>
                <a:uFillTx/>
                <a:latin typeface="Calibri" panose="020F0502020204030204"/>
                <a:ea typeface="+mn-ea"/>
                <a:cs typeface="+mn-cs"/>
              </a:rPr>
              <a:t>Story listing in a table report</a:t>
            </a:r>
            <a:endParaRPr lang="en-GB" dirty="0"/>
          </a:p>
        </p:txBody>
      </p:sp>
    </p:spTree>
    <p:extLst>
      <p:ext uri="{BB962C8B-B14F-4D97-AF65-F5344CB8AC3E}">
        <p14:creationId xmlns:p14="http://schemas.microsoft.com/office/powerpoint/2010/main" val="3326581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D9A9C83-7885-4FCB-BDD8-6ECD45324234}"/>
              </a:ext>
            </a:extLst>
          </p:cNvPr>
          <p:cNvPicPr>
            <a:picLocks noChangeAspect="1"/>
          </p:cNvPicPr>
          <p:nvPr/>
        </p:nvPicPr>
        <p:blipFill>
          <a:blip r:embed="rId2"/>
          <a:stretch>
            <a:fillRect/>
          </a:stretch>
        </p:blipFill>
        <p:spPr>
          <a:xfrm>
            <a:off x="482600" y="842455"/>
            <a:ext cx="8178799" cy="5173089"/>
          </a:xfrm>
          <a:prstGeom prst="rect">
            <a:avLst/>
          </a:prstGeom>
        </p:spPr>
      </p:pic>
      <p:sp>
        <p:nvSpPr>
          <p:cNvPr id="5" name="Rectangle 4">
            <a:extLst>
              <a:ext uri="{FF2B5EF4-FFF2-40B4-BE49-F238E27FC236}">
                <a16:creationId xmlns:a16="http://schemas.microsoft.com/office/drawing/2014/main" id="{60EFA294-E95A-475A-A674-F8C25009CAED}"/>
              </a:ext>
            </a:extLst>
          </p:cNvPr>
          <p:cNvSpPr/>
          <p:nvPr/>
        </p:nvSpPr>
        <p:spPr>
          <a:xfrm>
            <a:off x="4239113" y="5886242"/>
            <a:ext cx="4280018" cy="369332"/>
          </a:xfrm>
          <a:prstGeom prst="rect">
            <a:avLst/>
          </a:prstGeom>
        </p:spPr>
        <p:txBody>
          <a:bodyPr wrap="none">
            <a:spAutoFit/>
          </a:bodyPr>
          <a:lstStyle/>
          <a:p>
            <a:r>
              <a:rPr lang="en-GB">
                <a:hlinkClick r:id="rId3"/>
              </a:rPr>
              <a:t>https://www.careopinion.org.uk/vis/6u528</a:t>
            </a:r>
            <a:r>
              <a:rPr lang="en-GB"/>
              <a:t> </a:t>
            </a:r>
          </a:p>
        </p:txBody>
      </p:sp>
    </p:spTree>
    <p:extLst>
      <p:ext uri="{BB962C8B-B14F-4D97-AF65-F5344CB8AC3E}">
        <p14:creationId xmlns:p14="http://schemas.microsoft.com/office/powerpoint/2010/main" val="110606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98D934-5455-4332-A7AE-3E464ECE17DC}"/>
              </a:ext>
            </a:extLst>
          </p:cNvPr>
          <p:cNvPicPr>
            <a:picLocks noChangeAspect="1"/>
          </p:cNvPicPr>
          <p:nvPr/>
        </p:nvPicPr>
        <p:blipFill>
          <a:blip r:embed="rId2"/>
          <a:stretch>
            <a:fillRect/>
          </a:stretch>
        </p:blipFill>
        <p:spPr>
          <a:xfrm>
            <a:off x="518797" y="640216"/>
            <a:ext cx="4140085" cy="2500752"/>
          </a:xfrm>
          <a:prstGeom prst="rect">
            <a:avLst/>
          </a:prstGeom>
        </p:spPr>
      </p:pic>
      <p:pic>
        <p:nvPicPr>
          <p:cNvPr id="4" name="Picture 3">
            <a:extLst>
              <a:ext uri="{FF2B5EF4-FFF2-40B4-BE49-F238E27FC236}">
                <a16:creationId xmlns:a16="http://schemas.microsoft.com/office/drawing/2014/main" id="{AD7BD00C-38F4-4358-BA90-481C0AECFB99}"/>
              </a:ext>
            </a:extLst>
          </p:cNvPr>
          <p:cNvPicPr>
            <a:picLocks noChangeAspect="1"/>
          </p:cNvPicPr>
          <p:nvPr/>
        </p:nvPicPr>
        <p:blipFill>
          <a:blip r:embed="rId3"/>
          <a:stretch>
            <a:fillRect/>
          </a:stretch>
        </p:blipFill>
        <p:spPr>
          <a:xfrm>
            <a:off x="4658882" y="238330"/>
            <a:ext cx="4190797" cy="2500752"/>
          </a:xfrm>
          <a:prstGeom prst="rect">
            <a:avLst/>
          </a:prstGeom>
        </p:spPr>
      </p:pic>
      <p:pic>
        <p:nvPicPr>
          <p:cNvPr id="5" name="Picture 4">
            <a:extLst>
              <a:ext uri="{FF2B5EF4-FFF2-40B4-BE49-F238E27FC236}">
                <a16:creationId xmlns:a16="http://schemas.microsoft.com/office/drawing/2014/main" id="{2D94DE52-FF22-49EC-9D33-426DCAF5D1E2}"/>
              </a:ext>
            </a:extLst>
          </p:cNvPr>
          <p:cNvPicPr>
            <a:picLocks noChangeAspect="1"/>
          </p:cNvPicPr>
          <p:nvPr/>
        </p:nvPicPr>
        <p:blipFill>
          <a:blip r:embed="rId4"/>
          <a:stretch>
            <a:fillRect/>
          </a:stretch>
        </p:blipFill>
        <p:spPr>
          <a:xfrm>
            <a:off x="3808326" y="3429000"/>
            <a:ext cx="4696027" cy="3180522"/>
          </a:xfrm>
          <a:prstGeom prst="rect">
            <a:avLst/>
          </a:prstGeom>
        </p:spPr>
      </p:pic>
    </p:spTree>
    <p:extLst>
      <p:ext uri="{BB962C8B-B14F-4D97-AF65-F5344CB8AC3E}">
        <p14:creationId xmlns:p14="http://schemas.microsoft.com/office/powerpoint/2010/main" val="21380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78CA3-7F86-D4C2-A44A-69674B74B0F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5A66FEC-7BAF-838F-8AFB-A0CA56C07766}"/>
              </a:ext>
            </a:extLst>
          </p:cNvPr>
          <p:cNvSpPr txBox="1"/>
          <p:nvPr/>
        </p:nvSpPr>
        <p:spPr>
          <a:xfrm>
            <a:off x="914400" y="766102"/>
            <a:ext cx="4572000" cy="646331"/>
          </a:xfrm>
          <a:prstGeom prst="rect">
            <a:avLst/>
          </a:prstGeom>
          <a:noFill/>
        </p:spPr>
        <p:txBody>
          <a:bodyPr wrap="square">
            <a:spAutoFit/>
          </a:bodyPr>
          <a:lstStyle/>
          <a:p>
            <a:r>
              <a:rPr kumimoji="0" lang="en-GB" sz="1800" b="0" i="0" u="none" strike="noStrike" kern="1200" cap="none" spc="0" normalizeH="0" baseline="0" noProof="0" dirty="0">
                <a:ln>
                  <a:noFill/>
                </a:ln>
                <a:solidFill>
                  <a:srgbClr val="B10059"/>
                </a:solidFill>
                <a:effectLst/>
                <a:uLnTx/>
                <a:uFillTx/>
                <a:latin typeface="Calibri" panose="020F0502020204030204"/>
                <a:ea typeface="+mn-ea"/>
                <a:cs typeface="+mn-cs"/>
              </a:rPr>
              <a:t>Ideas other subscribers have done with Subscriber tagging</a:t>
            </a:r>
            <a:endParaRPr lang="en-GB" dirty="0"/>
          </a:p>
        </p:txBody>
      </p:sp>
      <p:sp>
        <p:nvSpPr>
          <p:cNvPr id="7" name="TextBox 6">
            <a:extLst>
              <a:ext uri="{FF2B5EF4-FFF2-40B4-BE49-F238E27FC236}">
                <a16:creationId xmlns:a16="http://schemas.microsoft.com/office/drawing/2014/main" id="{29ADA84D-F4E5-44C1-7C2B-45DB7B1D899A}"/>
              </a:ext>
            </a:extLst>
          </p:cNvPr>
          <p:cNvSpPr txBox="1"/>
          <p:nvPr/>
        </p:nvSpPr>
        <p:spPr>
          <a:xfrm>
            <a:off x="1070264" y="2202873"/>
            <a:ext cx="6837218" cy="3970318"/>
          </a:xfrm>
          <a:prstGeom prst="rect">
            <a:avLst/>
          </a:prstGeom>
          <a:noFill/>
        </p:spPr>
        <p:txBody>
          <a:bodyPr wrap="square" rtlCol="0">
            <a:spAutoFit/>
          </a:bodyPr>
          <a:lstStyle/>
          <a:p>
            <a:r>
              <a:rPr lang="en-GB" b="1" dirty="0"/>
              <a:t>Royal Devon University Healthcare NHS Foundation Trust:</a:t>
            </a:r>
          </a:p>
          <a:p>
            <a:endParaRPr lang="en-GB" dirty="0"/>
          </a:p>
          <a:p>
            <a:r>
              <a:rPr lang="en-GB" dirty="0"/>
              <a:t> Introduced a process that combines the Care Opinion Subscriber Tagging function with the national KO41 complaint coding framework: </a:t>
            </a:r>
            <a:r>
              <a:rPr lang="en-GB" dirty="0">
                <a:hlinkClick r:id="rId3"/>
              </a:rPr>
              <a:t>READ Full blog-post</a:t>
            </a:r>
            <a:r>
              <a:rPr lang="en-GB" dirty="0"/>
              <a:t>. </a:t>
            </a:r>
          </a:p>
          <a:p>
            <a:endParaRPr lang="en-GB" dirty="0"/>
          </a:p>
          <a:p>
            <a:endParaRPr lang="en-GB" b="1" dirty="0"/>
          </a:p>
          <a:p>
            <a:r>
              <a:rPr lang="en-GB" b="1" dirty="0"/>
              <a:t>Southern Health and Social Care Trust:</a:t>
            </a:r>
          </a:p>
          <a:p>
            <a:endParaRPr lang="en-GB" b="1" dirty="0"/>
          </a:p>
          <a:p>
            <a:r>
              <a:rPr lang="en-GB" dirty="0"/>
              <a:t>Track positive stories using the '</a:t>
            </a:r>
            <a:r>
              <a:rPr lang="en-GB" dirty="0">
                <a:hlinkClick r:id="rId4"/>
              </a:rPr>
              <a:t>Subscriber Tagging' feature</a:t>
            </a:r>
            <a:r>
              <a:rPr lang="en-GB" dirty="0"/>
              <a:t> on Care Opinion and tag these stories with the Tag '</a:t>
            </a:r>
            <a:r>
              <a:rPr lang="en-GB" b="1" dirty="0"/>
              <a:t>Staff mentioned by name</a:t>
            </a:r>
            <a:r>
              <a:rPr lang="en-GB" dirty="0"/>
              <a:t>’. So, staff can be recognised and then nominate them through the Trusts GREAT-ix system: </a:t>
            </a:r>
            <a:r>
              <a:rPr lang="en-GB" dirty="0">
                <a:hlinkClick r:id="rId5"/>
              </a:rPr>
              <a:t>READ full blog-post</a:t>
            </a:r>
            <a:r>
              <a:rPr lang="en-GB" dirty="0"/>
              <a:t>.</a:t>
            </a:r>
          </a:p>
          <a:p>
            <a:endParaRPr lang="en-GB" dirty="0"/>
          </a:p>
        </p:txBody>
      </p:sp>
    </p:spTree>
    <p:extLst>
      <p:ext uri="{BB962C8B-B14F-4D97-AF65-F5344CB8AC3E}">
        <p14:creationId xmlns:p14="http://schemas.microsoft.com/office/powerpoint/2010/main" val="1168974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60DE5-EA9F-313C-F6FF-32A83F8B6C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C622FE3-894E-6BD8-8551-1A763EA91A8E}"/>
              </a:ext>
            </a:extLst>
          </p:cNvPr>
          <p:cNvSpPr txBox="1"/>
          <p:nvPr/>
        </p:nvSpPr>
        <p:spPr>
          <a:xfrm>
            <a:off x="284521" y="18255"/>
            <a:ext cx="78867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rgbClr val="B10059"/>
                </a:solidFill>
                <a:latin typeface="+mj-lt"/>
                <a:ea typeface="+mj-ea"/>
                <a:cs typeface="+mj-cs"/>
              </a:rPr>
              <a:t>Any Questions?</a:t>
            </a:r>
            <a:endParaRPr lang="en-US" sz="4400" kern="1200">
              <a:solidFill>
                <a:srgbClr val="B10059"/>
              </a:solidFill>
              <a:latin typeface="+mj-lt"/>
              <a:ea typeface="+mj-ea"/>
              <a:cs typeface="+mj-cs"/>
            </a:endParaRPr>
          </a:p>
        </p:txBody>
      </p:sp>
      <p:pic>
        <p:nvPicPr>
          <p:cNvPr id="6" name="Picture 5">
            <a:extLst>
              <a:ext uri="{FF2B5EF4-FFF2-40B4-BE49-F238E27FC236}">
                <a16:creationId xmlns:a16="http://schemas.microsoft.com/office/drawing/2014/main" id="{9BCDBC29-285B-43F3-DD51-1D834F0C5A7F}"/>
              </a:ext>
            </a:extLst>
          </p:cNvPr>
          <p:cNvPicPr>
            <a:picLocks noChangeAspect="1"/>
          </p:cNvPicPr>
          <p:nvPr/>
        </p:nvPicPr>
        <p:blipFill>
          <a:blip r:embed="rId3"/>
          <a:srcRect l="1199" r="5479" b="-2"/>
          <a:stretch/>
        </p:blipFill>
        <p:spPr>
          <a:xfrm>
            <a:off x="378247" y="1107182"/>
            <a:ext cx="3886200" cy="4351338"/>
          </a:xfrm>
          <a:prstGeom prst="rect">
            <a:avLst/>
          </a:prstGeom>
          <a:noFill/>
        </p:spPr>
      </p:pic>
      <p:sp>
        <p:nvSpPr>
          <p:cNvPr id="5" name="TextBox 4">
            <a:extLst>
              <a:ext uri="{FF2B5EF4-FFF2-40B4-BE49-F238E27FC236}">
                <a16:creationId xmlns:a16="http://schemas.microsoft.com/office/drawing/2014/main" id="{C6F37EC2-E255-0D07-D7F9-EECBBFA0517D}"/>
              </a:ext>
            </a:extLst>
          </p:cNvPr>
          <p:cNvSpPr txBox="1"/>
          <p:nvPr/>
        </p:nvSpPr>
        <p:spPr>
          <a:xfrm>
            <a:off x="4498848" y="536321"/>
            <a:ext cx="3886200" cy="4351338"/>
          </a:xfrm>
          <a:prstGeom prst="rect">
            <a:avLst/>
          </a:prstGeom>
        </p:spPr>
        <p:txBody>
          <a:bodyPr vert="horz" lIns="91440" tIns="45720" rIns="91440" bIns="45720" rtlCol="0">
            <a:normAutofit/>
          </a:bodyPr>
          <a:lstStyle/>
          <a:p>
            <a:pPr defTabSz="914400">
              <a:lnSpc>
                <a:spcPct val="90000"/>
              </a:lnSpc>
              <a:spcBef>
                <a:spcPts val="1000"/>
              </a:spcBef>
            </a:pPr>
            <a:endParaRPr lang="en-US" sz="1100"/>
          </a:p>
        </p:txBody>
      </p:sp>
      <p:sp>
        <p:nvSpPr>
          <p:cNvPr id="4" name="TextBox 3">
            <a:extLst>
              <a:ext uri="{FF2B5EF4-FFF2-40B4-BE49-F238E27FC236}">
                <a16:creationId xmlns:a16="http://schemas.microsoft.com/office/drawing/2014/main" id="{557AF580-8541-AE10-867C-55F1A472297F}"/>
              </a:ext>
            </a:extLst>
          </p:cNvPr>
          <p:cNvSpPr txBox="1"/>
          <p:nvPr/>
        </p:nvSpPr>
        <p:spPr>
          <a:xfrm>
            <a:off x="4358173" y="3429000"/>
            <a:ext cx="4576572"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Next 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Comfort Break &amp;</a:t>
            </a:r>
            <a:b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br>
            <a:r>
              <a:rPr kumimoji="0" lang="en-GB" sz="3600" b="1" i="0" u="none" strike="noStrike" kern="1200" cap="none" spc="0" normalizeH="0" baseline="0" noProof="0">
                <a:ln>
                  <a:noFill/>
                </a:ln>
                <a:solidFill>
                  <a:srgbClr val="B10059"/>
                </a:solidFill>
                <a:effectLst/>
                <a:uLnTx/>
                <a:uFillTx/>
                <a:latin typeface="Calibri" panose="020F0502020204030204" pitchFamily="34" charset="0"/>
                <a:ea typeface="+mn-ea"/>
                <a:cs typeface="Calibri" panose="020F0502020204030204" pitchFamily="34" charset="0"/>
              </a:rPr>
              <a:t>Case Studies Tasks</a:t>
            </a:r>
            <a:endParaRPr kumimoji="0" lang="en-GB" sz="3600" b="0" i="0" u="none" strike="noStrike" kern="1200" cap="none" spc="0" normalizeH="0" baseline="0" noProof="0">
              <a:ln>
                <a:noFill/>
              </a:ln>
              <a:solidFill>
                <a:srgbClr val="5B1E4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0062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B5221-5EA8-F123-7742-0260E5C3822B}"/>
              </a:ext>
            </a:extLst>
          </p:cNvPr>
          <p:cNvSpPr txBox="1"/>
          <p:nvPr/>
        </p:nvSpPr>
        <p:spPr>
          <a:xfrm>
            <a:off x="284521" y="18255"/>
            <a:ext cx="78867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rgbClr val="B10059"/>
                </a:solidFill>
                <a:latin typeface="+mj-lt"/>
                <a:ea typeface="+mj-ea"/>
                <a:cs typeface="+mj-cs"/>
              </a:rPr>
              <a:t>Quick Poll</a:t>
            </a:r>
            <a:endParaRPr lang="en-US" sz="4400" kern="1200">
              <a:solidFill>
                <a:srgbClr val="B10059"/>
              </a:solidFill>
              <a:latin typeface="+mj-lt"/>
              <a:ea typeface="+mj-ea"/>
              <a:cs typeface="+mj-cs"/>
            </a:endParaRPr>
          </a:p>
        </p:txBody>
      </p:sp>
      <p:pic>
        <p:nvPicPr>
          <p:cNvPr id="6" name="Picture 5">
            <a:extLst>
              <a:ext uri="{FF2B5EF4-FFF2-40B4-BE49-F238E27FC236}">
                <a16:creationId xmlns:a16="http://schemas.microsoft.com/office/drawing/2014/main" id="{95674BC2-077C-5468-49AA-51B2CFFF6FD9}"/>
              </a:ext>
            </a:extLst>
          </p:cNvPr>
          <p:cNvPicPr>
            <a:picLocks noChangeAspect="1"/>
          </p:cNvPicPr>
          <p:nvPr/>
        </p:nvPicPr>
        <p:blipFill>
          <a:blip r:embed="rId2"/>
          <a:srcRect l="1199" r="5479" b="-2"/>
          <a:stretch/>
        </p:blipFill>
        <p:spPr>
          <a:xfrm>
            <a:off x="3691718" y="320601"/>
            <a:ext cx="3886200" cy="4351338"/>
          </a:xfrm>
          <a:prstGeom prst="rect">
            <a:avLst/>
          </a:prstGeom>
          <a:noFill/>
        </p:spPr>
      </p:pic>
    </p:spTree>
    <p:extLst>
      <p:ext uri="{BB962C8B-B14F-4D97-AF65-F5344CB8AC3E}">
        <p14:creationId xmlns:p14="http://schemas.microsoft.com/office/powerpoint/2010/main" val="3741764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320A7B-67F5-459C-8021-F1861D6A77B4}"/>
              </a:ext>
            </a:extLst>
          </p:cNvPr>
          <p:cNvSpPr txBox="1"/>
          <p:nvPr/>
        </p:nvSpPr>
        <p:spPr>
          <a:xfrm>
            <a:off x="1014761" y="2475571"/>
            <a:ext cx="7863768" cy="923330"/>
          </a:xfrm>
          <a:prstGeom prst="rect">
            <a:avLst/>
          </a:prstGeom>
          <a:noFill/>
        </p:spPr>
        <p:txBody>
          <a:bodyPr wrap="square" rtlCol="0">
            <a:spAutoFit/>
          </a:bodyPr>
          <a:lstStyle/>
          <a:p>
            <a:r>
              <a:rPr lang="en-GB" sz="5400">
                <a:solidFill>
                  <a:srgbClr val="B10059"/>
                </a:solidFill>
              </a:rPr>
              <a:t>5 Min Break</a:t>
            </a:r>
          </a:p>
        </p:txBody>
      </p:sp>
      <p:pic>
        <p:nvPicPr>
          <p:cNvPr id="5" name="Picture 4">
            <a:extLst>
              <a:ext uri="{FF2B5EF4-FFF2-40B4-BE49-F238E27FC236}">
                <a16:creationId xmlns:a16="http://schemas.microsoft.com/office/drawing/2014/main" id="{7BDAA7C9-76F4-01D0-C0EB-31F8E6209E11}"/>
              </a:ext>
            </a:extLst>
          </p:cNvPr>
          <p:cNvPicPr>
            <a:picLocks noChangeAspect="1"/>
          </p:cNvPicPr>
          <p:nvPr/>
        </p:nvPicPr>
        <p:blipFill>
          <a:blip r:embed="rId2"/>
          <a:stretch>
            <a:fillRect/>
          </a:stretch>
        </p:blipFill>
        <p:spPr>
          <a:xfrm>
            <a:off x="5746954" y="83160"/>
            <a:ext cx="3248478" cy="5944430"/>
          </a:xfrm>
          <a:prstGeom prst="rect">
            <a:avLst/>
          </a:prstGeom>
        </p:spPr>
      </p:pic>
    </p:spTree>
    <p:extLst>
      <p:ext uri="{BB962C8B-B14F-4D97-AF65-F5344CB8AC3E}">
        <p14:creationId xmlns:p14="http://schemas.microsoft.com/office/powerpoint/2010/main" val="379319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5FF30-F748-D6B5-8874-B8205146174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A6EAD48-A236-C69E-3A25-92C104E40C7D}"/>
              </a:ext>
            </a:extLst>
          </p:cNvPr>
          <p:cNvSpPr txBox="1"/>
          <p:nvPr/>
        </p:nvSpPr>
        <p:spPr>
          <a:xfrm>
            <a:off x="2359127" y="1925713"/>
            <a:ext cx="476926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rgbClr val="B10059"/>
                </a:solidFill>
                <a:latin typeface="+mj-lt"/>
                <a:ea typeface="+mj-ea"/>
                <a:cs typeface="+mj-cs"/>
              </a:rPr>
              <a:t>Basic Searching</a:t>
            </a:r>
            <a:endParaRPr lang="en-US" sz="4400" kern="1200">
              <a:solidFill>
                <a:srgbClr val="B10059"/>
              </a:solidFill>
              <a:latin typeface="+mj-lt"/>
              <a:ea typeface="+mj-ea"/>
              <a:cs typeface="+mj-cs"/>
            </a:endParaRPr>
          </a:p>
        </p:txBody>
      </p:sp>
    </p:spTree>
    <p:extLst>
      <p:ext uri="{BB962C8B-B14F-4D97-AF65-F5344CB8AC3E}">
        <p14:creationId xmlns:p14="http://schemas.microsoft.com/office/powerpoint/2010/main" val="401727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769806-F472-4805-ABA2-4871A0697325}"/>
              </a:ext>
            </a:extLst>
          </p:cNvPr>
          <p:cNvSpPr txBox="1"/>
          <p:nvPr/>
        </p:nvSpPr>
        <p:spPr>
          <a:xfrm>
            <a:off x="628650" y="365126"/>
            <a:ext cx="78867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kern="1200">
                <a:solidFill>
                  <a:srgbClr val="B10059"/>
                </a:solidFill>
                <a:latin typeface="+mj-lt"/>
                <a:ea typeface="+mj-ea"/>
                <a:cs typeface="+mj-cs"/>
              </a:rPr>
              <a:t>Searching is the start of everything on Care Opinion</a:t>
            </a:r>
          </a:p>
        </p:txBody>
      </p:sp>
      <p:pic>
        <p:nvPicPr>
          <p:cNvPr id="5" name="Picture 4">
            <a:extLst>
              <a:ext uri="{FF2B5EF4-FFF2-40B4-BE49-F238E27FC236}">
                <a16:creationId xmlns:a16="http://schemas.microsoft.com/office/drawing/2014/main" id="{04811507-D55D-46DC-BCAF-9A780AA920AC}"/>
              </a:ext>
            </a:extLst>
          </p:cNvPr>
          <p:cNvPicPr>
            <a:picLocks noChangeAspect="1"/>
          </p:cNvPicPr>
          <p:nvPr/>
        </p:nvPicPr>
        <p:blipFill rotWithShape="1">
          <a:blip r:embed="rId2"/>
          <a:srcRect l="20959" r="15375" b="1"/>
          <a:stretch/>
        </p:blipFill>
        <p:spPr>
          <a:xfrm>
            <a:off x="628650" y="2543969"/>
            <a:ext cx="3886200" cy="2914650"/>
          </a:xfrm>
          <a:prstGeom prst="rect">
            <a:avLst/>
          </a:prstGeom>
          <a:noFill/>
        </p:spPr>
      </p:pic>
      <p:pic>
        <p:nvPicPr>
          <p:cNvPr id="4" name="Content Placeholder 3">
            <a:extLst>
              <a:ext uri="{FF2B5EF4-FFF2-40B4-BE49-F238E27FC236}">
                <a16:creationId xmlns:a16="http://schemas.microsoft.com/office/drawing/2014/main" id="{DEBA68B8-5B5C-0F05-1C77-9F7BA33508A2}"/>
              </a:ext>
            </a:extLst>
          </p:cNvPr>
          <p:cNvPicPr>
            <a:picLocks noGrp="1" noChangeAspect="1"/>
          </p:cNvPicPr>
          <p:nvPr>
            <p:ph sz="half" idx="2"/>
          </p:nvPr>
        </p:nvPicPr>
        <p:blipFill>
          <a:blip r:embed="rId3"/>
          <a:stretch>
            <a:fillRect/>
          </a:stretch>
        </p:blipFill>
        <p:spPr>
          <a:xfrm>
            <a:off x="4825795" y="1920202"/>
            <a:ext cx="3886200" cy="3375604"/>
          </a:xfrm>
        </p:spPr>
      </p:pic>
    </p:spTree>
    <p:extLst>
      <p:ext uri="{BB962C8B-B14F-4D97-AF65-F5344CB8AC3E}">
        <p14:creationId xmlns:p14="http://schemas.microsoft.com/office/powerpoint/2010/main" val="63379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D2FAA-3A5F-EC45-7815-DAC280A6D83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B69BB20-76AE-0587-868C-F89595D9A579}"/>
              </a:ext>
            </a:extLst>
          </p:cNvPr>
          <p:cNvPicPr>
            <a:picLocks noChangeAspect="1"/>
          </p:cNvPicPr>
          <p:nvPr/>
        </p:nvPicPr>
        <p:blipFill>
          <a:blip r:embed="rId3"/>
          <a:stretch>
            <a:fillRect/>
          </a:stretch>
        </p:blipFill>
        <p:spPr>
          <a:xfrm>
            <a:off x="0" y="396822"/>
            <a:ext cx="9144000" cy="4589517"/>
          </a:xfrm>
          <a:prstGeom prst="rect">
            <a:avLst/>
          </a:prstGeom>
        </p:spPr>
      </p:pic>
    </p:spTree>
    <p:extLst>
      <p:ext uri="{BB962C8B-B14F-4D97-AF65-F5344CB8AC3E}">
        <p14:creationId xmlns:p14="http://schemas.microsoft.com/office/powerpoint/2010/main" val="413898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AA5CCA-14CE-0191-04D0-80F2A7F53C87}"/>
              </a:ext>
            </a:extLst>
          </p:cNvPr>
          <p:cNvPicPr>
            <a:picLocks noChangeAspect="1"/>
          </p:cNvPicPr>
          <p:nvPr/>
        </p:nvPicPr>
        <p:blipFill>
          <a:blip r:embed="rId3"/>
          <a:srcRect t="1118" b="1"/>
          <a:stretch/>
        </p:blipFill>
        <p:spPr>
          <a:xfrm>
            <a:off x="886064" y="2093975"/>
            <a:ext cx="7075607" cy="4338801"/>
          </a:xfrm>
          <a:prstGeom prst="rect">
            <a:avLst/>
          </a:prstGeom>
        </p:spPr>
      </p:pic>
      <p:sp>
        <p:nvSpPr>
          <p:cNvPr id="3" name="AutoShape 2" descr="Immersive Reader">
            <a:extLst>
              <a:ext uri="{FF2B5EF4-FFF2-40B4-BE49-F238E27FC236}">
                <a16:creationId xmlns:a16="http://schemas.microsoft.com/office/drawing/2014/main" id="{E632A254-FA0B-4FC4-A6D6-C59A0793C210}"/>
              </a:ext>
            </a:extLst>
          </p:cNvPr>
          <p:cNvSpPr>
            <a:spLocks noChangeAspect="1" noChangeArrowheads="1"/>
          </p:cNvSpPr>
          <p:nvPr/>
        </p:nvSpPr>
        <p:spPr bwMode="auto">
          <a:xfrm rot="11305203" flipH="1" flipV="1">
            <a:off x="361950" y="-136525"/>
            <a:ext cx="177602" cy="177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a:extLst>
              <a:ext uri="{FF2B5EF4-FFF2-40B4-BE49-F238E27FC236}">
                <a16:creationId xmlns:a16="http://schemas.microsoft.com/office/drawing/2014/main" id="{DFA499BF-0FAA-4A88-990C-223436984CF7}"/>
              </a:ext>
            </a:extLst>
          </p:cNvPr>
          <p:cNvSpPr txBox="1"/>
          <p:nvPr/>
        </p:nvSpPr>
        <p:spPr>
          <a:xfrm>
            <a:off x="671356" y="483827"/>
            <a:ext cx="7200800" cy="1938992"/>
          </a:xfrm>
          <a:prstGeom prst="rect">
            <a:avLst/>
          </a:prstGeom>
          <a:noFill/>
        </p:spPr>
        <p:txBody>
          <a:bodyPr wrap="square" rtlCol="0">
            <a:spAutoFit/>
          </a:bodyPr>
          <a:lstStyle/>
          <a:p>
            <a:r>
              <a:rPr lang="en-GB" sz="3600" b="1">
                <a:solidFill>
                  <a:srgbClr val="B10059"/>
                </a:solidFill>
                <a:latin typeface="Calibri" panose="020F0502020204030204" pitchFamily="34" charset="0"/>
                <a:cs typeface="Calibri" panose="020F0502020204030204" pitchFamily="34" charset="0"/>
              </a:rPr>
              <a:t>Basic Searching</a:t>
            </a:r>
            <a:endParaRPr lang="en-GB" sz="3600">
              <a:solidFill>
                <a:srgbClr val="5B1E45"/>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solidFill>
                  <a:srgbClr val="5B1E45"/>
                </a:solidFill>
                <a:latin typeface="Calibri" panose="020F0502020204030204" pitchFamily="34" charset="0"/>
                <a:cs typeface="Calibri" panose="020F0502020204030204" pitchFamily="34" charset="0"/>
              </a:rPr>
              <a:t>More stories about the same </a:t>
            </a:r>
            <a:r>
              <a:rPr lang="en-GB" sz="2000" b="1">
                <a:solidFill>
                  <a:srgbClr val="5B1E45"/>
                </a:solidFill>
                <a:latin typeface="Calibri" panose="020F0502020204030204" pitchFamily="34" charset="0"/>
                <a:cs typeface="Calibri" panose="020F0502020204030204" pitchFamily="34" charset="0"/>
              </a:rPr>
              <a:t>service</a:t>
            </a:r>
          </a:p>
          <a:p>
            <a:pPr marL="285750" indent="-285750">
              <a:buFont typeface="Arial" panose="020B0604020202020204" pitchFamily="34" charset="0"/>
              <a:buChar char="•"/>
            </a:pPr>
            <a:r>
              <a:rPr lang="en-GB" sz="2000">
                <a:solidFill>
                  <a:srgbClr val="5B1E45"/>
                </a:solidFill>
                <a:latin typeface="Calibri" panose="020F0502020204030204" pitchFamily="34" charset="0"/>
                <a:cs typeface="Calibri" panose="020F0502020204030204" pitchFamily="34" charset="0"/>
              </a:rPr>
              <a:t>More stories by the same </a:t>
            </a:r>
            <a:r>
              <a:rPr lang="en-GB" sz="2000" b="1">
                <a:solidFill>
                  <a:srgbClr val="5B1E45"/>
                </a:solidFill>
                <a:latin typeface="Calibri" panose="020F0502020204030204" pitchFamily="34" charset="0"/>
                <a:cs typeface="Calibri" panose="020F0502020204030204" pitchFamily="34" charset="0"/>
              </a:rPr>
              <a:t>author</a:t>
            </a:r>
          </a:p>
          <a:p>
            <a:pPr marL="285750" indent="-285750">
              <a:buFont typeface="Arial" panose="020B0604020202020204" pitchFamily="34" charset="0"/>
              <a:buChar char="•"/>
            </a:pPr>
            <a:r>
              <a:rPr lang="en-GB" sz="2000">
                <a:solidFill>
                  <a:srgbClr val="5B1E45"/>
                </a:solidFill>
                <a:latin typeface="Calibri" panose="020F0502020204030204" pitchFamily="34" charset="0"/>
                <a:cs typeface="Calibri" panose="020F0502020204030204" pitchFamily="34" charset="0"/>
              </a:rPr>
              <a:t>More stories with the same </a:t>
            </a:r>
            <a:r>
              <a:rPr lang="en-GB" sz="2000" b="1">
                <a:solidFill>
                  <a:srgbClr val="5B1E45"/>
                </a:solidFill>
                <a:latin typeface="Calibri" panose="020F0502020204030204" pitchFamily="34" charset="0"/>
                <a:cs typeface="Calibri" panose="020F0502020204030204" pitchFamily="34" charset="0"/>
              </a:rPr>
              <a:t>tag</a:t>
            </a:r>
          </a:p>
          <a:p>
            <a:endParaRPr lang="en-GB" sz="2400">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4A797BE2-C935-4FF2-A477-F5E66F316565}"/>
              </a:ext>
            </a:extLst>
          </p:cNvPr>
          <p:cNvSpPr/>
          <p:nvPr/>
        </p:nvSpPr>
        <p:spPr>
          <a:xfrm>
            <a:off x="989376" y="3239363"/>
            <a:ext cx="2776128" cy="508897"/>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26C559A-769B-42A2-A992-416499D8422D}"/>
              </a:ext>
            </a:extLst>
          </p:cNvPr>
          <p:cNvSpPr/>
          <p:nvPr/>
        </p:nvSpPr>
        <p:spPr>
          <a:xfrm>
            <a:off x="1263272" y="3745361"/>
            <a:ext cx="1068448" cy="238544"/>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8E871D3A-0B42-419B-A948-0BFF554AA0ED}"/>
              </a:ext>
            </a:extLst>
          </p:cNvPr>
          <p:cNvSpPr/>
          <p:nvPr/>
        </p:nvSpPr>
        <p:spPr>
          <a:xfrm>
            <a:off x="5321808" y="4067681"/>
            <a:ext cx="1023524" cy="367501"/>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ECCBF1C-BFEF-4646-B2A5-EA9F64235DBE}"/>
              </a:ext>
            </a:extLst>
          </p:cNvPr>
          <p:cNvSpPr/>
          <p:nvPr/>
        </p:nvSpPr>
        <p:spPr>
          <a:xfrm>
            <a:off x="4980967" y="6523412"/>
            <a:ext cx="4163033" cy="261610"/>
          </a:xfrm>
          <a:prstGeom prst="rect">
            <a:avLst/>
          </a:prstGeom>
        </p:spPr>
        <p:txBody>
          <a:bodyPr wrap="square">
            <a:spAutoFit/>
          </a:bodyPr>
          <a:lstStyle/>
          <a:p>
            <a:r>
              <a:rPr lang="en-GB" sz="1100">
                <a:hlinkClick r:id="rId4"/>
              </a:rPr>
              <a:t>https://www.careopinion.org.uk/info/subscriber-help-searching</a:t>
            </a:r>
            <a:endParaRPr lang="en-GB" sz="1100"/>
          </a:p>
        </p:txBody>
      </p:sp>
      <p:sp>
        <p:nvSpPr>
          <p:cNvPr id="8" name="Oval 7">
            <a:extLst>
              <a:ext uri="{FF2B5EF4-FFF2-40B4-BE49-F238E27FC236}">
                <a16:creationId xmlns:a16="http://schemas.microsoft.com/office/drawing/2014/main" id="{9AD47C84-F00A-F93A-1390-9AD1D8A475AE}"/>
              </a:ext>
            </a:extLst>
          </p:cNvPr>
          <p:cNvSpPr/>
          <p:nvPr/>
        </p:nvSpPr>
        <p:spPr>
          <a:xfrm>
            <a:off x="671356" y="6065276"/>
            <a:ext cx="1023524" cy="367501"/>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21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769806-F472-4805-ABA2-4871A0697325}"/>
              </a:ext>
            </a:extLst>
          </p:cNvPr>
          <p:cNvSpPr txBox="1"/>
          <p:nvPr/>
        </p:nvSpPr>
        <p:spPr>
          <a:xfrm>
            <a:off x="1120065" y="967484"/>
            <a:ext cx="4774298" cy="584775"/>
          </a:xfrm>
          <a:prstGeom prst="rect">
            <a:avLst/>
          </a:prstGeom>
          <a:noFill/>
        </p:spPr>
        <p:txBody>
          <a:bodyPr wrap="square" rtlCol="0">
            <a:spAutoFit/>
          </a:bodyPr>
          <a:lstStyle/>
          <a:p>
            <a:r>
              <a:rPr lang="en-GB" sz="3200"/>
              <a:t>Searching on </a:t>
            </a:r>
            <a:r>
              <a:rPr lang="en-GB" sz="3200">
                <a:solidFill>
                  <a:srgbClr val="B10059"/>
                </a:solidFill>
              </a:rPr>
              <a:t>Care Opinion</a:t>
            </a:r>
          </a:p>
        </p:txBody>
      </p:sp>
      <p:sp>
        <p:nvSpPr>
          <p:cNvPr id="5" name="TextBox 4">
            <a:extLst>
              <a:ext uri="{FF2B5EF4-FFF2-40B4-BE49-F238E27FC236}">
                <a16:creationId xmlns:a16="http://schemas.microsoft.com/office/drawing/2014/main" id="{99BD10E7-5AC8-4BD4-B237-AAB3C452C292}"/>
              </a:ext>
            </a:extLst>
          </p:cNvPr>
          <p:cNvSpPr txBox="1"/>
          <p:nvPr/>
        </p:nvSpPr>
        <p:spPr>
          <a:xfrm>
            <a:off x="1120065" y="1645919"/>
            <a:ext cx="7577886" cy="7602081"/>
          </a:xfrm>
          <a:prstGeom prst="rect">
            <a:avLst/>
          </a:prstGeom>
          <a:noFill/>
        </p:spPr>
        <p:txBody>
          <a:bodyPr wrap="square" rtlCol="0">
            <a:spAutoFit/>
          </a:bodyPr>
          <a:lstStyle/>
          <a:p>
            <a:endParaRPr lang="en-GB" sz="2400"/>
          </a:p>
          <a:p>
            <a:r>
              <a:rPr lang="en-GB" sz="2400"/>
              <a:t>What can I search by?.......</a:t>
            </a:r>
          </a:p>
          <a:p>
            <a:endParaRPr lang="en-GB" sz="2200"/>
          </a:p>
          <a:p>
            <a:pPr marL="342900" indent="-342900">
              <a:buFont typeface="Arial" panose="020B0604020202020204" pitchFamily="34" charset="0"/>
              <a:buChar char="•"/>
            </a:pPr>
            <a:r>
              <a:rPr lang="en-GB" sz="2200" b="1"/>
              <a:t>Service </a:t>
            </a:r>
            <a:r>
              <a:rPr lang="en-GB" sz="2200">
                <a:solidFill>
                  <a:srgbClr val="FF0000"/>
                </a:solidFill>
              </a:rPr>
              <a:t>(Service) </a:t>
            </a:r>
            <a:r>
              <a:rPr lang="en-GB" sz="2200" err="1"/>
              <a:t>eg</a:t>
            </a:r>
            <a:r>
              <a:rPr lang="en-GB" sz="2200"/>
              <a:t> hospital, care home </a:t>
            </a:r>
          </a:p>
          <a:p>
            <a:pPr lvl="1"/>
            <a:r>
              <a:rPr lang="en-GB" sz="2200"/>
              <a:t>Services within services – your friend </a:t>
            </a:r>
            <a:r>
              <a:rPr lang="en-GB" sz="2200">
                <a:solidFill>
                  <a:srgbClr val="B10059"/>
                </a:solidFill>
              </a:rPr>
              <a:t>(refine</a:t>
            </a:r>
            <a:r>
              <a:rPr lang="en-GB" sz="2200"/>
              <a:t>), e.g. endoscopy, A&amp;E…</a:t>
            </a:r>
          </a:p>
          <a:p>
            <a:pPr lvl="1"/>
            <a:endParaRPr lang="en-GB" sz="2200">
              <a:solidFill>
                <a:srgbClr val="B10059"/>
              </a:solidFill>
            </a:endParaRPr>
          </a:p>
          <a:p>
            <a:pPr marL="342900" indent="-342900">
              <a:buFont typeface="Arial" panose="020B0604020202020204" pitchFamily="34" charset="0"/>
              <a:buChar char="•"/>
            </a:pPr>
            <a:r>
              <a:rPr lang="en-GB" sz="2200" b="1"/>
              <a:t>Population Area</a:t>
            </a:r>
            <a:r>
              <a:rPr lang="en-GB" sz="2200"/>
              <a:t> </a:t>
            </a:r>
            <a:r>
              <a:rPr lang="en-GB" sz="2200">
                <a:solidFill>
                  <a:srgbClr val="FF0000"/>
                </a:solidFill>
              </a:rPr>
              <a:t>(Area) </a:t>
            </a:r>
            <a:r>
              <a:rPr lang="en-GB" sz="2200"/>
              <a:t>e.g. Sheffield, Midlothian, Belfast…</a:t>
            </a:r>
          </a:p>
          <a:p>
            <a:r>
              <a:rPr lang="en-GB" sz="2200"/>
              <a:t> </a:t>
            </a:r>
          </a:p>
          <a:p>
            <a:pPr marL="342900" indent="-342900">
              <a:buFont typeface="Arial" panose="020B0604020202020204" pitchFamily="34" charset="0"/>
              <a:buChar char="•"/>
            </a:pPr>
            <a:r>
              <a:rPr lang="en-GB" sz="2200" b="1"/>
              <a:t>Speciality </a:t>
            </a:r>
            <a:r>
              <a:rPr lang="en-GB" sz="2200">
                <a:solidFill>
                  <a:srgbClr val="FF0000"/>
                </a:solidFill>
              </a:rPr>
              <a:t>(Treatment function) </a:t>
            </a:r>
            <a:r>
              <a:rPr lang="en-GB" sz="2200"/>
              <a:t>e.g. Cardiology, Emergency medicine, Addiction services…</a:t>
            </a:r>
          </a:p>
          <a:p>
            <a:endParaRPr lang="en-GB" sz="2200"/>
          </a:p>
          <a:p>
            <a:pPr marL="342900" indent="-342900">
              <a:buFont typeface="Arial" panose="020B0604020202020204" pitchFamily="34" charset="0"/>
              <a:buChar char="•"/>
            </a:pPr>
            <a:r>
              <a:rPr lang="en-GB" sz="2200" b="1"/>
              <a:t>Tag</a:t>
            </a:r>
            <a:r>
              <a:rPr lang="en-GB" sz="2200"/>
              <a:t> </a:t>
            </a:r>
            <a:r>
              <a:rPr lang="en-GB" sz="2200">
                <a:solidFill>
                  <a:srgbClr val="FF0000"/>
                </a:solidFill>
              </a:rPr>
              <a:t>(Tag) </a:t>
            </a:r>
            <a:r>
              <a:rPr lang="en-GB" sz="2200"/>
              <a:t>e.g. nurse, compassion, staff, parking …</a:t>
            </a:r>
          </a:p>
          <a:p>
            <a:pPr marL="342900" indent="-342900">
              <a:buFont typeface="Arial" panose="020B0604020202020204" pitchFamily="34" charset="0"/>
              <a:buChar char="•"/>
            </a:pPr>
            <a:endParaRPr lang="en-GB" sz="2200"/>
          </a:p>
          <a:p>
            <a:pPr marL="342900" indent="-342900">
              <a:buFont typeface="Arial" panose="020B0604020202020204" pitchFamily="34" charset="0"/>
              <a:buChar char="•"/>
            </a:pPr>
            <a:r>
              <a:rPr lang="en-GB" sz="2200" b="1"/>
              <a:t>Phrase</a:t>
            </a:r>
            <a:r>
              <a:rPr lang="en-GB" sz="2200"/>
              <a:t> e.g. “scan, “blood transfusion” “children”</a:t>
            </a:r>
          </a:p>
          <a:p>
            <a:pPr marL="342900" indent="-342900">
              <a:buFont typeface="Arial" panose="020B0604020202020204" pitchFamily="34" charset="0"/>
              <a:buChar char="•"/>
            </a:pPr>
            <a:endParaRPr lang="en-GB" sz="2200"/>
          </a:p>
          <a:p>
            <a:pPr lvl="4"/>
            <a:endParaRPr lang="en-GB" sz="2200"/>
          </a:p>
          <a:p>
            <a:pPr lvl="4"/>
            <a:endParaRPr lang="en-GB" sz="2200"/>
          </a:p>
          <a:p>
            <a:pPr lvl="3"/>
            <a:endParaRPr lang="en-GB" sz="2200"/>
          </a:p>
          <a:p>
            <a:pPr marL="1657350" lvl="3" indent="-285750">
              <a:buFont typeface="Arial" panose="020B0604020202020204" pitchFamily="34" charset="0"/>
              <a:buChar char="•"/>
            </a:pPr>
            <a:endParaRPr lang="en-GB" sz="2200"/>
          </a:p>
          <a:p>
            <a:br>
              <a:rPr lang="en-GB" sz="2200"/>
            </a:br>
            <a:endParaRPr lang="en-GB" sz="2200"/>
          </a:p>
        </p:txBody>
      </p:sp>
    </p:spTree>
    <p:extLst>
      <p:ext uri="{BB962C8B-B14F-4D97-AF65-F5344CB8AC3E}">
        <p14:creationId xmlns:p14="http://schemas.microsoft.com/office/powerpoint/2010/main" val="40316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20" ma:contentTypeDescription="Create a new document." ma:contentTypeScope="" ma:versionID="d52ea30df2f2d020458a41b36e5efd2b">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5d4209409c9672cbeb5268648501c60f"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Item xmlns="f47fa861-369f-4035-a868-dd727a8f1ebe" xsi:nil="true"/>
  </documentManagement>
</p:properties>
</file>

<file path=customXml/itemProps1.xml><?xml version="1.0" encoding="utf-8"?>
<ds:datastoreItem xmlns:ds="http://schemas.openxmlformats.org/officeDocument/2006/customXml" ds:itemID="{E3124E77-1C62-4FAF-93C3-51E110A32933}">
  <ds:schemaRefs>
    <ds:schemaRef ds:uri="http://schemas.microsoft.com/sharepoint/v3/contenttype/forms"/>
  </ds:schemaRefs>
</ds:datastoreItem>
</file>

<file path=customXml/itemProps2.xml><?xml version="1.0" encoding="utf-8"?>
<ds:datastoreItem xmlns:ds="http://schemas.openxmlformats.org/officeDocument/2006/customXml" ds:itemID="{D4D2D28D-3153-46ED-A787-8FA158287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175915-D86F-4951-8A5B-FA65B2378A30}">
  <ds:schemaRefs>
    <ds:schemaRef ds:uri="db480776-5128-43a3-b677-12ebb2d77427"/>
    <ds:schemaRef ds:uri="f47fa861-369f-4035-a868-dd727a8f1e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2424</Words>
  <Application>Microsoft Office PowerPoint</Application>
  <PresentationFormat>On-screen Show (4:3)</PresentationFormat>
  <Paragraphs>306</Paragraphs>
  <Slides>40</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MuseoSans500</vt:lpstr>
      <vt:lpstr>Arial</vt:lpstr>
      <vt:lpstr>VetoComMedium</vt:lpstr>
      <vt:lpstr>VetoComBold</vt:lpstr>
      <vt:lpstr>Calibri Light</vt:lpstr>
      <vt:lpstr>Calibri</vt:lpstr>
      <vt:lpstr>Times New Roman</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would I want to add tags to stories?</vt:lpstr>
      <vt:lpstr>Why would I want to add tags to stories? Example:</vt:lpstr>
      <vt:lpstr>Tags can have different visibility </vt:lpstr>
      <vt:lpstr>Add a Subscriber Tag while on a story</vt:lpstr>
      <vt:lpstr>Subscriber Tags appear under the story when logged in</vt:lpstr>
      <vt:lpstr>Private Tags appear in the drawer (menu on the left) when logged in</vt:lpstr>
      <vt:lpstr>Bulk Tag up-loading</vt:lpstr>
      <vt:lpstr>Bulk Tag up-loading</vt:lpstr>
      <vt:lpstr>Bulk Tag up-loading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Alexander</dc:creator>
  <cp:lastModifiedBy>Tracy Molloy</cp:lastModifiedBy>
  <cp:revision>1</cp:revision>
  <dcterms:created xsi:type="dcterms:W3CDTF">2020-02-25T13:17:58Z</dcterms:created>
  <dcterms:modified xsi:type="dcterms:W3CDTF">2025-12-15T13:39:59Z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