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diagrams/data1.xml" ContentType="application/vnd.openxmlformats-officedocument.drawingml.diagramData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2"/>
  </p:notesMasterIdLst>
  <p:sldIdLst>
    <p:sldId id="276" r:id="rId3"/>
    <p:sldId id="294" r:id="rId4"/>
    <p:sldId id="269" r:id="rId5"/>
    <p:sldId id="303" r:id="rId6"/>
    <p:sldId id="300" r:id="rId7"/>
    <p:sldId id="280" r:id="rId8"/>
    <p:sldId id="302" r:id="rId9"/>
    <p:sldId id="301" r:id="rId10"/>
    <p:sldId id="28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nie G (Gregor)" initials="MG(" lastIdx="19" clrIdx="0">
    <p:extLst>
      <p:ext uri="{19B8F6BF-5375-455C-9EA6-DF929625EA0E}">
        <p15:presenceInfo xmlns:p15="http://schemas.microsoft.com/office/powerpoint/2012/main" userId="S-1-5-21-765483983-692928010-316617838-421738" providerId="AD"/>
      </p:ext>
    </p:extLst>
  </p:cmAuthor>
  <p:cmAuthor id="2" name="Rae Thomson" initials="RT" lastIdx="1" clrIdx="1">
    <p:extLst>
      <p:ext uri="{19B8F6BF-5375-455C-9EA6-DF929625EA0E}">
        <p15:presenceInfo xmlns:p15="http://schemas.microsoft.com/office/powerpoint/2012/main" userId="S-1-5-21-765483983-692928010-316617838-4407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8F8F"/>
    <a:srgbClr val="CBE3BB"/>
    <a:srgbClr val="F8D1B6"/>
    <a:srgbClr val="C2D1EC"/>
    <a:srgbClr val="C0C0C0"/>
    <a:srgbClr val="81A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147" autoAdjust="0"/>
  </p:normalViewPr>
  <p:slideViewPr>
    <p:cSldViewPr snapToGrid="0">
      <p:cViewPr varScale="1">
        <p:scale>
          <a:sx n="88" d="100"/>
          <a:sy n="88" d="100"/>
        </p:scale>
        <p:origin x="14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20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8D5BE2-ACF3-4510-9A37-D81B1802437C}" type="doc">
      <dgm:prSet loTypeId="urn:microsoft.com/office/officeart/2005/8/layout/pyramid1" loCatId="pyramid" qsTypeId="urn:microsoft.com/office/officeart/2005/8/quickstyle/simple1" qsCatId="simple" csTypeId="urn:microsoft.com/office/officeart/2005/8/colors/accent6_3" csCatId="accent6" phldr="1"/>
      <dgm:spPr/>
    </dgm:pt>
    <dgm:pt modelId="{B787BD92-35F6-45A0-9D2A-36CEAF5FBC22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sz="1200" dirty="0"/>
        </a:p>
        <a:p>
          <a:r>
            <a:rPr lang="en-US" sz="1700" b="1" dirty="0">
              <a:solidFill>
                <a:schemeClr val="bg1"/>
              </a:solidFill>
            </a:rPr>
            <a:t>Level 3:</a:t>
          </a:r>
        </a:p>
        <a:p>
          <a:r>
            <a:rPr lang="en-US" sz="1700" b="1" dirty="0">
              <a:solidFill>
                <a:schemeClr val="bg1"/>
              </a:solidFill>
            </a:rPr>
            <a:t>Collaborate</a:t>
          </a:r>
        </a:p>
      </dgm:t>
    </dgm:pt>
    <dgm:pt modelId="{5C7A5AC7-2CAE-4EA4-A5F1-4B62C0CBF93A}" type="parTrans" cxnId="{D0CBFDDD-88FA-4E9D-82F8-D04B64962795}">
      <dgm:prSet/>
      <dgm:spPr/>
      <dgm:t>
        <a:bodyPr/>
        <a:lstStyle/>
        <a:p>
          <a:endParaRPr lang="en-US"/>
        </a:p>
      </dgm:t>
    </dgm:pt>
    <dgm:pt modelId="{8B124615-49E8-49B4-80F8-0075503AC7CC}" type="sibTrans" cxnId="{D0CBFDDD-88FA-4E9D-82F8-D04B64962795}">
      <dgm:prSet/>
      <dgm:spPr/>
      <dgm:t>
        <a:bodyPr/>
        <a:lstStyle/>
        <a:p>
          <a:endParaRPr lang="en-US"/>
        </a:p>
      </dgm:t>
    </dgm:pt>
    <dgm:pt modelId="{925B855B-CF26-481B-BDDC-39F1923DF715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700" b="1" dirty="0">
              <a:solidFill>
                <a:schemeClr val="bg1"/>
              </a:solidFill>
            </a:rPr>
            <a:t>Level 2:</a:t>
          </a:r>
        </a:p>
        <a:p>
          <a:r>
            <a:rPr lang="en-US" sz="1700" b="1" dirty="0">
              <a:solidFill>
                <a:schemeClr val="bg1"/>
              </a:solidFill>
            </a:rPr>
            <a:t>Dialogue</a:t>
          </a:r>
        </a:p>
      </dgm:t>
    </dgm:pt>
    <dgm:pt modelId="{D9AA3549-7F0F-4763-AAD9-534DED19971A}" type="parTrans" cxnId="{65E6F2F5-EFF0-4588-B15A-A219D1246A8C}">
      <dgm:prSet/>
      <dgm:spPr/>
      <dgm:t>
        <a:bodyPr/>
        <a:lstStyle/>
        <a:p>
          <a:endParaRPr lang="en-US"/>
        </a:p>
      </dgm:t>
    </dgm:pt>
    <dgm:pt modelId="{B2C14D6D-BD6C-4CA6-9588-57F721D4394E}" type="sibTrans" cxnId="{65E6F2F5-EFF0-4588-B15A-A219D1246A8C}">
      <dgm:prSet/>
      <dgm:spPr/>
      <dgm:t>
        <a:bodyPr/>
        <a:lstStyle/>
        <a:p>
          <a:endParaRPr lang="en-US"/>
        </a:p>
      </dgm:t>
    </dgm:pt>
    <dgm:pt modelId="{8B3BB06E-8AC0-4F61-AB1B-FE6056461EBC}">
      <dgm:prSet phldrT="[Text]" custT="1"/>
      <dgm:spPr/>
      <dgm:t>
        <a:bodyPr/>
        <a:lstStyle/>
        <a:p>
          <a:r>
            <a:rPr lang="en-US" sz="1700" b="1" dirty="0">
              <a:solidFill>
                <a:schemeClr val="bg1"/>
              </a:solidFill>
            </a:rPr>
            <a:t>Level 1:</a:t>
          </a:r>
        </a:p>
        <a:p>
          <a:r>
            <a:rPr lang="en-US" sz="1700" b="1" dirty="0">
              <a:solidFill>
                <a:schemeClr val="bg1"/>
              </a:solidFill>
            </a:rPr>
            <a:t>Insights</a:t>
          </a:r>
        </a:p>
      </dgm:t>
    </dgm:pt>
    <dgm:pt modelId="{39DCFFF3-6001-45AF-B16C-7B2BBC268E8E}" type="parTrans" cxnId="{35461270-A525-4DAF-BD29-99BB02E1661C}">
      <dgm:prSet/>
      <dgm:spPr/>
      <dgm:t>
        <a:bodyPr/>
        <a:lstStyle/>
        <a:p>
          <a:endParaRPr lang="en-US"/>
        </a:p>
      </dgm:t>
    </dgm:pt>
    <dgm:pt modelId="{1C16FE90-71E5-4089-9EC5-834E6FE45473}" type="sibTrans" cxnId="{35461270-A525-4DAF-BD29-99BB02E1661C}">
      <dgm:prSet/>
      <dgm:spPr/>
      <dgm:t>
        <a:bodyPr/>
        <a:lstStyle/>
        <a:p>
          <a:endParaRPr lang="en-US"/>
        </a:p>
      </dgm:t>
    </dgm:pt>
    <dgm:pt modelId="{E6EA2A35-14CB-4EED-928A-36B8E6D01FBB}" type="pres">
      <dgm:prSet presAssocID="{F68D5BE2-ACF3-4510-9A37-D81B1802437C}" presName="Name0" presStyleCnt="0">
        <dgm:presLayoutVars>
          <dgm:dir/>
          <dgm:animLvl val="lvl"/>
          <dgm:resizeHandles val="exact"/>
        </dgm:presLayoutVars>
      </dgm:prSet>
      <dgm:spPr/>
    </dgm:pt>
    <dgm:pt modelId="{61227D57-6CDB-4408-B778-F8BA7356FE17}" type="pres">
      <dgm:prSet presAssocID="{B787BD92-35F6-45A0-9D2A-36CEAF5FBC22}" presName="Name8" presStyleCnt="0"/>
      <dgm:spPr/>
    </dgm:pt>
    <dgm:pt modelId="{1787D799-9868-4A76-BB06-D066E9D54D0C}" type="pres">
      <dgm:prSet presAssocID="{B787BD92-35F6-45A0-9D2A-36CEAF5FBC22}" presName="level" presStyleLbl="node1" presStyleIdx="0" presStyleCnt="3">
        <dgm:presLayoutVars>
          <dgm:chMax val="1"/>
          <dgm:bulletEnabled val="1"/>
        </dgm:presLayoutVars>
      </dgm:prSet>
      <dgm:spPr/>
    </dgm:pt>
    <dgm:pt modelId="{D2A72EBA-FCCD-4F4C-B36C-2157CA8AABAF}" type="pres">
      <dgm:prSet presAssocID="{B787BD92-35F6-45A0-9D2A-36CEAF5FBC2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8D343CA-64A6-4445-AC23-DE7AA83400C7}" type="pres">
      <dgm:prSet presAssocID="{925B855B-CF26-481B-BDDC-39F1923DF715}" presName="Name8" presStyleCnt="0"/>
      <dgm:spPr/>
    </dgm:pt>
    <dgm:pt modelId="{E5EC96DC-8A51-4344-B22B-6FA3CDC648FF}" type="pres">
      <dgm:prSet presAssocID="{925B855B-CF26-481B-BDDC-39F1923DF715}" presName="level" presStyleLbl="node1" presStyleIdx="1" presStyleCnt="3">
        <dgm:presLayoutVars>
          <dgm:chMax val="1"/>
          <dgm:bulletEnabled val="1"/>
        </dgm:presLayoutVars>
      </dgm:prSet>
      <dgm:spPr/>
    </dgm:pt>
    <dgm:pt modelId="{9D91DA25-95FF-4D7E-93F5-B959334B5A44}" type="pres">
      <dgm:prSet presAssocID="{925B855B-CF26-481B-BDDC-39F1923DF71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008A00D-CF8D-4374-8C25-8E1D2F9906DB}" type="pres">
      <dgm:prSet presAssocID="{8B3BB06E-8AC0-4F61-AB1B-FE6056461EBC}" presName="Name8" presStyleCnt="0"/>
      <dgm:spPr/>
    </dgm:pt>
    <dgm:pt modelId="{D7C4DE20-A150-4A55-A546-B007D71D3F51}" type="pres">
      <dgm:prSet presAssocID="{8B3BB06E-8AC0-4F61-AB1B-FE6056461EBC}" presName="level" presStyleLbl="node1" presStyleIdx="2" presStyleCnt="3" custLinFactNeighborX="3065">
        <dgm:presLayoutVars>
          <dgm:chMax val="1"/>
          <dgm:bulletEnabled val="1"/>
        </dgm:presLayoutVars>
      </dgm:prSet>
      <dgm:spPr/>
    </dgm:pt>
    <dgm:pt modelId="{BBA00BEF-46E6-4F14-91D2-2CB78B976072}" type="pres">
      <dgm:prSet presAssocID="{8B3BB06E-8AC0-4F61-AB1B-FE6056461EB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2760719-744B-4A62-B1B4-14FFA9EF8C4B}" type="presOf" srcId="{F68D5BE2-ACF3-4510-9A37-D81B1802437C}" destId="{E6EA2A35-14CB-4EED-928A-36B8E6D01FBB}" srcOrd="0" destOrd="0" presId="urn:microsoft.com/office/officeart/2005/8/layout/pyramid1"/>
    <dgm:cxn modelId="{11906B39-0EFD-4590-983B-FADEABD86D21}" type="presOf" srcId="{8B3BB06E-8AC0-4F61-AB1B-FE6056461EBC}" destId="{D7C4DE20-A150-4A55-A546-B007D71D3F51}" srcOrd="0" destOrd="0" presId="urn:microsoft.com/office/officeart/2005/8/layout/pyramid1"/>
    <dgm:cxn modelId="{CF74B366-A643-4556-A04B-E0C73A35530D}" type="presOf" srcId="{8B3BB06E-8AC0-4F61-AB1B-FE6056461EBC}" destId="{BBA00BEF-46E6-4F14-91D2-2CB78B976072}" srcOrd="1" destOrd="0" presId="urn:microsoft.com/office/officeart/2005/8/layout/pyramid1"/>
    <dgm:cxn modelId="{35461270-A525-4DAF-BD29-99BB02E1661C}" srcId="{F68D5BE2-ACF3-4510-9A37-D81B1802437C}" destId="{8B3BB06E-8AC0-4F61-AB1B-FE6056461EBC}" srcOrd="2" destOrd="0" parTransId="{39DCFFF3-6001-45AF-B16C-7B2BBC268E8E}" sibTransId="{1C16FE90-71E5-4089-9EC5-834E6FE45473}"/>
    <dgm:cxn modelId="{F6756295-42BC-4EF4-BDD5-7235C9BAE190}" type="presOf" srcId="{925B855B-CF26-481B-BDDC-39F1923DF715}" destId="{9D91DA25-95FF-4D7E-93F5-B959334B5A44}" srcOrd="1" destOrd="0" presId="urn:microsoft.com/office/officeart/2005/8/layout/pyramid1"/>
    <dgm:cxn modelId="{EABCA49B-06B6-4B6F-A3D9-A5812BD1902E}" type="presOf" srcId="{925B855B-CF26-481B-BDDC-39F1923DF715}" destId="{E5EC96DC-8A51-4344-B22B-6FA3CDC648FF}" srcOrd="0" destOrd="0" presId="urn:microsoft.com/office/officeart/2005/8/layout/pyramid1"/>
    <dgm:cxn modelId="{D0CBFDDD-88FA-4E9D-82F8-D04B64962795}" srcId="{F68D5BE2-ACF3-4510-9A37-D81B1802437C}" destId="{B787BD92-35F6-45A0-9D2A-36CEAF5FBC22}" srcOrd="0" destOrd="0" parTransId="{5C7A5AC7-2CAE-4EA4-A5F1-4B62C0CBF93A}" sibTransId="{8B124615-49E8-49B4-80F8-0075503AC7CC}"/>
    <dgm:cxn modelId="{676017F5-9554-4011-912D-0682838D794B}" type="presOf" srcId="{B787BD92-35F6-45A0-9D2A-36CEAF5FBC22}" destId="{D2A72EBA-FCCD-4F4C-B36C-2157CA8AABAF}" srcOrd="1" destOrd="0" presId="urn:microsoft.com/office/officeart/2005/8/layout/pyramid1"/>
    <dgm:cxn modelId="{65E6F2F5-EFF0-4588-B15A-A219D1246A8C}" srcId="{F68D5BE2-ACF3-4510-9A37-D81B1802437C}" destId="{925B855B-CF26-481B-BDDC-39F1923DF715}" srcOrd="1" destOrd="0" parTransId="{D9AA3549-7F0F-4763-AAD9-534DED19971A}" sibTransId="{B2C14D6D-BD6C-4CA6-9588-57F721D4394E}"/>
    <dgm:cxn modelId="{48DB93F7-C031-49A8-9B58-C6694913D2F8}" type="presOf" srcId="{B787BD92-35F6-45A0-9D2A-36CEAF5FBC22}" destId="{1787D799-9868-4A76-BB06-D066E9D54D0C}" srcOrd="0" destOrd="0" presId="urn:microsoft.com/office/officeart/2005/8/layout/pyramid1"/>
    <dgm:cxn modelId="{1056F5A2-DC7B-427E-AE2C-A3829D598301}" type="presParOf" srcId="{E6EA2A35-14CB-4EED-928A-36B8E6D01FBB}" destId="{61227D57-6CDB-4408-B778-F8BA7356FE17}" srcOrd="0" destOrd="0" presId="urn:microsoft.com/office/officeart/2005/8/layout/pyramid1"/>
    <dgm:cxn modelId="{10BA9FBF-3ECF-4461-A1DD-039A38B6EE51}" type="presParOf" srcId="{61227D57-6CDB-4408-B778-F8BA7356FE17}" destId="{1787D799-9868-4A76-BB06-D066E9D54D0C}" srcOrd="0" destOrd="0" presId="urn:microsoft.com/office/officeart/2005/8/layout/pyramid1"/>
    <dgm:cxn modelId="{C2756682-B715-4DE1-8D6E-EAFCCE207CD6}" type="presParOf" srcId="{61227D57-6CDB-4408-B778-F8BA7356FE17}" destId="{D2A72EBA-FCCD-4F4C-B36C-2157CA8AABAF}" srcOrd="1" destOrd="0" presId="urn:microsoft.com/office/officeart/2005/8/layout/pyramid1"/>
    <dgm:cxn modelId="{A8E62F27-0331-4A94-ABD4-01BA0895866C}" type="presParOf" srcId="{E6EA2A35-14CB-4EED-928A-36B8E6D01FBB}" destId="{F8D343CA-64A6-4445-AC23-DE7AA83400C7}" srcOrd="1" destOrd="0" presId="urn:microsoft.com/office/officeart/2005/8/layout/pyramid1"/>
    <dgm:cxn modelId="{26B1F3FF-2E87-44E5-B9F2-AADEF306611B}" type="presParOf" srcId="{F8D343CA-64A6-4445-AC23-DE7AA83400C7}" destId="{E5EC96DC-8A51-4344-B22B-6FA3CDC648FF}" srcOrd="0" destOrd="0" presId="urn:microsoft.com/office/officeart/2005/8/layout/pyramid1"/>
    <dgm:cxn modelId="{35467E85-0416-4ED9-ABF2-28C4C250F39C}" type="presParOf" srcId="{F8D343CA-64A6-4445-AC23-DE7AA83400C7}" destId="{9D91DA25-95FF-4D7E-93F5-B959334B5A44}" srcOrd="1" destOrd="0" presId="urn:microsoft.com/office/officeart/2005/8/layout/pyramid1"/>
    <dgm:cxn modelId="{2D33005D-88B4-468C-B819-8670AFF2817F}" type="presParOf" srcId="{E6EA2A35-14CB-4EED-928A-36B8E6D01FBB}" destId="{B008A00D-CF8D-4374-8C25-8E1D2F9906DB}" srcOrd="2" destOrd="0" presId="urn:microsoft.com/office/officeart/2005/8/layout/pyramid1"/>
    <dgm:cxn modelId="{42035BD4-6780-4DDD-9EB0-B40306B38DB2}" type="presParOf" srcId="{B008A00D-CF8D-4374-8C25-8E1D2F9906DB}" destId="{D7C4DE20-A150-4A55-A546-B007D71D3F51}" srcOrd="0" destOrd="0" presId="urn:microsoft.com/office/officeart/2005/8/layout/pyramid1"/>
    <dgm:cxn modelId="{305B8FA8-4F07-4375-A1FF-3357599B6318}" type="presParOf" srcId="{B008A00D-CF8D-4374-8C25-8E1D2F9906DB}" destId="{BBA00BEF-46E6-4F14-91D2-2CB78B976072}" srcOrd="1" destOrd="0" presId="urn:microsoft.com/office/officeart/2005/8/layout/pyramid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7D799-9868-4A76-BB06-D066E9D54D0C}">
      <dsp:nvSpPr>
        <dsp:cNvPr id="0" name=""/>
        <dsp:cNvSpPr/>
      </dsp:nvSpPr>
      <dsp:spPr>
        <a:xfrm>
          <a:off x="2025028" y="0"/>
          <a:ext cx="2025028" cy="1405882"/>
        </a:xfrm>
        <a:prstGeom prst="trapezoid">
          <a:avLst>
            <a:gd name="adj" fmla="val 7202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Level 3: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Collaborate</a:t>
          </a:r>
        </a:p>
      </dsp:txBody>
      <dsp:txXfrm>
        <a:off x="2025028" y="0"/>
        <a:ext cx="2025028" cy="1405882"/>
      </dsp:txXfrm>
    </dsp:sp>
    <dsp:sp modelId="{E5EC96DC-8A51-4344-B22B-6FA3CDC648FF}">
      <dsp:nvSpPr>
        <dsp:cNvPr id="0" name=""/>
        <dsp:cNvSpPr/>
      </dsp:nvSpPr>
      <dsp:spPr>
        <a:xfrm>
          <a:off x="1012514" y="1405882"/>
          <a:ext cx="4050057" cy="1405882"/>
        </a:xfrm>
        <a:prstGeom prst="trapezoid">
          <a:avLst>
            <a:gd name="adj" fmla="val 7202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Level 2: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Dialogue</a:t>
          </a:r>
        </a:p>
      </dsp:txBody>
      <dsp:txXfrm>
        <a:off x="1721274" y="1405882"/>
        <a:ext cx="2632537" cy="1405882"/>
      </dsp:txXfrm>
    </dsp:sp>
    <dsp:sp modelId="{D7C4DE20-A150-4A55-A546-B007D71D3F51}">
      <dsp:nvSpPr>
        <dsp:cNvPr id="0" name=""/>
        <dsp:cNvSpPr/>
      </dsp:nvSpPr>
      <dsp:spPr>
        <a:xfrm>
          <a:off x="0" y="2811765"/>
          <a:ext cx="6075085" cy="1405882"/>
        </a:xfrm>
        <a:prstGeom prst="trapezoid">
          <a:avLst>
            <a:gd name="adj" fmla="val 72020"/>
          </a:avLst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Level 1: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Insights</a:t>
          </a:r>
        </a:p>
      </dsp:txBody>
      <dsp:txXfrm>
        <a:off x="1063140" y="2811765"/>
        <a:ext cx="3948805" cy="1405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982FC-178D-43FA-8D32-014F1FEB3A73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09D9B-CE9D-4640-B334-E37794F2F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10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09D9B-CE9D-4640-B334-E37794F2F95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190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09D9B-CE9D-4640-B334-E37794F2F95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400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09D9B-CE9D-4640-B334-E37794F2F95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966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Presenter</a:t>
            </a:r>
            <a:r>
              <a:rPr lang="en-GB" baseline="0" dirty="0"/>
              <a:t> note: read blue box from bottom up.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09D9B-CE9D-4640-B334-E37794F2F95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071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09D9B-CE9D-4640-B334-E37794F2F95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86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09D9B-CE9D-4640-B334-E37794F2F95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89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http://saltire/my-workplace/communications-and-engagement/Branding-and-marketing/PublishingImages/Pages/brand-guidelines/SG_master_logo_RGB_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7255" y="451608"/>
            <a:ext cx="3168000" cy="57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65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08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21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52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42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2" descr="http://saltire/my-workplace/communications-and-engagement/Branding-and-marketing/PublishingImages/Pages/brand-guidelines/SG_master_logo_RGB_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760" y="6026637"/>
            <a:ext cx="2628000" cy="48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70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52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62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33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39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88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9E44A-6AA4-432C-9C81-EA2E64A447F9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074DB-58D7-47A5-A968-CA99007D8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07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ae.Thomson@gov.scot" TargetMode="External"/><Relationship Id="rId2" Type="http://schemas.openxmlformats.org/officeDocument/2006/relationships/hyperlink" Target="mailto:Debbie.Provan2@gov.sco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189540" y="4348765"/>
            <a:ext cx="9144000" cy="2002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5"/>
                </a:solidFill>
              </a:rPr>
              <a:t>What matters? 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75307"/>
          </a:xfrm>
        </p:spPr>
        <p:txBody>
          <a:bodyPr>
            <a:normAutofit fontScale="92500" lnSpcReduction="10000"/>
          </a:bodyPr>
          <a:lstStyle/>
          <a:p>
            <a:r>
              <a:rPr lang="en-GB" sz="3800" dirty="0">
                <a:solidFill>
                  <a:schemeClr val="bg1">
                    <a:lumMod val="50000"/>
                  </a:schemeClr>
                </a:solidFill>
              </a:rPr>
              <a:t>Ensuring cancer experiences drive policy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Care Opinion Conference, April 2022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Rae Thomson, Scottish Government Cancer Policy Team</a:t>
            </a:r>
          </a:p>
        </p:txBody>
      </p:sp>
    </p:spTree>
    <p:extLst>
      <p:ext uri="{BB962C8B-B14F-4D97-AF65-F5344CB8AC3E}">
        <p14:creationId xmlns:p14="http://schemas.microsoft.com/office/powerpoint/2010/main" val="153873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072309" y="4333593"/>
            <a:ext cx="9144000" cy="2002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2891" y="431309"/>
            <a:ext cx="7893269" cy="7073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100" b="1" dirty="0"/>
              <a:t>Vision and Objectives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12891" y="1456986"/>
            <a:ext cx="11171984" cy="16913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400" dirty="0">
                <a:solidFill>
                  <a:schemeClr val="bg1"/>
                </a:solidFill>
              </a:rPr>
              <a:t>Vision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2200" dirty="0">
                <a:solidFill>
                  <a:schemeClr val="bg1"/>
                </a:solidFill>
              </a:rPr>
              <a:t>The voices and experiences of people affected by cancer will be at the heart of policy.</a:t>
            </a:r>
          </a:p>
          <a:p>
            <a:r>
              <a:rPr lang="en-GB" sz="2200" dirty="0">
                <a:solidFill>
                  <a:schemeClr val="bg1"/>
                </a:solidFill>
              </a:rPr>
              <a:t>Meaningful involvement will be embedded through inclusive practices and ongoing engagement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  <a:p>
            <a:endParaRPr lang="en-GB" strike="sngStrike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2891" y="3148315"/>
            <a:ext cx="11171984" cy="30094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400" dirty="0">
                <a:solidFill>
                  <a:schemeClr val="bg1"/>
                </a:solidFill>
              </a:rPr>
              <a:t>Objectives</a:t>
            </a:r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Actively include the views and experiences of patients, carers, families and other stakeholders groups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Offer a range of opportunities to participate and optimise existing sources of experience 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Involve people in ways that are meaningful to them as well as us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Ensure diversity of voice through methodology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Continuously review and improve opportunities for participation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Lead by example and influence the wider cancer community to embrace and embed community engagement practices to impact service provision and individual decision making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63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869731" y="1282261"/>
            <a:ext cx="10515600" cy="4926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962544" y="1990846"/>
            <a:ext cx="4636183" cy="13712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400" dirty="0"/>
              <a:t>Representatives involved in decision making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43750" y="3408850"/>
            <a:ext cx="3854977" cy="13712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400" dirty="0"/>
              <a:t>Listen to individual experiences and</a:t>
            </a:r>
          </a:p>
          <a:p>
            <a:pPr algn="r"/>
            <a:r>
              <a:rPr lang="en-GB" sz="1400" dirty="0"/>
              <a:t>engage  in discussion on issues basis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66100" y="4826855"/>
            <a:ext cx="2732627" cy="13712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400" dirty="0"/>
              <a:t>Understand key trends and</a:t>
            </a:r>
          </a:p>
          <a:p>
            <a:pPr algn="r"/>
            <a:r>
              <a:rPr lang="en-GB" sz="1400" dirty="0"/>
              <a:t>issues at national level</a:t>
            </a:r>
          </a:p>
        </p:txBody>
      </p:sp>
      <p:sp>
        <p:nvSpPr>
          <p:cNvPr id="3" name="Rectangle 2"/>
          <p:cNvSpPr/>
          <p:nvPr/>
        </p:nvSpPr>
        <p:spPr>
          <a:xfrm>
            <a:off x="1555225" y="2004697"/>
            <a:ext cx="4341009" cy="13712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bg1">
                    <a:lumMod val="50000"/>
                  </a:schemeClr>
                </a:solidFill>
              </a:rPr>
              <a:t>Limited representation/</a:t>
            </a:r>
          </a:p>
          <a:p>
            <a:r>
              <a:rPr lang="en-GB" sz="1400" b="1" dirty="0">
                <a:solidFill>
                  <a:schemeClr val="bg1">
                    <a:lumMod val="50000"/>
                  </a:schemeClr>
                </a:solidFill>
              </a:rPr>
              <a:t>High engagement</a:t>
            </a:r>
          </a:p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33709" y="4785296"/>
            <a:ext cx="2572018" cy="1423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400" b="1" dirty="0">
                <a:solidFill>
                  <a:schemeClr val="bg1">
                    <a:lumMod val="50000"/>
                  </a:schemeClr>
                </a:solidFill>
              </a:rPr>
              <a:t>High representation/</a:t>
            </a:r>
          </a:p>
          <a:p>
            <a:r>
              <a:rPr lang="en-GB" sz="1400" b="1" dirty="0">
                <a:solidFill>
                  <a:schemeClr val="bg1">
                    <a:lumMod val="50000"/>
                  </a:schemeClr>
                </a:solidFill>
              </a:rPr>
              <a:t>low engagement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2222490"/>
              </p:ext>
            </p:extLst>
          </p:nvPr>
        </p:nvGraphicFramePr>
        <p:xfrm>
          <a:off x="2913362" y="1990846"/>
          <a:ext cx="6075086" cy="4217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423686" y="1990846"/>
            <a:ext cx="0" cy="420726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612891" y="431308"/>
            <a:ext cx="7893269" cy="8956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100" b="1" dirty="0"/>
              <a:t>Framework for Change</a:t>
            </a:r>
          </a:p>
        </p:txBody>
      </p:sp>
    </p:spTree>
    <p:extLst>
      <p:ext uri="{BB962C8B-B14F-4D97-AF65-F5344CB8AC3E}">
        <p14:creationId xmlns:p14="http://schemas.microsoft.com/office/powerpoint/2010/main" val="2195795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318" y="339538"/>
            <a:ext cx="7893269" cy="895623"/>
          </a:xfrm>
        </p:spPr>
        <p:txBody>
          <a:bodyPr anchor="t">
            <a:normAutofit/>
          </a:bodyPr>
          <a:lstStyle/>
          <a:p>
            <a:pPr algn="l"/>
            <a:r>
              <a:rPr lang="en-GB" sz="3100" b="1" dirty="0"/>
              <a:t>Scottish Government Remit and Actions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69731" y="1282261"/>
            <a:ext cx="10515600" cy="4926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3940574" y="1080946"/>
            <a:ext cx="4191013" cy="3774879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928459" y="3596777"/>
            <a:ext cx="2215241" cy="5067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/>
              <a:t>SG Cancer Policy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92942" y="5722244"/>
            <a:ext cx="2930629" cy="1000935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/>
              <a:t>Cancer Community</a:t>
            </a:r>
          </a:p>
          <a:p>
            <a:pPr algn="ctr"/>
            <a:r>
              <a:rPr lang="en-GB" sz="1600" dirty="0"/>
              <a:t>Via Regional Networks, Health Boards, Third Sector</a:t>
            </a:r>
          </a:p>
        </p:txBody>
      </p:sp>
      <p:sp>
        <p:nvSpPr>
          <p:cNvPr id="3" name="Up-Down Arrow 2"/>
          <p:cNvSpPr/>
          <p:nvPr/>
        </p:nvSpPr>
        <p:spPr>
          <a:xfrm>
            <a:off x="5876777" y="4907523"/>
            <a:ext cx="362955" cy="732070"/>
          </a:xfrm>
          <a:prstGeom prst="up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894" y="1122531"/>
            <a:ext cx="3956362" cy="236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2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77588" y="309648"/>
            <a:ext cx="7893269" cy="7073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100" b="1" dirty="0"/>
              <a:t>How do we use patient insights for learning and change?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97235" y="1961264"/>
            <a:ext cx="2417619" cy="5241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National Cancer Policy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97235" y="5338099"/>
            <a:ext cx="2417619" cy="514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Individual Patients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97235" y="3625015"/>
            <a:ext cx="2417620" cy="50275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Services</a:t>
            </a:r>
          </a:p>
        </p:txBody>
      </p:sp>
      <p:sp>
        <p:nvSpPr>
          <p:cNvPr id="36" name="Right Arrow 35"/>
          <p:cNvSpPr/>
          <p:nvPr/>
        </p:nvSpPr>
        <p:spPr>
          <a:xfrm>
            <a:off x="3964646" y="2029786"/>
            <a:ext cx="827232" cy="36549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806043" y="2530040"/>
            <a:ext cx="0" cy="1039091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06043" y="4236611"/>
            <a:ext cx="0" cy="1039091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ket 23"/>
          <p:cNvSpPr/>
          <p:nvPr/>
        </p:nvSpPr>
        <p:spPr>
          <a:xfrm>
            <a:off x="8271342" y="2315948"/>
            <a:ext cx="581712" cy="3367828"/>
          </a:xfrm>
          <a:prstGeom prst="rightBracket">
            <a:avLst/>
          </a:prstGeom>
          <a:ln w="28575">
            <a:solidFill>
              <a:schemeClr val="bg1">
                <a:lumMod val="6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187846" y="1134902"/>
            <a:ext cx="1860943" cy="3576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Action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573379" y="1143063"/>
            <a:ext cx="2758434" cy="3576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Impact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91440" y="1697491"/>
            <a:ext cx="2789068" cy="914902"/>
            <a:chOff x="612195" y="3195613"/>
            <a:chExt cx="2888810" cy="914902"/>
          </a:xfrm>
        </p:grpSpPr>
        <p:pic>
          <p:nvPicPr>
            <p:cNvPr id="40" name="Picture 39" descr="What is &quot;Data Preparedness&quot;? | Sarapis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2195" y="3195613"/>
              <a:ext cx="1302328" cy="813955"/>
            </a:xfrm>
            <a:prstGeom prst="rect">
              <a:avLst/>
            </a:prstGeom>
          </p:spPr>
        </p:pic>
        <p:sp>
          <p:nvSpPr>
            <p:cNvPr id="41" name="Rectangle 40"/>
            <p:cNvSpPr/>
            <p:nvPr/>
          </p:nvSpPr>
          <p:spPr>
            <a:xfrm>
              <a:off x="735073" y="3209724"/>
              <a:ext cx="2765932" cy="9007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b="1" dirty="0">
                  <a:solidFill>
                    <a:schemeClr val="tx1"/>
                  </a:solidFill>
                </a:rPr>
                <a:t>Insights Analysis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213271" y="1950450"/>
            <a:ext cx="2417619" cy="52417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Other National Policy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270857" y="2113668"/>
            <a:ext cx="651468" cy="0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755883" y="2743709"/>
            <a:ext cx="2979659" cy="2105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C3399"/>
                </a:solidFill>
              </a:rPr>
              <a:t>Care Opinion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Correspondence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Commission national surveys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Review other research, guidance and evaluations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001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578" t="11941" r="8966" b="15485"/>
          <a:stretch/>
        </p:blipFill>
        <p:spPr>
          <a:xfrm>
            <a:off x="1371117" y="0"/>
            <a:ext cx="9843305" cy="653854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2538" y="224040"/>
            <a:ext cx="3170195" cy="5791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800230" y="5937715"/>
            <a:ext cx="3044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1100 stories 2010 – Feb 2022</a:t>
            </a:r>
          </a:p>
        </p:txBody>
      </p:sp>
    </p:spTree>
    <p:extLst>
      <p:ext uri="{BB962C8B-B14F-4D97-AF65-F5344CB8AC3E}">
        <p14:creationId xmlns:p14="http://schemas.microsoft.com/office/powerpoint/2010/main" val="1589269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77588" y="309648"/>
            <a:ext cx="7893269" cy="7073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100" b="1" dirty="0"/>
              <a:t>How do we use insights for learning and change?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97235" y="1961264"/>
            <a:ext cx="2417619" cy="5241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National Cancer Policy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97235" y="5338099"/>
            <a:ext cx="2417619" cy="514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Individual Patients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97235" y="3625015"/>
            <a:ext cx="2417620" cy="50275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Services</a:t>
            </a:r>
          </a:p>
        </p:txBody>
      </p:sp>
      <p:sp>
        <p:nvSpPr>
          <p:cNvPr id="36" name="Right Arrow 35"/>
          <p:cNvSpPr/>
          <p:nvPr/>
        </p:nvSpPr>
        <p:spPr>
          <a:xfrm>
            <a:off x="4145909" y="1950450"/>
            <a:ext cx="827232" cy="36549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806043" y="2530040"/>
            <a:ext cx="0" cy="1039091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06043" y="4236611"/>
            <a:ext cx="0" cy="1039091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ket 23"/>
          <p:cNvSpPr/>
          <p:nvPr/>
        </p:nvSpPr>
        <p:spPr>
          <a:xfrm>
            <a:off x="8271342" y="2315948"/>
            <a:ext cx="581712" cy="3367828"/>
          </a:xfrm>
          <a:prstGeom prst="rightBracket">
            <a:avLst/>
          </a:prstGeom>
          <a:ln w="28575">
            <a:solidFill>
              <a:schemeClr val="bg1">
                <a:lumMod val="6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173992" y="1260301"/>
            <a:ext cx="1860943" cy="3576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Action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559525" y="1268462"/>
            <a:ext cx="2758434" cy="3576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Impact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69737" y="1663272"/>
            <a:ext cx="2765932" cy="900791"/>
            <a:chOff x="735073" y="3209724"/>
            <a:chExt cx="2765932" cy="900791"/>
          </a:xfrm>
        </p:grpSpPr>
        <p:pic>
          <p:nvPicPr>
            <p:cNvPr id="40" name="Picture 39" descr="What is &quot;Data Preparedness&quot;? | Sarapi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121458" y="3253141"/>
              <a:ext cx="1302328" cy="813955"/>
            </a:xfrm>
            <a:prstGeom prst="rect">
              <a:avLst/>
            </a:prstGeom>
          </p:spPr>
        </p:pic>
        <p:sp>
          <p:nvSpPr>
            <p:cNvPr id="41" name="Rectangle 40"/>
            <p:cNvSpPr/>
            <p:nvPr/>
          </p:nvSpPr>
          <p:spPr>
            <a:xfrm>
              <a:off x="735073" y="3209724"/>
              <a:ext cx="2765932" cy="9007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Insights Analysis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213271" y="1950450"/>
            <a:ext cx="2417619" cy="52417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Other National Policy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270857" y="2113668"/>
            <a:ext cx="651468" cy="0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55883" y="2743709"/>
            <a:ext cx="2979659" cy="2105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C3399"/>
                </a:solidFill>
              </a:rPr>
              <a:t>Care Opinion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Correspondence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Commission national surveys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Review other research, guidance and evaluations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657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12891" y="431309"/>
            <a:ext cx="7893269" cy="7073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100" b="1" dirty="0"/>
              <a:t>Going a step further…</a:t>
            </a:r>
          </a:p>
        </p:txBody>
      </p:sp>
      <p:sp>
        <p:nvSpPr>
          <p:cNvPr id="36" name="Right Arrow 35"/>
          <p:cNvSpPr/>
          <p:nvPr/>
        </p:nvSpPr>
        <p:spPr>
          <a:xfrm>
            <a:off x="4352210" y="1884655"/>
            <a:ext cx="1144348" cy="44359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656370" y="3629824"/>
            <a:ext cx="2801389" cy="1367133"/>
            <a:chOff x="751202" y="3453039"/>
            <a:chExt cx="2801389" cy="1367133"/>
          </a:xfrm>
        </p:grpSpPr>
        <p:sp>
          <p:nvSpPr>
            <p:cNvPr id="26" name="Rectangle 25"/>
            <p:cNvSpPr/>
            <p:nvPr/>
          </p:nvSpPr>
          <p:spPr>
            <a:xfrm>
              <a:off x="751202" y="3453039"/>
              <a:ext cx="2801389" cy="12830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Promotion &amp; Partnerships</a:t>
              </a:r>
            </a:p>
            <a:p>
              <a:pPr algn="ctr"/>
              <a:endParaRPr lang="en-GB" b="1" dirty="0">
                <a:solidFill>
                  <a:schemeClr val="tx1"/>
                </a:solidFill>
              </a:endParaRPr>
            </a:p>
            <a:p>
              <a:pPr algn="ctr"/>
              <a:endParaRPr lang="en-GB" dirty="0"/>
            </a:p>
            <a:p>
              <a:pPr algn="ctr"/>
              <a:endParaRPr lang="en-GB" dirty="0"/>
            </a:p>
          </p:txBody>
        </p:sp>
        <p:pic>
          <p:nvPicPr>
            <p:cNvPr id="27" name="Picture 26" descr="DTSME"/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9810" y="3752758"/>
              <a:ext cx="1012393" cy="1012393"/>
            </a:xfrm>
            <a:prstGeom prst="rect">
              <a:avLst/>
            </a:prstGeom>
          </p:spPr>
        </p:pic>
        <p:pic>
          <p:nvPicPr>
            <p:cNvPr id="28" name="Picture 27" descr="Megaphone Icon Symbol - Free vector graphic on Pixabay"/>
            <p:cNvPicPr>
              <a:picLocks noChangeAspect="1"/>
            </p:cNvPicPr>
            <p:nvPr/>
          </p:nvPicPr>
          <p:blipFill>
            <a:blip r:embed="rId5" cstate="print">
              <a:grayscl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467" y="3697736"/>
              <a:ext cx="1281447" cy="1122436"/>
            </a:xfrm>
            <a:prstGeom prst="rect">
              <a:avLst/>
            </a:prstGeom>
          </p:spPr>
        </p:pic>
      </p:grpSp>
      <p:sp>
        <p:nvSpPr>
          <p:cNvPr id="32" name="Rectangle 31"/>
          <p:cNvSpPr/>
          <p:nvPr/>
        </p:nvSpPr>
        <p:spPr>
          <a:xfrm>
            <a:off x="6789490" y="1890489"/>
            <a:ext cx="2417619" cy="4743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National Cancer Policy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506160" y="5115105"/>
            <a:ext cx="2417619" cy="49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Individual Patients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126937" y="5115105"/>
            <a:ext cx="2417620" cy="50275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Services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66626" y="1262342"/>
            <a:ext cx="2758434" cy="3576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Action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562366" y="1214054"/>
            <a:ext cx="2758434" cy="3576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tx1"/>
                </a:solidFill>
              </a:rPr>
              <a:t>Impact</a:t>
            </a:r>
          </a:p>
        </p:txBody>
      </p:sp>
      <p:sp>
        <p:nvSpPr>
          <p:cNvPr id="29" name="Right Arrow 28"/>
          <p:cNvSpPr/>
          <p:nvPr/>
        </p:nvSpPr>
        <p:spPr>
          <a:xfrm>
            <a:off x="4338801" y="3643297"/>
            <a:ext cx="1144348" cy="44359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Illustration of gear icon | Free vector - 327280"/>
          <p:cNvPicPr>
            <a:picLocks noChangeAspect="1"/>
          </p:cNvPicPr>
          <p:nvPr/>
        </p:nvPicPr>
        <p:blipFill rotWithShape="1"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22" t="11913" r="21005" b="18833"/>
          <a:stretch/>
        </p:blipFill>
        <p:spPr>
          <a:xfrm>
            <a:off x="6969420" y="2989897"/>
            <a:ext cx="2230582" cy="1967346"/>
          </a:xfrm>
          <a:prstGeom prst="rect">
            <a:avLst/>
          </a:prstGeom>
          <a:ln>
            <a:noFill/>
          </a:ln>
        </p:spPr>
      </p:pic>
      <p:cxnSp>
        <p:nvCxnSpPr>
          <p:cNvPr id="16" name="Straight Connector 15"/>
          <p:cNvCxnSpPr/>
          <p:nvPr/>
        </p:nvCxnSpPr>
        <p:spPr>
          <a:xfrm>
            <a:off x="8274681" y="2580655"/>
            <a:ext cx="1864855" cy="2230934"/>
          </a:xfrm>
          <a:prstGeom prst="line">
            <a:avLst/>
          </a:prstGeom>
          <a:ln w="2857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951104" y="2580655"/>
            <a:ext cx="1870364" cy="2230934"/>
          </a:xfrm>
          <a:prstGeom prst="line">
            <a:avLst/>
          </a:prstGeom>
          <a:ln w="2857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131454" y="4946741"/>
            <a:ext cx="3754582" cy="0"/>
          </a:xfrm>
          <a:prstGeom prst="line">
            <a:avLst/>
          </a:prstGeom>
          <a:ln w="2857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66626" y="4817704"/>
            <a:ext cx="2801389" cy="957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Boards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Third Sector</a:t>
            </a:r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633005" y="1697491"/>
            <a:ext cx="2789068" cy="914902"/>
            <a:chOff x="612195" y="3195613"/>
            <a:chExt cx="2888810" cy="914902"/>
          </a:xfrm>
        </p:grpSpPr>
        <p:pic>
          <p:nvPicPr>
            <p:cNvPr id="34" name="Picture 33" descr="What is &quot;Data Preparedness&quot;? | Sarapis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2195" y="3195613"/>
              <a:ext cx="1302328" cy="813955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735073" y="3209724"/>
              <a:ext cx="2765932" cy="9007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b="1" dirty="0">
                  <a:solidFill>
                    <a:schemeClr val="tx1"/>
                  </a:solidFill>
                </a:rPr>
                <a:t>Insights Analysis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9927171" y="1865583"/>
            <a:ext cx="2001593" cy="524170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>
                    <a:lumMod val="95000"/>
                  </a:schemeClr>
                </a:solidFill>
              </a:rPr>
              <a:t>Other National Policy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9306945" y="2074515"/>
            <a:ext cx="520389" cy="3667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984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189540" y="4348765"/>
            <a:ext cx="9144000" cy="2002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5"/>
                </a:solidFill>
              </a:rPr>
              <a:t>Further Information 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48765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GB" sz="3800" dirty="0">
                <a:solidFill>
                  <a:schemeClr val="bg1">
                    <a:lumMod val="50000"/>
                  </a:schemeClr>
                </a:solidFill>
              </a:rPr>
              <a:t>Debbie Provan </a:t>
            </a:r>
            <a:r>
              <a:rPr lang="en-GB" sz="3800" dirty="0">
                <a:solidFill>
                  <a:schemeClr val="bg1">
                    <a:lumMod val="50000"/>
                  </a:schemeClr>
                </a:solidFill>
                <a:hlinkClick r:id="rId2"/>
              </a:rPr>
              <a:t>Debbie.Provan2@gov.scot</a:t>
            </a:r>
            <a:endParaRPr lang="en-GB" sz="3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3800" dirty="0">
                <a:solidFill>
                  <a:schemeClr val="bg1">
                    <a:lumMod val="50000"/>
                  </a:schemeClr>
                </a:solidFill>
              </a:rPr>
              <a:t>Rae Thomson </a:t>
            </a:r>
            <a:r>
              <a:rPr lang="en-GB" sz="38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Rae.Thomson@gov.scot</a:t>
            </a:r>
            <a:endParaRPr lang="en-GB" sz="3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3800" dirty="0">
                <a:solidFill>
                  <a:schemeClr val="bg1">
                    <a:lumMod val="50000"/>
                  </a:schemeClr>
                </a:solidFill>
              </a:rPr>
              <a:t>Cancer Policy Team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91122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53D26341A57B383EE0540010E0463CCA" version="1.0.0">
  <systemFields>
    <field name="Objective-Id">
      <value order="0">A33340974</value>
    </field>
    <field name="Objective-Title">
      <value order="0">Cancer Implementation - Patient Involvement - Strategy</value>
    </field>
    <field name="Objective-Description">
      <value order="0"/>
    </field>
    <field name="Objective-CreationStamp">
      <value order="0">2021-05-19T09:09:50Z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2021-06-11T12:07:47Z</value>
    </field>
    <field name="Objective-Owner">
      <value order="0">Thomson, Rae R (U448085)</value>
    </field>
    <field name="Objective-Path">
      <value order="0">Objective Global Folder:SG File Plan:Health, nutrition and care:Health:Diseases:Advice and policy: Diseases:Cancer: Cancer Recovery Plan: Implementation: 2021-2026</value>
    </field>
    <field name="Objective-Parent">
      <value order="0">Cancer: Cancer Recovery Plan: Implementation: 2021-2026</value>
    </field>
    <field name="Objective-State">
      <value order="0">Being Drafted</value>
    </field>
    <field name="Objective-VersionId">
      <value order="0">vA49176224</value>
    </field>
    <field name="Objective-Version">
      <value order="0">0.19</value>
    </field>
    <field name="Objective-VersionNumber">
      <value order="0">19</value>
    </field>
    <field name="Objective-VersionComment">
      <value order="0"/>
    </field>
    <field name="Objective-FileNumber">
      <value order="0">POL/35640</value>
    </field>
    <field name="Objective-Classification">
      <value order="0">OFFICIAL</value>
    </field>
    <field name="Objective-Caveats">
      <value order="0">Caveat for access to SG Fileplan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F03EE9F9D4584D9F8D952715690C56" ma:contentTypeVersion="13" ma:contentTypeDescription="Create a new document." ma:contentTypeScope="" ma:versionID="a8f11e2e1af60c17b760b66bf3457f4e">
  <xsd:schema xmlns:xsd="http://www.w3.org/2001/XMLSchema" xmlns:xs="http://www.w3.org/2001/XMLSchema" xmlns:p="http://schemas.microsoft.com/office/2006/metadata/properties" xmlns:ns2="f47fa861-369f-4035-a868-dd727a8f1ebe" xmlns:ns3="db480776-5128-43a3-b677-12ebb2d77427" targetNamespace="http://schemas.microsoft.com/office/2006/metadata/properties" ma:root="true" ma:fieldsID="b26d460d196d698abad68d76cc20e04b" ns2:_="" ns3:_="">
    <xsd:import namespace="f47fa861-369f-4035-a868-dd727a8f1ebe"/>
    <xsd:import namespace="db480776-5128-43a3-b677-12ebb2d774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fa861-369f-4035-a868-dd727a8f1e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80776-5128-43a3-b677-12ebb2d7742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2.xml><?xml version="1.0" encoding="utf-8"?>
<ds:datastoreItem xmlns:ds="http://schemas.openxmlformats.org/officeDocument/2006/customXml" ds:itemID="{1FAC052B-99AD-4B21-A936-2DE7CAA5321F}"/>
</file>

<file path=customXml/itemProps3.xml><?xml version="1.0" encoding="utf-8"?>
<ds:datastoreItem xmlns:ds="http://schemas.openxmlformats.org/officeDocument/2006/customXml" ds:itemID="{320BD262-416F-4D53-88E2-9B7A6B0E36A3}"/>
</file>

<file path=customXml/itemProps4.xml><?xml version="1.0" encoding="utf-8"?>
<ds:datastoreItem xmlns:ds="http://schemas.openxmlformats.org/officeDocument/2006/customXml" ds:itemID="{4197A28A-4135-48E9-A243-4FE0F49D711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Widescreen</PresentationFormat>
  <Paragraphs>95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1_Office Theme</vt:lpstr>
      <vt:lpstr>What matters? </vt:lpstr>
      <vt:lpstr>PowerPoint Presentation</vt:lpstr>
      <vt:lpstr>PowerPoint Presentation</vt:lpstr>
      <vt:lpstr>Scottish Government Remit and Actions</vt:lpstr>
      <vt:lpstr>PowerPoint Presentation</vt:lpstr>
      <vt:lpstr>PowerPoint Presentation</vt:lpstr>
      <vt:lpstr>PowerPoint Presentation</vt:lpstr>
      <vt:lpstr>PowerPoint Presentation</vt:lpstr>
      <vt:lpstr>Further Information 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Recovery and Redesign:  An Action Plan for Cancer Services Dec 2020 – March 2023</dc:title>
  <dc:creator>Proven D (Debbie)</dc:creator>
  <cp:lastModifiedBy>Tracy Molloy</cp:lastModifiedBy>
  <cp:revision>163</cp:revision>
  <dcterms:created xsi:type="dcterms:W3CDTF">2021-05-04T10:12:26Z</dcterms:created>
  <dcterms:modified xsi:type="dcterms:W3CDTF">2022-05-05T14:29:15Z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A33340974</vt:lpwstr>
  </property>
  <property fmtid="{D5CDD505-2E9C-101B-9397-08002B2CF9AE}" pid="4" name="Objective-Title">
    <vt:lpwstr>Cancer Implementation - Patient Involvement - Strategy</vt:lpwstr>
  </property>
  <property fmtid="{D5CDD505-2E9C-101B-9397-08002B2CF9AE}" pid="5" name="Objective-Description">
    <vt:lpwstr/>
  </property>
  <property fmtid="{D5CDD505-2E9C-101B-9397-08002B2CF9AE}" pid="6" name="Objective-CreationStamp">
    <vt:filetime>2021-05-19T09:09:50Z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2021-06-11T12:07:47Z</vt:filetime>
  </property>
  <property fmtid="{D5CDD505-2E9C-101B-9397-08002B2CF9AE}" pid="11" name="Objective-Owner">
    <vt:lpwstr>Thomson, Rae R (U448085)</vt:lpwstr>
  </property>
  <property fmtid="{D5CDD505-2E9C-101B-9397-08002B2CF9AE}" pid="12" name="Objective-Path">
    <vt:lpwstr>Objective Global Folder:SG File Plan:Health, nutrition and care:Health:Diseases:Advice and policy: Diseases:Cancer: Cancer Recovery Plan: Implementation: 2021-2026</vt:lpwstr>
  </property>
  <property fmtid="{D5CDD505-2E9C-101B-9397-08002B2CF9AE}" pid="13" name="Objective-Parent">
    <vt:lpwstr>Cancer: Cancer Recovery Plan: Implementation: 2021-2026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vA49176224</vt:lpwstr>
  </property>
  <property fmtid="{D5CDD505-2E9C-101B-9397-08002B2CF9AE}" pid="16" name="Objective-Version">
    <vt:lpwstr>0.19</vt:lpwstr>
  </property>
  <property fmtid="{D5CDD505-2E9C-101B-9397-08002B2CF9AE}" pid="17" name="Objective-VersionNumber">
    <vt:r8>19</vt:r8>
  </property>
  <property fmtid="{D5CDD505-2E9C-101B-9397-08002B2CF9AE}" pid="18" name="Objective-VersionComment">
    <vt:lpwstr/>
  </property>
  <property fmtid="{D5CDD505-2E9C-101B-9397-08002B2CF9AE}" pid="19" name="Objective-FileNumber">
    <vt:lpwstr>POL/35640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Caveat for access to SG Fileplan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Required Redaction">
    <vt:lpwstr/>
  </property>
  <property fmtid="{D5CDD505-2E9C-101B-9397-08002B2CF9AE}" pid="28" name="ContentTypeId">
    <vt:lpwstr>0x01010070F03EE9F9D4584D9F8D952715690C56</vt:lpwstr>
  </property>
</Properties>
</file>