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74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4" r:id="rId4"/>
    <p:sldId id="257" r:id="rId5"/>
    <p:sldId id="276" r:id="rId6"/>
    <p:sldId id="279" r:id="rId7"/>
    <p:sldId id="280" r:id="rId8"/>
    <p:sldId id="271" r:id="rId9"/>
    <p:sldId id="277" r:id="rId10"/>
    <p:sldId id="282" r:id="rId11"/>
    <p:sldId id="278" r:id="rId12"/>
    <p:sldId id="283" r:id="rId13"/>
    <p:sldId id="286" r:id="rId14"/>
    <p:sldId id="261" r:id="rId15"/>
    <p:sldId id="266" r:id="rId16"/>
    <p:sldId id="288" r:id="rId17"/>
    <p:sldId id="287" r:id="rId18"/>
    <p:sldId id="269" r:id="rId19"/>
    <p:sldId id="285" r:id="rId20"/>
    <p:sldId id="270" r:id="rId21"/>
    <p:sldId id="275" r:id="rId22"/>
  </p:sldIdLst>
  <p:sldSz cx="9144000" cy="6858000" type="screen4x3"/>
  <p:notesSz cx="6742113" cy="9872663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1pPr>
    <a:lvl2pPr marL="4572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2pPr>
    <a:lvl3pPr marL="9144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3pPr>
    <a:lvl4pPr marL="13716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4pPr>
    <a:lvl5pPr marL="182880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C49F19-E3B2-4DAD-8EBF-456BDAB8BCC5}" type="datetimeFigureOut">
              <a:rPr lang="en-GB"/>
              <a:pPr>
                <a:defRPr/>
              </a:pPr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2088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621" y="9376899"/>
            <a:ext cx="2920887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10E5B-199E-403E-9EF9-9DA479BE8E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03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1700" y="739775"/>
            <a:ext cx="4938713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98735" y="4689239"/>
            <a:ext cx="4944644" cy="44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Avenir Roman" charset="0"/>
              </a:rPr>
              <a:t>Second level</a:t>
            </a:r>
          </a:p>
          <a:p>
            <a:pPr lvl="2"/>
            <a:r>
              <a:rPr lang="en-US" altLang="en-US" noProof="0">
                <a:sym typeface="Avenir Roman" charset="0"/>
              </a:rPr>
              <a:t>Third level</a:t>
            </a:r>
          </a:p>
          <a:p>
            <a:pPr lvl="3"/>
            <a:r>
              <a:rPr lang="en-US" altLang="en-US" noProof="0">
                <a:sym typeface="Avenir Roman" charset="0"/>
              </a:rPr>
              <a:t>Fourth level</a:t>
            </a:r>
          </a:p>
          <a:p>
            <a:pPr lvl="4"/>
            <a:r>
              <a:rPr lang="en-US" altLang="en-US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724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77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6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09800"/>
            <a:ext cx="2095500" cy="213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09800"/>
            <a:ext cx="6134100" cy="213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6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CFBA-03F8-CF40-B9FD-3B4DAF993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4383E-0FBD-BC42-98F6-D236CCFD7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60D8A-3867-7B4E-B63A-357E1D02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43996-7BC7-B243-8872-82A780A2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D4F74-0E3F-2F46-A34B-50A9D7A1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3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6795-A493-564C-895C-DB1B00D6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6A65-65AD-D24B-B243-71510A14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4210-C57E-3944-AB6D-88929FCD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5EE1A-E9EB-EA47-AC0B-36E74A60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9D14B-286A-6A45-AD54-C34E90DA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D9B2-CAB1-D24F-9853-14970DA8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D419B-A07A-604D-9139-85CFEEDF9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F341F-5385-2D4C-8DE6-301DB120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E69BB-2CB9-5D40-9C7D-54942BE7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623D-300E-4249-AB81-FBD3BEA8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04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153A-445E-E34B-9CBF-5A82C7D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969B-7E9A-D44E-9C6E-5A934B968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169E3-64D8-B14D-8F2A-4F419F5AD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D735C-4F4A-E841-98A7-6CB9DB66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7FD93-A4FE-CD41-988F-84934D1A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C168A-432C-FE4F-9A10-A78D1FBE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6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66977-09F8-D44C-81C1-85BA5F20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912CA-08C5-0143-9316-6DC8FDD9A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38AA4-5EA5-F041-A86F-8F85F1CC3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6591D-7E6D-F84B-9DFB-715A06561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7D921-3E6D-654D-9A4D-98B1F5846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BEDC1-8A90-C14E-A433-9DB5A29E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9F1C0-637D-364E-A1EE-91C79B7E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7EC83-04B5-244C-94C9-B24CF614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1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B734-5EA1-2546-83ED-7F1B0329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D02F9-2DB6-A44A-A24C-AC4669A2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C936A-6216-C547-90E7-F5D64EC8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34516-F5A7-2A4D-82C7-0119485E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0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C0B85-05FD-5E4D-ACFF-ACEF701D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E66BB-9330-1440-BC7F-72F007EE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9E165-10A9-FF42-9494-7124FB95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4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FBB5-1A0D-274B-870B-01669D00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BBA1-6B17-D749-8424-272EF997C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83007-B1B0-9242-9BA1-61A96257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EEBB1-8E9D-2B4E-9716-14577982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9B841-7AAB-1F4B-8CEE-8C1F0D53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9F141-8A8F-F740-BC93-FFD5D625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3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15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D512-06D2-D24D-97F9-0B8D4DA1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2D796-363B-9D43-AB16-6174A40B5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21E05-ABB3-4841-816B-F5BE8C28B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3BFED-24C6-2646-9B74-E82736A2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B961A-4B0A-1243-83E6-6B5F73F4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F61F4-B95B-3744-80DB-B8F0B54F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91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FFCF-DE1E-294D-B873-0EA5C57B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79CCD-E993-064A-AAD7-E2634C221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F2AF4-DECC-A943-AF7D-CC5370B4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14435-35ED-244E-AEA1-DA86ABEA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865B-3BE1-3641-9B88-9D09E8BC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5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189404-6D87-D644-850D-FBAFDF473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4095C-0282-754C-BAAE-767EC7AF6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C034C-1901-1E46-BF66-B654B2E0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DE9B6-2030-A941-8D4F-E3875081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0527D-9CEF-6D46-B084-41DA6131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7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75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41148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1148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5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18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5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4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13B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 rot="10800000" flipH="1">
            <a:off x="0" y="1203325"/>
            <a:ext cx="9144000" cy="5645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027" name="Picture 2" descr="pasted-image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742"/>
            <a:ext cx="26479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 descr="pasted-image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48" y="-165100"/>
            <a:ext cx="3402013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Grp="1"/>
          </p:cNvSpPr>
          <p:nvPr>
            <p:ph type="title"/>
          </p:nvPr>
        </p:nvSpPr>
        <p:spPr bwMode="auto">
          <a:xfrm>
            <a:off x="381000" y="220980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381000" y="3048000"/>
            <a:ext cx="8382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charset="0"/>
              </a:rPr>
              <a:t>Second level</a:t>
            </a:r>
          </a:p>
          <a:p>
            <a:pPr lvl="2"/>
            <a:r>
              <a:rPr lang="en-US" altLang="en-US">
                <a:sym typeface="Helvetica" charset="0"/>
              </a:rPr>
              <a:t>Third level</a:t>
            </a:r>
          </a:p>
          <a:p>
            <a:pPr lvl="3"/>
            <a:r>
              <a:rPr lang="en-US" altLang="en-US">
                <a:sym typeface="Helvetica" charset="0"/>
              </a:rPr>
              <a:t>Fourth level</a:t>
            </a:r>
          </a:p>
          <a:p>
            <a:pPr lvl="4"/>
            <a:r>
              <a:rPr lang="en-US" altLang="en-US">
                <a:sym typeface="Helvetica" charset="0"/>
              </a:rPr>
              <a:t>Fifth level</a:t>
            </a:r>
          </a:p>
        </p:txBody>
      </p:sp>
      <p:sp>
        <p:nvSpPr>
          <p:cNvPr id="1031" name="AutoShape 6"/>
          <p:cNvSpPr>
            <a:spLocks/>
          </p:cNvSpPr>
          <p:nvPr/>
        </p:nvSpPr>
        <p:spPr bwMode="auto">
          <a:xfrm>
            <a:off x="-4763" y="6423029"/>
            <a:ext cx="9153526" cy="460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223C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032" name="Picture 7" descr="pasted-image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529388"/>
            <a:ext cx="80899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 descr="pasted-image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31788"/>
            <a:ext cx="41862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44DA4-7A71-2C40-B4CF-5A86CCEB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B99AE-BD45-5448-997F-E88D60C8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0C13-6F3F-734F-8C5B-AC0BCBCF4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fld id="{0C70E9EA-6D2B-6940-90E1-268FB0D18E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t>6/27/2018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6200-C722-5443-B065-2319A337A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11F4F-B6E9-8342-BECB-1DD14E63D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fld id="{FE07A9C1-D5FC-B545-996B-7FF6421F195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91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razer.underwood1@nhs.ne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566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4437112"/>
            <a:ext cx="7992888" cy="1800200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started with </a:t>
            </a:r>
            <a:b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Opinion at RCHT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023" y="6192996"/>
            <a:ext cx="33829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Frazer Underwood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Consultant Nurse / Associate Chief Nurse and 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Head of Patent </a:t>
            </a:r>
            <a:r>
              <a:rPr lang="en-GB" sz="1200" b="1" dirty="0">
                <a:solidFill>
                  <a:schemeClr val="bg1"/>
                </a:solidFill>
              </a:rPr>
              <a:t>+</a:t>
            </a:r>
            <a:r>
              <a:rPr lang="en-GB" sz="1200" dirty="0">
                <a:solidFill>
                  <a:schemeClr val="bg1"/>
                </a:solidFill>
              </a:rPr>
              <a:t> Family Experience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10439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March 2018 – new subscription goes live </a:t>
            </a:r>
            <a:r>
              <a:rPr lang="en-GB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>
                <a:solidFill>
                  <a:srgbClr val="002060"/>
                </a:solidFill>
              </a:rPr>
              <a:t>How are staff feeling about this?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Natural worry about workload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Rolled-out to paediatric and gynaecology areas (early adopters)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Finding the opportunities the service gives</a:t>
            </a:r>
          </a:p>
        </p:txBody>
      </p:sp>
    </p:spTree>
    <p:extLst>
      <p:ext uri="{BB962C8B-B14F-4D97-AF65-F5344CB8AC3E}">
        <p14:creationId xmlns:p14="http://schemas.microsoft.com/office/powerpoint/2010/main" val="37094719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21389"/>
            <a:ext cx="81369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Is it a lot of work?</a:t>
            </a:r>
          </a:p>
          <a:p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Not if it aligns to your Trust ambitions and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Not of it help you achieve your improvement goals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Not if you embed it in your work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65422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160AFE18-732B-44C4-BB88-33BAEF85E78A" descr="160AFE18-732B-44C4-BB88-33BAEF85E7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5" y="-226974"/>
            <a:ext cx="9874281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7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Triangle 30"/>
          <p:cNvSpPr/>
          <p:nvPr/>
        </p:nvSpPr>
        <p:spPr bwMode="auto">
          <a:xfrm rot="9664959">
            <a:off x="1340133" y="2859188"/>
            <a:ext cx="2492997" cy="563559"/>
          </a:xfrm>
          <a:prstGeom prst="rtTriangle">
            <a:avLst/>
          </a:prstGeom>
          <a:solidFill>
            <a:srgbClr val="00B0F0">
              <a:alpha val="8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9" name="Right Triangle 28"/>
          <p:cNvSpPr/>
          <p:nvPr/>
        </p:nvSpPr>
        <p:spPr bwMode="auto">
          <a:xfrm rot="12235211">
            <a:off x="852398" y="4062274"/>
            <a:ext cx="3111295" cy="1668577"/>
          </a:xfrm>
          <a:prstGeom prst="rtTriangle">
            <a:avLst/>
          </a:prstGeom>
          <a:solidFill>
            <a:srgbClr val="00B0F0">
              <a:alpha val="24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 rot="16200000">
            <a:off x="1845617" y="2397192"/>
            <a:ext cx="1584175" cy="2845630"/>
          </a:xfrm>
          <a:prstGeom prst="triangle">
            <a:avLst>
              <a:gd name="adj" fmla="val 78430"/>
            </a:avLst>
          </a:prstGeom>
          <a:solidFill>
            <a:srgbClr val="00B0F0">
              <a:alpha val="4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68" y="2492896"/>
            <a:ext cx="5421310" cy="3757278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654" y="1536258"/>
            <a:ext cx="2559050" cy="1966912"/>
            <a:chOff x="110672218" y="107889261"/>
            <a:chExt cx="2558746" cy="1967948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10771609" y="107889261"/>
              <a:ext cx="2097156" cy="1967948"/>
            </a:xfrm>
            <a:prstGeom prst="ellipse">
              <a:avLst/>
            </a:prstGeom>
            <a:solidFill>
              <a:srgbClr val="FF9900"/>
            </a:solidFill>
            <a:ln w="57150" algn="in">
              <a:solidFill>
                <a:srgbClr val="FFC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0672218" y="107978713"/>
              <a:ext cx="626166" cy="675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FFCC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7200" b="1" i="0" u="none" strike="noStrike" cap="none" normalizeH="0" baseline="0">
                  <a:ln>
                    <a:noFill/>
                  </a:ln>
                  <a:solidFill>
                    <a:srgbClr val="FFCC99"/>
                  </a:solidFill>
                  <a:effectLst/>
                  <a:latin typeface="Arial" pitchFamily="34" charset="0"/>
                  <a:cs typeface="Arial" pitchFamily="34" charset="0"/>
                </a:rPr>
                <a:t>“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10800000">
              <a:off x="112505408" y="108944384"/>
              <a:ext cx="725556" cy="874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0" b="1" i="0" u="none" strike="noStrike" cap="none" normalizeH="0" baseline="0" dirty="0">
                  <a:ln>
                    <a:noFill/>
                  </a:ln>
                  <a:solidFill>
                    <a:srgbClr val="FFCC99"/>
                  </a:solidFill>
                  <a:effectLst/>
                  <a:latin typeface="Arial" pitchFamily="34" charset="0"/>
                  <a:cs typeface="Arial" pitchFamily="34" charset="0"/>
                </a:rPr>
                <a:t>“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1011387" y="108422967"/>
              <a:ext cx="1620078" cy="99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How are we doing?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03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170" name="Picture 11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" y="130324"/>
            <a:ext cx="823887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ge result for twitter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2168047" cy="17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23245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1266" name="Picture 14" descr="imag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6" y="82148"/>
            <a:ext cx="5400600" cy="669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facebook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15" y="980728"/>
            <a:ext cx="3532485" cy="13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71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844">
            <a:off x="884954" y="1262308"/>
            <a:ext cx="3534308" cy="5041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453">
            <a:off x="4446688" y="1200299"/>
            <a:ext cx="3639889" cy="5138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8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5" y="476672"/>
            <a:ext cx="846882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21389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What are our next steps?</a:t>
            </a:r>
          </a:p>
          <a:p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Our roll-out plans are now embedded in our quality improvement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We are rolling out to areas already receiving good volumes of feedback next – West Cornwall Hospital, the emergency department, ophthalmology and maternity services.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                                 developments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79007"/>
            <a:ext cx="2680491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945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56692"/>
            <a:ext cx="853430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5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45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122360" y="2852936"/>
            <a:ext cx="1659372" cy="1353253"/>
          </a:xfrm>
          <a:prstGeom prst="wedgeRoundRectCallout">
            <a:avLst>
              <a:gd name="adj1" fmla="val -112875"/>
              <a:gd name="adj2" fmla="val -4528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</a:rPr>
              <a:t>Royal Cornwall Hospital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</a:rPr>
              <a:t>Truro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prstClr val="white"/>
                </a:solidFill>
              </a:rPr>
              <a:t>480 beds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1514" y="1268760"/>
            <a:ext cx="1512168" cy="1390926"/>
          </a:xfrm>
          <a:prstGeom prst="wedgeRoundRectCallout">
            <a:avLst>
              <a:gd name="adj1" fmla="val 30464"/>
              <a:gd name="adj2" fmla="val 7810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</a:rPr>
              <a:t>St Michael’s Hospital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err="1">
                <a:solidFill>
                  <a:prstClr val="white"/>
                </a:solidFill>
              </a:rPr>
              <a:t>Hayle</a:t>
            </a:r>
            <a:endParaRPr lang="en-GB" sz="1800" dirty="0">
              <a:solidFill>
                <a:prstClr val="white"/>
              </a:solidFill>
            </a:endParaRP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prstClr val="white"/>
                </a:solidFill>
              </a:rPr>
              <a:t>35 beds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445040" y="3843592"/>
            <a:ext cx="1512168" cy="1368152"/>
          </a:xfrm>
          <a:prstGeom prst="wedgeRoundRectCallout">
            <a:avLst>
              <a:gd name="adj1" fmla="val -110930"/>
              <a:gd name="adj2" fmla="val -7188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</a:rPr>
              <a:t>West Cornwall Hospital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white"/>
                </a:solidFill>
              </a:rPr>
              <a:t>Penzance</a:t>
            </a: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solidFill>
                  <a:prstClr val="white"/>
                </a:solidFill>
              </a:rPr>
              <a:t>54 beds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6012160" y="1187778"/>
            <a:ext cx="2917917" cy="533756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</a:rPr>
              <a:t>Patient + Family Experience Team :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Nine staff members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1800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</a:rPr>
              <a:t>Complaints: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380 – formal complaints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1200 – informal complaints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16 escalated to PHSO</a:t>
            </a:r>
          </a:p>
          <a:p>
            <a:pPr marL="285750" indent="-285750" fontAlgn="auto">
              <a:spcAft>
                <a:spcPts val="0"/>
              </a:spcAft>
              <a:defRPr/>
            </a:pPr>
            <a:endParaRPr lang="en-GB" altLang="en-US" sz="1800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</a:rPr>
              <a:t>Care opinion: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altLang="en-US" sz="1800" dirty="0">
                <a:solidFill>
                  <a:schemeClr val="bg1"/>
                </a:solidFill>
              </a:rPr>
              <a:t>Two subscriptions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1800" dirty="0">
              <a:solidFill>
                <a:prstClr val="black"/>
              </a:solidFill>
            </a:endParaRPr>
          </a:p>
          <a:p>
            <a:pPr marL="285750" indent="-285750" fontAlgn="auto">
              <a:spcAft>
                <a:spcPts val="0"/>
              </a:spcAft>
              <a:defRPr/>
            </a:pPr>
            <a:endParaRPr lang="en-GB" altLang="en-US" sz="1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" y="4039"/>
            <a:ext cx="2946759" cy="10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5224"/>
            <a:ext cx="3692414" cy="1190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866813">
            <a:off x="6710160" y="5630835"/>
            <a:ext cx="1568432" cy="634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8956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566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4437112"/>
            <a:ext cx="7992888" cy="1800200"/>
          </a:xfrm>
        </p:spPr>
        <p:txBody>
          <a:bodyPr/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1306" y="6192996"/>
            <a:ext cx="21126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Frazer Underwood</a:t>
            </a:r>
          </a:p>
          <a:p>
            <a:pPr algn="r"/>
            <a:r>
              <a:rPr lang="en-GB" sz="1200" dirty="0">
                <a:solidFill>
                  <a:schemeClr val="bg1"/>
                </a:solidFill>
                <a:hlinkClick r:id="rId3"/>
              </a:rPr>
              <a:t>frazer.underwood1@nhs.net</a:t>
            </a:r>
            <a:endParaRPr lang="en-GB" sz="1200" dirty="0">
              <a:solidFill>
                <a:schemeClr val="bg1"/>
              </a:solidFill>
            </a:endParaRPr>
          </a:p>
          <a:p>
            <a:pPr algn="r"/>
            <a:r>
              <a:rPr lang="en-GB" sz="1200" dirty="0">
                <a:solidFill>
                  <a:schemeClr val="bg1"/>
                </a:solidFill>
              </a:rPr>
              <a:t>@</a:t>
            </a:r>
            <a:r>
              <a:rPr lang="en-GB" sz="1200" dirty="0" err="1">
                <a:solidFill>
                  <a:schemeClr val="bg1"/>
                </a:solidFill>
              </a:rPr>
              <a:t>frazerunderwood</a:t>
            </a:r>
            <a:endParaRPr lang="en-GB" sz="1200" dirty="0">
              <a:solidFill>
                <a:schemeClr val="bg1"/>
              </a:solidFill>
            </a:endParaRPr>
          </a:p>
          <a:p>
            <a:pPr algn="r"/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360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10439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Why did RCHT subscribe to Care Opinion?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We were not a learning organisation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Clinical teams were disengaged with patient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We were starting a significant improvement journey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b="1" dirty="0"/>
          </a:p>
          <a:p>
            <a:pPr algn="r"/>
            <a:r>
              <a:rPr lang="en-GB" dirty="0">
                <a:solidFill>
                  <a:srgbClr val="FF0000"/>
                </a:solidFill>
              </a:rPr>
              <a:t>…opportunity to link Care Opinion </a:t>
            </a:r>
          </a:p>
          <a:p>
            <a:pPr algn="r"/>
            <a:r>
              <a:rPr lang="en-GB" dirty="0">
                <a:solidFill>
                  <a:srgbClr val="FF0000"/>
                </a:solidFill>
              </a:rPr>
              <a:t>into that journey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10439"/>
            <a:ext cx="8136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Where did I start?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We made the connection between patient experience and our Improvement plan for our Chief Nurse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The Patient </a:t>
            </a:r>
            <a:r>
              <a:rPr lang="en-GB" b="1" dirty="0">
                <a:solidFill>
                  <a:srgbClr val="FFC000"/>
                </a:solidFill>
              </a:rPr>
              <a:t>+</a:t>
            </a:r>
            <a:r>
              <a:rPr lang="en-GB" b="1" dirty="0"/>
              <a:t> Family Experience team took </a:t>
            </a:r>
            <a:r>
              <a:rPr lang="en-GB" b="1" u="sng" dirty="0"/>
              <a:t>control</a:t>
            </a:r>
            <a:r>
              <a:rPr lang="en-GB" b="1" dirty="0"/>
              <a:t> of the existing subscriptions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Promoted the visibility of Care Opinion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and built the case for investment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036342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 dirty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4098" name="Picture 10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6077"/>
            <a:ext cx="6999795" cy="482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 rot="20963435">
            <a:off x="-342269" y="854758"/>
            <a:ext cx="9567850" cy="50972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/>
            <a:r>
              <a:rPr lang="en-GB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itchFamily="34" charset="0"/>
              </a:rPr>
              <a:t>                                      Taking Control</a:t>
            </a:r>
          </a:p>
        </p:txBody>
      </p:sp>
    </p:spTree>
    <p:extLst>
      <p:ext uri="{BB962C8B-B14F-4D97-AF65-F5344CB8AC3E}">
        <p14:creationId xmlns:p14="http://schemas.microsoft.com/office/powerpoint/2010/main" val="216422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5122" name="Picture 9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877"/>
            <a:ext cx="7560840" cy="67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5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9" y="510923"/>
            <a:ext cx="8370581" cy="58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4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710439"/>
            <a:ext cx="81369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Engaging the organisation 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Sharing feedback with clinical teams </a:t>
            </a:r>
            <a:r>
              <a:rPr lang="en-GB" dirty="0"/>
              <a:t>– it’s mostly very positive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Reporting feedback into meetings from Ward-to-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Finding our champions to take it forward…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41052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2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72C6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8194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316"/>
            <a:ext cx="492063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7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0072C6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AABCD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72C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72C6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313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Roman</vt:lpstr>
      <vt:lpstr>Calibri</vt:lpstr>
      <vt:lpstr>Calibri Light</vt:lpstr>
      <vt:lpstr>Helvetica</vt:lpstr>
      <vt:lpstr>Wingdings</vt:lpstr>
      <vt:lpstr>Office Theme</vt:lpstr>
      <vt:lpstr>2_Office Theme</vt:lpstr>
      <vt:lpstr>Getting started with  Care Opinion at RCHT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Neave</dc:creator>
  <cp:lastModifiedBy>Sarah Ashurst</cp:lastModifiedBy>
  <cp:revision>44</cp:revision>
  <cp:lastPrinted>2015-06-12T08:43:49Z</cp:lastPrinted>
  <dcterms:modified xsi:type="dcterms:W3CDTF">2018-06-27T09:39:28Z</dcterms:modified>
</cp:coreProperties>
</file>