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61" r:id="rId5"/>
  </p:sldMasterIdLst>
  <p:notesMasterIdLst>
    <p:notesMasterId r:id="rId29"/>
  </p:notesMasterIdLst>
  <p:handoutMasterIdLst>
    <p:handoutMasterId r:id="rId30"/>
  </p:handoutMasterIdLst>
  <p:sldIdLst>
    <p:sldId id="256" r:id="rId6"/>
    <p:sldId id="853" r:id="rId7"/>
    <p:sldId id="771" r:id="rId8"/>
    <p:sldId id="767" r:id="rId9"/>
    <p:sldId id="859" r:id="rId10"/>
    <p:sldId id="779" r:id="rId11"/>
    <p:sldId id="270" r:id="rId12"/>
    <p:sldId id="321" r:id="rId13"/>
    <p:sldId id="323" r:id="rId14"/>
    <p:sldId id="306" r:id="rId15"/>
    <p:sldId id="303" r:id="rId16"/>
    <p:sldId id="860" r:id="rId17"/>
    <p:sldId id="274" r:id="rId18"/>
    <p:sldId id="332" r:id="rId19"/>
    <p:sldId id="836" r:id="rId20"/>
    <p:sldId id="845" r:id="rId21"/>
    <p:sldId id="847" r:id="rId22"/>
    <p:sldId id="861" r:id="rId23"/>
    <p:sldId id="862" r:id="rId24"/>
    <p:sldId id="851" r:id="rId25"/>
    <p:sldId id="857" r:id="rId26"/>
    <p:sldId id="858" r:id="rId27"/>
    <p:sldId id="850" r:id="rId28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F9B290-A34D-4FCC-BE57-384B85A7E246}">
          <p14:sldIdLst>
            <p14:sldId id="256"/>
            <p14:sldId id="853"/>
            <p14:sldId id="771"/>
            <p14:sldId id="767"/>
            <p14:sldId id="859"/>
            <p14:sldId id="779"/>
            <p14:sldId id="270"/>
            <p14:sldId id="321"/>
            <p14:sldId id="323"/>
            <p14:sldId id="306"/>
            <p14:sldId id="303"/>
            <p14:sldId id="860"/>
            <p14:sldId id="274"/>
            <p14:sldId id="332"/>
            <p14:sldId id="836"/>
            <p14:sldId id="845"/>
            <p14:sldId id="847"/>
            <p14:sldId id="861"/>
            <p14:sldId id="862"/>
            <p14:sldId id="851"/>
            <p14:sldId id="857"/>
            <p14:sldId id="858"/>
            <p14:sldId id="8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990000"/>
    <a:srgbClr val="FF0066"/>
    <a:srgbClr val="5B1E45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34656-9DF7-4616-AA0C-81C5719C154D}" v="35" dt="2024-04-30T09:48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123" y="1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03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123" y="9428603"/>
            <a:ext cx="2889425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23" y="0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570"/>
            <a:ext cx="5335270" cy="39080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03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23" y="9428603"/>
            <a:ext cx="2889425" cy="4980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B68D0-6C27-5258-743D-AD655BB52384}"/>
              </a:ext>
            </a:extLst>
          </p:cNvPr>
          <p:cNvSpPr/>
          <p:nvPr userDrawn="1"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B1E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B1005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DD143E-34E4-4DED-B631-ED60A0B681DB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26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5B1E45"/>
                </a:solidFill>
              </a:defRPr>
            </a:lvl1pPr>
            <a:lvl2pPr>
              <a:defRPr>
                <a:solidFill>
                  <a:srgbClr val="B10059"/>
                </a:solidFill>
              </a:defRPr>
            </a:lvl2pPr>
            <a:lvl3pPr>
              <a:defRPr>
                <a:solidFill>
                  <a:srgbClr val="5B1E45"/>
                </a:solidFill>
              </a:defRPr>
            </a:lvl3pPr>
            <a:lvl4pPr>
              <a:defRPr>
                <a:solidFill>
                  <a:srgbClr val="B10059"/>
                </a:solidFill>
              </a:defRPr>
            </a:lvl4pPr>
            <a:lvl5pPr>
              <a:defRPr>
                <a:solidFill>
                  <a:srgbClr val="B100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6286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1164C2-A6C0-4F14-A6D0-CCD0C1BFBFC3}" type="datetimeFigureOut">
              <a:rPr lang="en-GB" smtClean="0"/>
              <a:pPr/>
              <a:t>30/04/2024</a:t>
            </a:fld>
            <a:endParaRPr lang="en-GB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4579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C230E0-9C53-4FE2-9A19-1C994DEE99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549462"/>
            <a:ext cx="9144000" cy="1308537"/>
          </a:xfrm>
          <a:prstGeom prst="rect">
            <a:avLst/>
          </a:prstGeom>
          <a:solidFill>
            <a:srgbClr val="5B1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13646" b="35481"/>
          <a:stretch/>
        </p:blipFill>
        <p:spPr>
          <a:xfrm>
            <a:off x="7131528" y="6057806"/>
            <a:ext cx="1908284" cy="65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77613" y="6066193"/>
            <a:ext cx="981732" cy="65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1017925" y="5574503"/>
            <a:ext cx="1027585" cy="700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904090" y="6066193"/>
            <a:ext cx="981732" cy="659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2744402" y="5574503"/>
            <a:ext cx="1027585" cy="700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3630567" y="6066193"/>
            <a:ext cx="981732" cy="659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4470879" y="5574503"/>
            <a:ext cx="1027585" cy="700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5357044" y="6066193"/>
            <a:ext cx="981732" cy="65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6197354" y="5574503"/>
            <a:ext cx="1027585" cy="7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E801C-0971-4A55-A98D-73485C6D0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4ADE94-F49C-45AB-8C09-5CAABEE41A71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832C2F-F21A-432F-9958-40EE161311B5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5C029E-BB4A-4099-9FC5-0F8027895C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55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6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15CB5-8C1F-4FC5-8BB3-23204B225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3F22285-739C-409C-83FE-707BCE8B1D5C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BA8007-4697-4664-A0A5-640283268FB1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414A2C-F7C1-4F08-8490-F65DCB0A99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829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C97FB-A3C0-4C1B-B4C6-50AC7572A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BD310C-1153-4C8B-8C58-18D1DFE9233C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D6767F-35A2-4B62-8767-446DFA789C56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1E307E-F854-4B42-9795-345150C3D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3437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19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17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CBB6-8C53-478F-93F5-6154BD52AF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96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blogposts/883/finding-the-right-stories-for-you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areopinion.org.uk/visualisations/92bc03d3-207c-49e2-8751-b77d791d358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watchsheffield.co.uk/sites/healthwatchsheffield.co.uk/files/Monthly%20briefing%20Dec%20-%20Jan%20PDF_0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reopinion.org.uk/info/subscriber-know-how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reopinion.org.uk/info/support-webinars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info/fund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hyperlink" Target="https://www.careopinion.org.uk/info/the-t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43524A-3BDB-4332-9F33-90F3EFBDB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5010316"/>
            <a:ext cx="6858000" cy="12418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altLang="en-US" sz="3525">
                <a:solidFill>
                  <a:srgbClr val="B10059"/>
                </a:solidFill>
              </a:rPr>
              <a:t>Introduction to Care Opinion for Healthwatch</a:t>
            </a:r>
          </a:p>
          <a:p>
            <a:pPr algn="l"/>
            <a:br>
              <a:rPr lang="en-GB" altLang="en-US" sz="2700">
                <a:solidFill>
                  <a:srgbClr val="B10059"/>
                </a:solidFill>
              </a:rPr>
            </a:br>
            <a:r>
              <a:rPr lang="en-GB" altLang="en-US" sz="2700">
                <a:solidFill>
                  <a:srgbClr val="B10059"/>
                </a:solidFill>
              </a:rPr>
              <a:t> </a:t>
            </a:r>
            <a:endParaRPr lang="en-GB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755316-85C3-4E82-9539-51DEC0D8F4C0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9B027-E953-48A8-9445-429A9E245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165" y="2821515"/>
            <a:ext cx="3837789" cy="1214970"/>
          </a:xfrm>
          <a:prstGeom prst="rect">
            <a:avLst/>
          </a:prstGeom>
        </p:spPr>
      </p:pic>
      <p:pic>
        <p:nvPicPr>
          <p:cNvPr id="8" name="Picture 7" descr="A logo with blue and pink letters&#10;&#10;Description automatically generated">
            <a:extLst>
              <a:ext uri="{FF2B5EF4-FFF2-40B4-BE49-F238E27FC236}">
                <a16:creationId xmlns:a16="http://schemas.microsoft.com/office/drawing/2014/main" id="{6D88083B-B509-FDF5-B214-2F29A9320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5" y="548680"/>
            <a:ext cx="4348600" cy="28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19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E383B-4B3F-435E-B274-5C9ABA117FB2}"/>
              </a:ext>
            </a:extLst>
          </p:cNvPr>
          <p:cNvSpPr txBox="1"/>
          <p:nvPr/>
        </p:nvSpPr>
        <p:spPr>
          <a:xfrm>
            <a:off x="221525" y="54868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and responses </a:t>
            </a:r>
            <a:endParaRPr lang="en-GB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92CB1-7105-4C51-B590-D1A2CAB51308}"/>
              </a:ext>
            </a:extLst>
          </p:cNvPr>
          <p:cNvSpPr/>
          <p:nvPr/>
        </p:nvSpPr>
        <p:spPr>
          <a:xfrm>
            <a:off x="407555" y="4963706"/>
            <a:ext cx="186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49E1D-C8B9-4458-9E39-919BD37C08D6}"/>
              </a:ext>
            </a:extLst>
          </p:cNvPr>
          <p:cNvSpPr/>
          <p:nvPr/>
        </p:nvSpPr>
        <p:spPr>
          <a:xfrm>
            <a:off x="6876256" y="919752"/>
            <a:ext cx="1717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</a:p>
          <a:p>
            <a:pPr algn="ctr"/>
            <a:r>
              <a:rPr lang="en-GB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52C1E-0B12-4A63-85BD-D5006C9BF192}"/>
              </a:ext>
            </a:extLst>
          </p:cNvPr>
          <p:cNvSpPr/>
          <p:nvPr/>
        </p:nvSpPr>
        <p:spPr>
          <a:xfrm>
            <a:off x="6660232" y="4726286"/>
            <a:ext cx="2278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Subscriber tagging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7A6AA-4F6F-4B2F-883C-896DB4E44CF6}"/>
              </a:ext>
            </a:extLst>
          </p:cNvPr>
          <p:cNvSpPr txBox="1"/>
          <p:nvPr/>
        </p:nvSpPr>
        <p:spPr>
          <a:xfrm>
            <a:off x="3449610" y="11967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  <a:endParaRPr lang="en-GB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5901E-2BAA-4ED0-9D4A-E1B0F6248ECE}"/>
              </a:ext>
            </a:extLst>
          </p:cNvPr>
          <p:cNvSpPr txBox="1"/>
          <p:nvPr/>
        </p:nvSpPr>
        <p:spPr>
          <a:xfrm>
            <a:off x="3197582" y="4940623"/>
            <a:ext cx="2736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0E641-C06E-4F3C-BB9E-F803CA6E27E0}"/>
              </a:ext>
            </a:extLst>
          </p:cNvPr>
          <p:cNvSpPr/>
          <p:nvPr/>
        </p:nvSpPr>
        <p:spPr>
          <a:xfrm>
            <a:off x="210042" y="662529"/>
            <a:ext cx="8583197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Care Opinion search options to…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stories about specific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searches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alerts/weekly digests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schedule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  <a:latin typeface="Calibri"/>
                <a:cs typeface="Calibri"/>
              </a:rPr>
              <a:t>Run/schedule visualisations</a:t>
            </a:r>
            <a:br>
              <a:rPr lang="en-GB" sz="2800" dirty="0">
                <a:solidFill>
                  <a:srgbClr val="5B1E45"/>
                </a:solidFill>
                <a:latin typeface="Calibri"/>
                <a:cs typeface="Calibri"/>
              </a:rPr>
            </a:b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rgbClr val="B10059"/>
                </a:solidFill>
                <a:latin typeface="Calibri"/>
                <a:cs typeface="Calibri"/>
              </a:rPr>
              <a:t>I'll now show you some live examples of visualisations and reports 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4DA647-929D-781A-7336-F0FB48402D1D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63373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69806-F472-4805-ABA2-4871A0697325}"/>
              </a:ext>
            </a:extLst>
          </p:cNvPr>
          <p:cNvSpPr txBox="1"/>
          <p:nvPr/>
        </p:nvSpPr>
        <p:spPr>
          <a:xfrm>
            <a:off x="815265" y="426710"/>
            <a:ext cx="47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 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10E7-5AC8-4BD4-B237-AAB3C452C292}"/>
              </a:ext>
            </a:extLst>
          </p:cNvPr>
          <p:cNvSpPr txBox="1"/>
          <p:nvPr/>
        </p:nvSpPr>
        <p:spPr>
          <a:xfrm>
            <a:off x="815265" y="1095313"/>
            <a:ext cx="757788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 I search by?.......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hospital, care home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 within services – your friend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(refine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e.g. endoscopy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B100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Speciality/Type of Care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(treatment function) e.g. cardiology, ENT,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e.g. nurse, compassion, staff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Phrase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e.g. “scan” “blood transfusion” etc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b="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Advanced search blog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3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CCF0E8-1D5D-60D7-B243-0A867C059665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C7445-EE70-A7B9-8CFB-CFF1467FB821}"/>
              </a:ext>
            </a:extLst>
          </p:cNvPr>
          <p:cNvSpPr/>
          <p:nvPr/>
        </p:nvSpPr>
        <p:spPr>
          <a:xfrm>
            <a:off x="381291" y="2420888"/>
            <a:ext cx="8583197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site tour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267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1AB444-E4E5-4585-A156-F9C4496B4B69}"/>
              </a:ext>
            </a:extLst>
          </p:cNvPr>
          <p:cNvSpPr txBox="1"/>
          <p:nvPr/>
        </p:nvSpPr>
        <p:spPr>
          <a:xfrm>
            <a:off x="395536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B10059"/>
                </a:solidFill>
              </a:rPr>
              <a:t>Interactive tag bubbles about All stories about Sheffield Services from 1</a:t>
            </a:r>
            <a:r>
              <a:rPr lang="en-GB" sz="2400" baseline="30000" dirty="0">
                <a:solidFill>
                  <a:srgbClr val="B10059"/>
                </a:solidFill>
              </a:rPr>
              <a:t>st</a:t>
            </a:r>
            <a:r>
              <a:rPr lang="en-GB" sz="2400" dirty="0">
                <a:solidFill>
                  <a:srgbClr val="B10059"/>
                </a:solidFill>
              </a:rPr>
              <a:t> Jan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5E857-D72E-40C8-87D6-D4C11BB39076}"/>
              </a:ext>
            </a:extLst>
          </p:cNvPr>
          <p:cNvSpPr/>
          <p:nvPr/>
        </p:nvSpPr>
        <p:spPr>
          <a:xfrm>
            <a:off x="179226" y="626925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44444"/>
                </a:solidFill>
                <a:latin typeface="MuseoSans500"/>
                <a:hlinkClick r:id="rId2"/>
              </a:rPr>
              <a:t>Your visualisation is now available here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CDC1A-5E58-41EA-EADE-AF713C9B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52" y="969983"/>
            <a:ext cx="8278761" cy="50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97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8D934-5455-4332-A7AE-3E464ECE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1" y="424192"/>
            <a:ext cx="4497721" cy="271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BD00C-38F4-4358-BA90-481C0AEC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03" y="424192"/>
            <a:ext cx="4190797" cy="2500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4DE52-FF22-49EC-9D33-426DCAF5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976108"/>
            <a:ext cx="65817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5E74-D0BD-493D-A84A-6AAC6368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reports: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B83D-7E95-4CEF-91DF-3279FB15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saved for later</a:t>
            </a:r>
          </a:p>
          <a:p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Downloaded in different formats</a:t>
            </a:r>
          </a:p>
          <a:p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tailored to specific services</a:t>
            </a:r>
          </a:p>
          <a:p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set on a schedule (weekly, monthly etc)</a:t>
            </a:r>
          </a:p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EBD573-C902-91DE-321C-871D9B87CE42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452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Weekly Digest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811C8D-47C1-43A4-BAAB-B23790896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317183"/>
            <a:ext cx="4357947" cy="513615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877916-E4A1-1C16-D47A-21C146E41FDF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0064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6386-5EFA-47E9-A766-A2A62B0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On-line promotion CO Widgets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5D5DFA-9EDA-49E1-A0FA-3B2F10C2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en-GB" sz="2400" dirty="0"/>
              <a:t>Latest stories Widget on front page  - Stays up to date with most recent stories e.g. Sheffield</a:t>
            </a:r>
          </a:p>
          <a:p>
            <a:r>
              <a:rPr lang="en-GB" sz="2400" dirty="0"/>
              <a:t>People can share feedback with Care Opinion about your local providers without leaving your site – Tell your story Widget</a:t>
            </a:r>
          </a:p>
          <a:p>
            <a:r>
              <a:rPr lang="en-GB" sz="2400" dirty="0"/>
              <a:t>Embed the Care Opinion </a:t>
            </a:r>
            <a:r>
              <a:rPr lang="en-GB" sz="2400" dirty="0">
                <a:hlinkClick r:id="rId2"/>
              </a:rPr>
              <a:t>video</a:t>
            </a:r>
            <a:r>
              <a:rPr lang="en-GB" sz="2400" dirty="0"/>
              <a:t> so people can watch how Care Opinion works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20690-6E76-48FC-808D-2F7F724B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89039"/>
            <a:ext cx="4077832" cy="30444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9E59C9-E141-14B8-1E7B-0251B895BE97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536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A4BFF43-932A-7707-6112-3F7FB2A94322}"/>
              </a:ext>
            </a:extLst>
          </p:cNvPr>
          <p:cNvSpPr txBox="1"/>
          <p:nvPr/>
        </p:nvSpPr>
        <p:spPr>
          <a:xfrm>
            <a:off x="344128" y="5959891"/>
            <a:ext cx="8528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https://www.healthwatchsheffield.co.uk/share-your-views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7E9420-EFAE-9068-AF3A-FA5155786C39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740FA-71C8-764C-D80C-7A83EFA9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8" y="1530220"/>
            <a:ext cx="8200103" cy="4291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CCE6D-CF2E-BA0A-6FBC-2440751434CD}"/>
              </a:ext>
            </a:extLst>
          </p:cNvPr>
          <p:cNvSpPr txBox="1"/>
          <p:nvPr/>
        </p:nvSpPr>
        <p:spPr>
          <a:xfrm>
            <a:off x="238830" y="338131"/>
            <a:ext cx="8410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Healthwatch Sheffield using Care Opinion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63176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7E9420-EFAE-9068-AF3A-FA5155786C39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95D98-A67A-7765-AE25-6DFB0587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5" y="1019079"/>
            <a:ext cx="8218330" cy="4819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CD243-A467-59A8-E60C-8D86BC9288BF}"/>
              </a:ext>
            </a:extLst>
          </p:cNvPr>
          <p:cNvSpPr txBox="1"/>
          <p:nvPr/>
        </p:nvSpPr>
        <p:spPr>
          <a:xfrm>
            <a:off x="553931" y="618677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Key issues from Dec to Jan - Sheffield</a:t>
            </a:r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ABC13-CC9D-E701-23E2-A28971C59BB3}"/>
              </a:ext>
            </a:extLst>
          </p:cNvPr>
          <p:cNvSpPr txBox="1"/>
          <p:nvPr/>
        </p:nvSpPr>
        <p:spPr>
          <a:xfrm>
            <a:off x="693174" y="26037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Healthwatch Sheffield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227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6C4-FC0A-4047-9374-3B3DF590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rgbClr val="B10059"/>
                </a:solidFill>
              </a:rPr>
              <a:t>Aims from this session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99CB-864B-42BC-AD23-4D143990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r>
              <a:rPr lang="en-GB" sz="2400"/>
              <a:t>Introduction to Care Opinion  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Value to Healthwatch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Live Care Opinion Site Tour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Reflections from HWs about local activity – Case Study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/>
              <a:t>Ideas for Partnership working in these new landscapes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04760-0FE9-0A38-07CF-82A526376DA1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6507633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D778-E6AA-4CDF-98C0-C34E29AE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1200">
                <a:latin typeface="Arial" charset="0"/>
                <a:ea typeface="+mn-ea"/>
                <a:cs typeface="+mn-cs"/>
              </a:rPr>
              <a:t>HW Generating Postings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0E913-8AB9-49AD-A1C6-E01A5914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Different Ways for Staff/Volunteers to generate postings</a:t>
            </a:r>
          </a:p>
          <a:p>
            <a:r>
              <a:rPr lang="en-GB"/>
              <a:t>You’re able to track postings that you help to generate</a:t>
            </a:r>
          </a:p>
          <a:p>
            <a:r>
              <a:rPr lang="en-GB"/>
              <a:t>You can focus on a service area or theme</a:t>
            </a:r>
          </a:p>
          <a:p>
            <a:r>
              <a:rPr lang="en-GB"/>
              <a:t>Fits integrated care agenda</a:t>
            </a:r>
          </a:p>
        </p:txBody>
      </p:sp>
    </p:spTree>
    <p:extLst>
      <p:ext uri="{BB962C8B-B14F-4D97-AF65-F5344CB8AC3E}">
        <p14:creationId xmlns:p14="http://schemas.microsoft.com/office/powerpoint/2010/main" val="338819229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69C8A-D8F9-EC13-89FF-C15DAD696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stories and reports at local meetings with providers and commissioners</a:t>
            </a:r>
          </a:p>
          <a:p>
            <a:r>
              <a:rPr lang="en-US" dirty="0"/>
              <a:t>Integrate with other data to monitor the quality of services</a:t>
            </a:r>
          </a:p>
          <a:p>
            <a:r>
              <a:rPr lang="en-US" dirty="0"/>
              <a:t>Sent reports on particular areas to key local people </a:t>
            </a:r>
            <a:r>
              <a:rPr lang="en-US" dirty="0" err="1"/>
              <a:t>ie</a:t>
            </a:r>
            <a:r>
              <a:rPr lang="en-US" dirty="0"/>
              <a:t> GP feedback to Primary Care Leads</a:t>
            </a:r>
          </a:p>
          <a:p>
            <a:r>
              <a:rPr lang="en-US" dirty="0"/>
              <a:t>Share feedback with other HWs within local ICB/ICS to identify issues and gaps in service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C4D39E-2CFD-8C46-F7AD-6B80CDAC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local partnerships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9445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DFD4D-56D3-FBF4-C02E-7599F358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5" y="1628800"/>
            <a:ext cx="3173299" cy="4932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5D906-995C-747F-21EF-E280F0EF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71445"/>
            <a:ext cx="1405138" cy="439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BF37E-9F38-6959-F81B-4EE74165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480" y="1556792"/>
            <a:ext cx="3158155" cy="3397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F4879-B85C-B2D7-5B99-CBCBB8EA8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3825832"/>
            <a:ext cx="1393944" cy="2579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6B145F-63D5-8C60-66AE-CD646EA0A820}"/>
              </a:ext>
            </a:extLst>
          </p:cNvPr>
          <p:cNvSpPr txBox="1"/>
          <p:nvPr/>
        </p:nvSpPr>
        <p:spPr>
          <a:xfrm>
            <a:off x="4549943" y="6353461"/>
            <a:ext cx="44652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hlinkClick r:id="rId6"/>
              </a:rPr>
              <a:t>https://www.careopinion.org.uk/info/subscriber-know-how</a:t>
            </a:r>
            <a:endParaRPr lang="en-GB" sz="1050"/>
          </a:p>
          <a:p>
            <a:endParaRPr lang="en-GB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34E6D-C3B1-F31C-8780-B7B606FCC8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3664"/>
          <a:stretch/>
        </p:blipFill>
        <p:spPr>
          <a:xfrm>
            <a:off x="395536" y="548680"/>
            <a:ext cx="1852756" cy="615156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015D950A-91C4-3EDF-FF9E-2D91FDF01EF7}"/>
              </a:ext>
            </a:extLst>
          </p:cNvPr>
          <p:cNvSpPr/>
          <p:nvPr/>
        </p:nvSpPr>
        <p:spPr bwMode="auto">
          <a:xfrm>
            <a:off x="2334444" y="947812"/>
            <a:ext cx="720080" cy="216024"/>
          </a:xfrm>
          <a:prstGeom prst="leftArrow">
            <a:avLst/>
          </a:prstGeom>
          <a:solidFill>
            <a:srgbClr val="FF0066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99178-BB87-8EE0-DC5B-9816D2932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498193"/>
            <a:ext cx="3726503" cy="4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897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BDA4A1-ABDB-4636-A743-455B25AE7CDF}"/>
              </a:ext>
            </a:extLst>
          </p:cNvPr>
          <p:cNvSpPr/>
          <p:nvPr/>
        </p:nvSpPr>
        <p:spPr>
          <a:xfrm>
            <a:off x="323528" y="23256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FF0066"/>
                </a:solidFill>
              </a:rPr>
              <a:t>Support from Care Opinion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DFA1A-2507-4870-A82F-C9C011F24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31"/>
          <a:stretch/>
        </p:blipFill>
        <p:spPr>
          <a:xfrm>
            <a:off x="188752" y="4077072"/>
            <a:ext cx="8766495" cy="172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023B5-258B-4E69-9DB1-BAC01AB0C2A6}"/>
              </a:ext>
            </a:extLst>
          </p:cNvPr>
          <p:cNvSpPr txBox="1"/>
          <p:nvPr/>
        </p:nvSpPr>
        <p:spPr>
          <a:xfrm>
            <a:off x="323528" y="6194545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Info@careopinion.org.uk</a:t>
            </a:r>
            <a:endParaRPr lang="en-GB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DBC0B-1179-4310-A6AC-E7ADD6F08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9"/>
          <a:stretch/>
        </p:blipFill>
        <p:spPr>
          <a:xfrm>
            <a:off x="1115616" y="1269891"/>
            <a:ext cx="6624737" cy="182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814EB-5330-4E15-AAEF-77750E718F51}"/>
              </a:ext>
            </a:extLst>
          </p:cNvPr>
          <p:cNvSpPr txBox="1"/>
          <p:nvPr/>
        </p:nvSpPr>
        <p:spPr>
          <a:xfrm>
            <a:off x="4649248" y="6194545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0114 281 6256</a:t>
            </a:r>
          </a:p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2E8B3-7FD8-4A0F-8F48-2392C16279D5}"/>
              </a:ext>
            </a:extLst>
          </p:cNvPr>
          <p:cNvSpPr/>
          <p:nvPr/>
        </p:nvSpPr>
        <p:spPr>
          <a:xfrm>
            <a:off x="575555" y="332616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hlinkClick r:id="rId5"/>
              </a:rPr>
              <a:t>https://www.careopinion.org.uk/info/support-webinars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898BC1-3900-4659-AED6-35048E6D96D2}"/>
              </a:ext>
            </a:extLst>
          </p:cNvPr>
          <p:cNvSpPr/>
          <p:nvPr/>
        </p:nvSpPr>
        <p:spPr bwMode="auto">
          <a:xfrm>
            <a:off x="323528" y="5661248"/>
            <a:ext cx="432048" cy="14401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978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0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67666-92F9-4882-926F-657F579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692247" cy="62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82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854373"/>
          </a:xfrm>
        </p:spPr>
        <p:txBody>
          <a:bodyPr>
            <a:normAutofit/>
          </a:bodyPr>
          <a:lstStyle/>
          <a:p>
            <a:r>
              <a:rPr lang="en-GB" sz="4800" b="1">
                <a:solidFill>
                  <a:srgbClr val="5B1E45"/>
                </a:solidFill>
              </a:rPr>
              <a:t>Mission, Vision &amp; Values</a:t>
            </a:r>
            <a:endParaRPr lang="en-GB" sz="45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9DC2F2-CA6C-8806-B281-231A363F5BCF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D6EDB-47AD-62AF-AADA-A5E0AE42FED4}"/>
              </a:ext>
            </a:extLst>
          </p:cNvPr>
          <p:cNvSpPr txBox="1"/>
          <p:nvPr/>
        </p:nvSpPr>
        <p:spPr>
          <a:xfrm>
            <a:off x="131046" y="6173407"/>
            <a:ext cx="4580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>
                <a:hlinkClick r:id="rId3"/>
              </a:rPr>
              <a:t>How is Care Opinion funded? | Care Opinion</a:t>
            </a:r>
            <a:endParaRPr lang="en-GB" sz="1600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E2AA-3B9A-6B34-6E93-402BF60269D8}"/>
              </a:ext>
            </a:extLst>
          </p:cNvPr>
          <p:cNvSpPr txBox="1"/>
          <p:nvPr/>
        </p:nvSpPr>
        <p:spPr>
          <a:xfrm>
            <a:off x="4616011" y="6159057"/>
            <a:ext cx="4339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Meet the Care Opinion team | Care </a:t>
            </a:r>
            <a:r>
              <a:rPr lang="en-GB"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Opinion</a:t>
            </a:r>
            <a:endParaRPr lang="en-GB" sz="16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934FC5-0241-DD3B-47E1-8D3CF4A56A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1211" y="1268760"/>
            <a:ext cx="8229600" cy="4512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>
                <a:solidFill>
                  <a:srgbClr val="B10059"/>
                </a:solidFill>
              </a:rPr>
              <a:t>Our vision</a:t>
            </a:r>
          </a:p>
          <a:p>
            <a:pPr marL="0" indent="0">
              <a:buNone/>
            </a:pPr>
            <a:r>
              <a:rPr lang="en-GB" sz="1800"/>
              <a:t>What do we want to see?</a:t>
            </a:r>
          </a:p>
          <a:p>
            <a:pPr marL="0" indent="0">
              <a:buNone/>
            </a:pPr>
            <a:r>
              <a:rPr lang="en-GB" sz="1800"/>
              <a:t>We want people to be able to share their experiences of health and care in ways which are safe, simple, and lead to learning and change.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1600" b="1">
              <a:solidFill>
                <a:srgbClr val="B10059"/>
              </a:solidFill>
            </a:endParaRPr>
          </a:p>
          <a:p>
            <a:pPr marL="0" indent="0">
              <a:buNone/>
            </a:pPr>
            <a:r>
              <a:rPr lang="en-GB" sz="1600" b="1">
                <a:solidFill>
                  <a:srgbClr val="B10059"/>
                </a:solidFill>
              </a:rPr>
              <a:t>Our mission</a:t>
            </a:r>
          </a:p>
          <a:p>
            <a:pPr marL="0" indent="0">
              <a:buNone/>
            </a:pPr>
            <a:r>
              <a:rPr lang="en-GB" sz="1600"/>
              <a:t>Our mission, in a nutshell, is to provide an online platform so that people can share </a:t>
            </a:r>
            <a:r>
              <a:rPr lang="en-GB" sz="1600" b="1"/>
              <a:t>honest</a:t>
            </a:r>
            <a:r>
              <a:rPr lang="en-GB" sz="1600"/>
              <a:t> feedback </a:t>
            </a:r>
            <a:r>
              <a:rPr lang="en-GB" sz="1600" b="1"/>
              <a:t>easily</a:t>
            </a:r>
            <a:r>
              <a:rPr lang="en-GB" sz="1600"/>
              <a:t> and </a:t>
            </a:r>
            <a:r>
              <a:rPr lang="en-GB" sz="1600" b="1"/>
              <a:t>without fear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 sz="1600" b="1">
                <a:solidFill>
                  <a:srgbClr val="B10059"/>
                </a:solidFill>
              </a:rPr>
              <a:t>Our values</a:t>
            </a:r>
          </a:p>
          <a:p>
            <a:pPr marL="0" indent="0">
              <a:buNone/>
            </a:pPr>
            <a:r>
              <a:rPr lang="en-GB" sz="1600"/>
              <a:t>How will we pursue our mission?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 sz="1600"/>
              <a:t>Innovation        Transparency         Inclusivity         Positivity         Humanity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BB972-3013-261B-806E-FFD8D9EBA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49" y="2614667"/>
            <a:ext cx="7553558" cy="827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609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story-telling flow – it’s about the conversation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9DC2F2-CA6C-8806-B281-231A363F5BCF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D6CCF-B324-D831-A03C-14CD6537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10"/>
            <a:ext cx="7748688" cy="4822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4543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6C4-FC0A-4047-9374-3B3DF590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56990"/>
          </a:xfrm>
        </p:spPr>
        <p:txBody>
          <a:bodyPr/>
          <a:lstStyle/>
          <a:p>
            <a:r>
              <a:rPr lang="en-GB" sz="3200" b="1">
                <a:solidFill>
                  <a:srgbClr val="B10059"/>
                </a:solidFill>
              </a:rPr>
              <a:t>Value of Care Opinion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99CB-864B-42BC-AD23-4D143990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14" y="1166018"/>
            <a:ext cx="8229600" cy="4525963"/>
          </a:xfrm>
        </p:spPr>
        <p:txBody>
          <a:bodyPr/>
          <a:lstStyle/>
          <a:p>
            <a:r>
              <a:rPr lang="en-GB" sz="2000"/>
              <a:t>All Postings are independently moderated (includes Safeguarding)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Includes all NHS.UK Postings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Care Opinion covers all Health and Social Care Providers including Care Homes, domiciliary care etc.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Data filtered by provider, geographical area, themes, treatment functions etc.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Public able to post about multiple providers in one posting 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Public, transparent, encourages learning and improvements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Social Media Friendly</a:t>
            </a:r>
          </a:p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9A5D86-AB5F-B7CA-EADE-3F5F6FBDB1F1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062746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6949-BAEF-4639-819E-D267EA2E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2729559" cy="2007096"/>
          </a:xfrm>
        </p:spPr>
        <p:txBody>
          <a:bodyPr/>
          <a:lstStyle/>
          <a:p>
            <a:r>
              <a:rPr lang="en-GB" sz="3200" b="1">
                <a:solidFill>
                  <a:srgbClr val="B10059"/>
                </a:solidFill>
              </a:rPr>
              <a:t>Structure of </a:t>
            </a:r>
            <a:br>
              <a:rPr lang="en-GB" sz="3200" b="1">
                <a:solidFill>
                  <a:srgbClr val="B10059"/>
                </a:solidFill>
              </a:rPr>
            </a:br>
            <a:r>
              <a:rPr lang="en-GB" sz="3200" b="1">
                <a:solidFill>
                  <a:srgbClr val="B10059"/>
                </a:solidFill>
              </a:rPr>
              <a:t>a Healthwatch Subscription </a:t>
            </a:r>
            <a:endParaRPr lang="en-GB" sz="32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DF92AC-DE0A-9D02-6038-A83FF838BD43}"/>
              </a:ext>
            </a:extLst>
          </p:cNvPr>
          <p:cNvSpPr/>
          <p:nvPr/>
        </p:nvSpPr>
        <p:spPr>
          <a:xfrm>
            <a:off x="226504" y="260648"/>
            <a:ext cx="8707772" cy="6336704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9A420-9335-0083-FFC0-6CD53B63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460" y="435784"/>
            <a:ext cx="5906012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634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16D34A-F747-4502-B09E-DF771EA6A38C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724FCF-0DF2-6916-7958-4C235B55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9" r="151" b="339"/>
          <a:stretch/>
        </p:blipFill>
        <p:spPr>
          <a:xfrm>
            <a:off x="323759" y="3224346"/>
            <a:ext cx="5609305" cy="3034403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A7F228A-82A8-6623-D464-33872823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03" y="4578517"/>
            <a:ext cx="2743200" cy="566670"/>
          </a:xfrm>
          <a:prstGeom prst="rect">
            <a:avLst/>
          </a:prstGeom>
        </p:spPr>
      </p:pic>
      <p:pic>
        <p:nvPicPr>
          <p:cNvPr id="7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D4A174B-B3C0-D173-E5DE-9C8C4E8D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0000">
            <a:off x="5967660" y="4069294"/>
            <a:ext cx="1310349" cy="49133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E933858-A94F-9593-BE96-6C871EDE1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701" y="224254"/>
            <a:ext cx="3497908" cy="557769"/>
          </a:xfrm>
          <a:prstGeom prst="rect">
            <a:avLst/>
          </a:prstGeom>
        </p:spPr>
      </p:pic>
      <p:pic>
        <p:nvPicPr>
          <p:cNvPr id="9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A9C95B-2B8C-EB39-1CC6-00E6A5DC1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44" y="1299359"/>
            <a:ext cx="4657314" cy="14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63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E6507BF-8F43-1A53-8ACC-D2CC66EC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05" y="2377316"/>
            <a:ext cx="1920240" cy="240348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C9DCEE52-A148-3EB6-DEA5-D291D5B5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73" y="2535898"/>
            <a:ext cx="1920240" cy="2086316"/>
          </a:xfrm>
          <a:prstGeom prst="rect">
            <a:avLst/>
          </a:prstGeom>
        </p:spPr>
      </p:pic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86496B1-36CC-6F30-31C8-A039A5652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r="70350" b="-261"/>
          <a:stretch/>
        </p:blipFill>
        <p:spPr>
          <a:xfrm>
            <a:off x="312612" y="1048067"/>
            <a:ext cx="1920240" cy="4558840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0C9A8-9EC5-0DEF-36F6-70B00C0D4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14" y="2404426"/>
            <a:ext cx="2128058" cy="1123640"/>
          </a:xfrm>
          <a:prstGeom prst="rect">
            <a:avLst/>
          </a:prstGeom>
        </p:spPr>
      </p:pic>
      <p:pic>
        <p:nvPicPr>
          <p:cNvPr id="11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05674C81-6CCA-F6C7-B4AB-25A3FA19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145" y="3733762"/>
            <a:ext cx="2141622" cy="123049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042E600-C577-ED86-4B34-CBEBE6434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192" y="1883626"/>
            <a:ext cx="1530061" cy="54224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E9525EDC-55E0-C985-F77C-AD4E7EB6A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165" y="1888913"/>
            <a:ext cx="1047795" cy="44416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991174B-A52D-5D07-817E-6E5C3D6B0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585" y="1722386"/>
            <a:ext cx="1778075" cy="59127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6480786B-199B-C685-4470-A4AC6A4204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85" y="385559"/>
            <a:ext cx="7796463" cy="421101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BE32DD63-CB1E-65A7-2EE3-CF5302D7EB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0697" y="6042312"/>
            <a:ext cx="4526061" cy="417281"/>
          </a:xfrm>
          <a:prstGeom prst="rect">
            <a:avLst/>
          </a:prstGeom>
        </p:spPr>
      </p:pic>
      <p:pic>
        <p:nvPicPr>
          <p:cNvPr id="21" name="Picture 8" descr="Shape, icon&#10;&#10;Description automatically generated">
            <a:extLst>
              <a:ext uri="{FF2B5EF4-FFF2-40B4-BE49-F238E27FC236}">
                <a16:creationId xmlns:a16="http://schemas.microsoft.com/office/drawing/2014/main" id="{29912911-A397-391A-9819-E08C7426C2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060000">
            <a:off x="1412569" y="5890415"/>
            <a:ext cx="1178093" cy="38200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CCF0E8-1D5D-60D7-B243-0A867C059665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004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9" ma:contentTypeDescription="Create a new document." ma:contentTypeScope="" ma:versionID="58a71a3a1e732bfcba6cdfd699e0d2a0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7ced588b67813c0831b083fc936ddf33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  <Item xmlns="f47fa861-369f-4035-a868-dd727a8f1ebe" xsi:nil="true"/>
    <SharedWithUsers xmlns="db480776-5128-43a3-b677-12ebb2d77427">
      <UserInfo>
        <DisplayName>Tim Hunt</DisplayName>
        <AccountId>21</AccountId>
        <AccountType/>
      </UserInfo>
      <UserInfo>
        <DisplayName>Liz Bassett</DisplayName>
        <AccountId>905</AccountId>
        <AccountType/>
      </UserInfo>
      <UserInfo>
        <DisplayName>Emma Noonan</DisplayName>
        <AccountId>465</AccountId>
        <AccountType/>
      </UserInfo>
      <UserInfo>
        <DisplayName>Tracy Molloy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4F0BAC-EA72-4D2D-BC7E-1FA370A447B7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B61D44-485E-433F-945D-2A0F2D8D5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781BD-A69C-42B2-85A8-FE4BFA64465A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0</TotalTime>
  <Words>620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MuseoSans500</vt:lpstr>
      <vt:lpstr>Veto Com</vt:lpstr>
      <vt:lpstr>PO-for-the-board</vt:lpstr>
      <vt:lpstr>1_Office Theme</vt:lpstr>
      <vt:lpstr>PowerPoint Presentation</vt:lpstr>
      <vt:lpstr>Aims from this session</vt:lpstr>
      <vt:lpstr>PowerPoint Presentation</vt:lpstr>
      <vt:lpstr>Mission, Vision &amp; Values</vt:lpstr>
      <vt:lpstr>The story-telling flow – it’s about the conversation</vt:lpstr>
      <vt:lpstr>Value of Care Opinion</vt:lpstr>
      <vt:lpstr>Structure of  a Healthwatch Subscription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reports:</vt:lpstr>
      <vt:lpstr>Weekly Digest</vt:lpstr>
      <vt:lpstr>On-line promotion CO Widgets</vt:lpstr>
      <vt:lpstr>PowerPoint Presentation</vt:lpstr>
      <vt:lpstr>PowerPoint Presentation</vt:lpstr>
      <vt:lpstr>HW Generating Postings</vt:lpstr>
      <vt:lpstr>Building local partnerships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Tracy Molloy</cp:lastModifiedBy>
  <cp:revision>2</cp:revision>
  <cp:lastPrinted>2020-02-05T15:39:27Z</cp:lastPrinted>
  <dcterms:created xsi:type="dcterms:W3CDTF">2009-01-20T20:54:59Z</dcterms:created>
  <dcterms:modified xsi:type="dcterms:W3CDTF">2024-04-30T12:42:38Z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