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40"/>
  </p:notesMasterIdLst>
  <p:sldIdLst>
    <p:sldId id="283" r:id="rId6"/>
    <p:sldId id="876" r:id="rId7"/>
    <p:sldId id="307" r:id="rId8"/>
    <p:sldId id="771" r:id="rId9"/>
    <p:sldId id="263" r:id="rId10"/>
    <p:sldId id="674" r:id="rId11"/>
    <p:sldId id="772" r:id="rId12"/>
    <p:sldId id="871" r:id="rId13"/>
    <p:sldId id="875" r:id="rId14"/>
    <p:sldId id="874" r:id="rId15"/>
    <p:sldId id="873" r:id="rId16"/>
    <p:sldId id="782" r:id="rId17"/>
    <p:sldId id="783" r:id="rId18"/>
    <p:sldId id="333" r:id="rId19"/>
    <p:sldId id="851" r:id="rId20"/>
    <p:sldId id="867" r:id="rId21"/>
    <p:sldId id="868" r:id="rId22"/>
    <p:sldId id="778" r:id="rId23"/>
    <p:sldId id="767" r:id="rId24"/>
    <p:sldId id="806" r:id="rId25"/>
    <p:sldId id="872" r:id="rId26"/>
    <p:sldId id="813" r:id="rId27"/>
    <p:sldId id="808" r:id="rId28"/>
    <p:sldId id="319" r:id="rId29"/>
    <p:sldId id="320" r:id="rId30"/>
    <p:sldId id="321" r:id="rId31"/>
    <p:sldId id="323" r:id="rId32"/>
    <p:sldId id="809" r:id="rId33"/>
    <p:sldId id="877" r:id="rId34"/>
    <p:sldId id="865" r:id="rId35"/>
    <p:sldId id="850" r:id="rId36"/>
    <p:sldId id="797" r:id="rId37"/>
    <p:sldId id="260" r:id="rId38"/>
    <p:sldId id="284"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E45"/>
    <a:srgbClr val="B10059"/>
    <a:srgbClr val="D03888"/>
    <a:srgbClr val="C42E7D"/>
    <a:srgbClr val="D95D9E"/>
    <a:srgbClr val="E58FB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30BD7-3288-4E61-9FCC-9C3A2952E90F}" v="11" dt="2025-01-21T09:51:40.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Bassett" userId="396e40ef-9c81-47f8-b06d-bd6e246998c4" providerId="ADAL" clId="{8C50C74E-15FD-4D7F-9EFB-6A230BD22679}"/>
    <pc:docChg chg="modSld sldOrd">
      <pc:chgData name="Liz Bassett" userId="396e40ef-9c81-47f8-b06d-bd6e246998c4" providerId="ADAL" clId="{8C50C74E-15FD-4D7F-9EFB-6A230BD22679}" dt="2024-05-10T10:23:58.435" v="5"/>
      <pc:docMkLst>
        <pc:docMk/>
      </pc:docMkLst>
      <pc:sldChg chg="ord">
        <pc:chgData name="Liz Bassett" userId="396e40ef-9c81-47f8-b06d-bd6e246998c4" providerId="ADAL" clId="{8C50C74E-15FD-4D7F-9EFB-6A230BD22679}" dt="2024-05-10T10:23:42.189" v="1"/>
        <pc:sldMkLst>
          <pc:docMk/>
          <pc:sldMk cId="2320437310" sldId="674"/>
        </pc:sldMkLst>
      </pc:sldChg>
      <pc:sldChg chg="ord">
        <pc:chgData name="Liz Bassett" userId="396e40ef-9c81-47f8-b06d-bd6e246998c4" providerId="ADAL" clId="{8C50C74E-15FD-4D7F-9EFB-6A230BD22679}" dt="2024-05-10T10:23:58.435" v="5"/>
        <pc:sldMkLst>
          <pc:docMk/>
          <pc:sldMk cId="3745930581" sldId="782"/>
        </pc:sldMkLst>
      </pc:sldChg>
    </pc:docChg>
  </pc:docChgLst>
  <pc:docChgLst>
    <pc:chgData name="Charlotte Borthwick" userId="aa34e1d5-e2d9-4b39-93fe-51b82df3e94f" providerId="ADAL" clId="{B1C553AA-0A02-49D2-B7B7-77FCFF11B09B}"/>
    <pc:docChg chg="custSel addSld modSld">
      <pc:chgData name="Charlotte Borthwick" userId="aa34e1d5-e2d9-4b39-93fe-51b82df3e94f" providerId="ADAL" clId="{B1C553AA-0A02-49D2-B7B7-77FCFF11B09B}" dt="2025-01-17T17:27:46.571" v="988" actId="1076"/>
      <pc:docMkLst>
        <pc:docMk/>
      </pc:docMkLst>
      <pc:sldChg chg="addSp delSp modSp mod">
        <pc:chgData name="Charlotte Borthwick" userId="aa34e1d5-e2d9-4b39-93fe-51b82df3e94f" providerId="ADAL" clId="{B1C553AA-0A02-49D2-B7B7-77FCFF11B09B}" dt="2025-01-14T12:15:40.749" v="127" actId="1076"/>
        <pc:sldMkLst>
          <pc:docMk/>
          <pc:sldMk cId="4147632084" sldId="307"/>
        </pc:sldMkLst>
        <pc:spChg chg="add mod">
          <ac:chgData name="Charlotte Borthwick" userId="aa34e1d5-e2d9-4b39-93fe-51b82df3e94f" providerId="ADAL" clId="{B1C553AA-0A02-49D2-B7B7-77FCFF11B09B}" dt="2025-01-14T12:09:32.334" v="19"/>
          <ac:spMkLst>
            <pc:docMk/>
            <pc:sldMk cId="4147632084" sldId="307"/>
            <ac:spMk id="2" creationId="{90A176FE-CF65-81DE-9F54-4CCAEAC72DF8}"/>
          </ac:spMkLst>
        </pc:spChg>
        <pc:spChg chg="mod">
          <ac:chgData name="Charlotte Borthwick" userId="aa34e1d5-e2d9-4b39-93fe-51b82df3e94f" providerId="ADAL" clId="{B1C553AA-0A02-49D2-B7B7-77FCFF11B09B}" dt="2025-01-14T12:15:33.464" v="125" actId="20577"/>
          <ac:spMkLst>
            <pc:docMk/>
            <pc:sldMk cId="4147632084" sldId="307"/>
            <ac:spMk id="4" creationId="{2A3263BE-362E-42C3-BE54-484BFAA26F39}"/>
          </ac:spMkLst>
        </pc:spChg>
        <pc:picChg chg="mod">
          <ac:chgData name="Charlotte Borthwick" userId="aa34e1d5-e2d9-4b39-93fe-51b82df3e94f" providerId="ADAL" clId="{B1C553AA-0A02-49D2-B7B7-77FCFF11B09B}" dt="2025-01-14T12:15:40.749" v="127" actId="1076"/>
          <ac:picMkLst>
            <pc:docMk/>
            <pc:sldMk cId="4147632084" sldId="307"/>
            <ac:picMk id="3" creationId="{5BB99845-6CEE-4735-8389-E52F01F18FE1}"/>
          </ac:picMkLst>
        </pc:picChg>
      </pc:sldChg>
      <pc:sldChg chg="addSp modSp mod">
        <pc:chgData name="Charlotte Borthwick" userId="aa34e1d5-e2d9-4b39-93fe-51b82df3e94f" providerId="ADAL" clId="{B1C553AA-0A02-49D2-B7B7-77FCFF11B09B}" dt="2025-01-17T17:12:49.783" v="135" actId="1076"/>
        <pc:sldMkLst>
          <pc:docMk/>
          <pc:sldMk cId="1774181712" sldId="850"/>
        </pc:sldMkLst>
        <pc:picChg chg="add mod">
          <ac:chgData name="Charlotte Borthwick" userId="aa34e1d5-e2d9-4b39-93fe-51b82df3e94f" providerId="ADAL" clId="{B1C553AA-0A02-49D2-B7B7-77FCFF11B09B}" dt="2025-01-17T17:12:49.783" v="135" actId="1076"/>
          <ac:picMkLst>
            <pc:docMk/>
            <pc:sldMk cId="1774181712" sldId="850"/>
            <ac:picMk id="6" creationId="{9CDE6785-09CF-BFC0-A472-85E4693E8CC2}"/>
          </ac:picMkLst>
        </pc:picChg>
      </pc:sldChg>
      <pc:sldChg chg="addSp delSp modSp new mod">
        <pc:chgData name="Charlotte Borthwick" userId="aa34e1d5-e2d9-4b39-93fe-51b82df3e94f" providerId="ADAL" clId="{B1C553AA-0A02-49D2-B7B7-77FCFF11B09B}" dt="2025-01-14T12:09:12.665" v="18" actId="1076"/>
        <pc:sldMkLst>
          <pc:docMk/>
          <pc:sldMk cId="262588856" sldId="876"/>
        </pc:sldMkLst>
        <pc:picChg chg="add mod">
          <ac:chgData name="Charlotte Borthwick" userId="aa34e1d5-e2d9-4b39-93fe-51b82df3e94f" providerId="ADAL" clId="{B1C553AA-0A02-49D2-B7B7-77FCFF11B09B}" dt="2025-01-14T12:09:12.665" v="18" actId="1076"/>
          <ac:picMkLst>
            <pc:docMk/>
            <pc:sldMk cId="262588856" sldId="876"/>
            <ac:picMk id="7" creationId="{AFAD17D0-A6FF-642F-A3F0-76DF214D3193}"/>
          </ac:picMkLst>
        </pc:picChg>
      </pc:sldChg>
      <pc:sldChg chg="addSp delSp modSp add mod delAnim">
        <pc:chgData name="Charlotte Borthwick" userId="aa34e1d5-e2d9-4b39-93fe-51b82df3e94f" providerId="ADAL" clId="{B1C553AA-0A02-49D2-B7B7-77FCFF11B09B}" dt="2025-01-17T17:27:46.571" v="988" actId="1076"/>
        <pc:sldMkLst>
          <pc:docMk/>
          <pc:sldMk cId="3636228993" sldId="877"/>
        </pc:sldMkLst>
        <pc:spChg chg="add mod">
          <ac:chgData name="Charlotte Borthwick" userId="aa34e1d5-e2d9-4b39-93fe-51b82df3e94f" providerId="ADAL" clId="{B1C553AA-0A02-49D2-B7B7-77FCFF11B09B}" dt="2025-01-17T17:22:58.508" v="959" actId="1076"/>
          <ac:spMkLst>
            <pc:docMk/>
            <pc:sldMk cId="3636228993" sldId="877"/>
            <ac:spMk id="2" creationId="{B5CFD9FE-C702-BBFB-075B-109A51950DF2}"/>
          </ac:spMkLst>
        </pc:spChg>
        <pc:spChg chg="mod">
          <ac:chgData name="Charlotte Borthwick" userId="aa34e1d5-e2d9-4b39-93fe-51b82df3e94f" providerId="ADAL" clId="{B1C553AA-0A02-49D2-B7B7-77FCFF11B09B}" dt="2025-01-17T17:23:30.079" v="967" actId="1076"/>
          <ac:spMkLst>
            <pc:docMk/>
            <pc:sldMk cId="3636228993" sldId="877"/>
            <ac:spMk id="3" creationId="{FF969DB6-628E-C857-1A73-1F6087CC62D7}"/>
          </ac:spMkLst>
        </pc:spChg>
        <pc:spChg chg="add mod">
          <ac:chgData name="Charlotte Borthwick" userId="aa34e1d5-e2d9-4b39-93fe-51b82df3e94f" providerId="ADAL" clId="{B1C553AA-0A02-49D2-B7B7-77FCFF11B09B}" dt="2025-01-17T17:27:46.571" v="988" actId="1076"/>
          <ac:spMkLst>
            <pc:docMk/>
            <pc:sldMk cId="3636228993" sldId="877"/>
            <ac:spMk id="5" creationId="{6FEA0C13-E73F-695E-1AB0-524883610D58}"/>
          </ac:spMkLst>
        </pc:spChg>
        <pc:spChg chg="add mod">
          <ac:chgData name="Charlotte Borthwick" userId="aa34e1d5-e2d9-4b39-93fe-51b82df3e94f" providerId="ADAL" clId="{B1C553AA-0A02-49D2-B7B7-77FCFF11B09B}" dt="2025-01-17T17:24:31.103" v="974" actId="1076"/>
          <ac:spMkLst>
            <pc:docMk/>
            <pc:sldMk cId="3636228993" sldId="877"/>
            <ac:spMk id="6" creationId="{B643D709-13DE-B3F2-3E8E-AC74DF77755E}"/>
          </ac:spMkLst>
        </pc:spChg>
        <pc:spChg chg="add mod ord">
          <ac:chgData name="Charlotte Borthwick" userId="aa34e1d5-e2d9-4b39-93fe-51b82df3e94f" providerId="ADAL" clId="{B1C553AA-0A02-49D2-B7B7-77FCFF11B09B}" dt="2025-01-17T17:27:29.741" v="985" actId="14100"/>
          <ac:spMkLst>
            <pc:docMk/>
            <pc:sldMk cId="3636228993" sldId="877"/>
            <ac:spMk id="10" creationId="{4F6CBA30-AD21-B217-5F33-50F19420CC88}"/>
          </ac:spMkLst>
        </pc:spChg>
        <pc:spChg chg="add mod">
          <ac:chgData name="Charlotte Borthwick" userId="aa34e1d5-e2d9-4b39-93fe-51b82df3e94f" providerId="ADAL" clId="{B1C553AA-0A02-49D2-B7B7-77FCFF11B09B}" dt="2025-01-17T17:22:29.469" v="951"/>
          <ac:spMkLst>
            <pc:docMk/>
            <pc:sldMk cId="3636228993" sldId="877"/>
            <ac:spMk id="12" creationId="{40DBE2FB-9183-9C77-3D27-9C930D64258A}"/>
          </ac:spMkLst>
        </pc:spChg>
        <pc:picChg chg="add mod">
          <ac:chgData name="Charlotte Borthwick" userId="aa34e1d5-e2d9-4b39-93fe-51b82df3e94f" providerId="ADAL" clId="{B1C553AA-0A02-49D2-B7B7-77FCFF11B09B}" dt="2025-01-17T17:25:10.281" v="979" actId="1076"/>
          <ac:picMkLst>
            <pc:docMk/>
            <pc:sldMk cId="3636228993" sldId="877"/>
            <ac:picMk id="16" creationId="{F405AB52-7301-E388-8EF5-E8990C6978D4}"/>
          </ac:picMkLst>
        </pc:picChg>
        <pc:picChg chg="add mod">
          <ac:chgData name="Charlotte Borthwick" userId="aa34e1d5-e2d9-4b39-93fe-51b82df3e94f" providerId="ADAL" clId="{B1C553AA-0A02-49D2-B7B7-77FCFF11B09B}" dt="2025-01-17T17:27:41.924" v="987" actId="1076"/>
          <ac:picMkLst>
            <pc:docMk/>
            <pc:sldMk cId="3636228993" sldId="877"/>
            <ac:picMk id="19" creationId="{63027F28-3BCA-00AC-AFC3-C569A0A325A0}"/>
          </ac:picMkLst>
        </pc:picChg>
      </pc:sldChg>
    </pc:docChg>
  </pc:docChgLst>
  <pc:docChgLst>
    <pc:chgData name="Liz Bassett" userId="S::liz.bassett@careopinion.org.uk::396e40ef-9c81-47f8-b06d-bd6e246998c4" providerId="AD" clId="Web-{99117523-4ED0-C111-7054-79A6CE2DD045}"/>
    <pc:docChg chg="modSld">
      <pc:chgData name="Liz Bassett" userId="S::liz.bassett@careopinion.org.uk::396e40ef-9c81-47f8-b06d-bd6e246998c4" providerId="AD" clId="Web-{99117523-4ED0-C111-7054-79A6CE2DD045}" dt="2025-01-14T15:47:29.238" v="0"/>
      <pc:docMkLst>
        <pc:docMk/>
      </pc:docMkLst>
      <pc:sldChg chg="delSp">
        <pc:chgData name="Liz Bassett" userId="S::liz.bassett@careopinion.org.uk::396e40ef-9c81-47f8-b06d-bd6e246998c4" providerId="AD" clId="Web-{99117523-4ED0-C111-7054-79A6CE2DD045}" dt="2025-01-14T15:47:29.238" v="0"/>
        <pc:sldMkLst>
          <pc:docMk/>
          <pc:sldMk cId="262588856" sldId="876"/>
        </pc:sldMkLst>
      </pc:sldChg>
    </pc:docChg>
  </pc:docChgLst>
  <pc:docChgLst>
    <pc:chgData name="Emma Noonan" userId="S::emma.noonan@careopinion.org.uk::0c2b6879-9de6-4773-ba5f-c34d6efe6f8f" providerId="AD" clId="Web-{A1D41F97-0A57-F85E-DF06-F322C8D46F54}"/>
    <pc:docChg chg="modSld">
      <pc:chgData name="Emma Noonan" userId="S::emma.noonan@careopinion.org.uk::0c2b6879-9de6-4773-ba5f-c34d6efe6f8f" providerId="AD" clId="Web-{A1D41F97-0A57-F85E-DF06-F322C8D46F54}" dt="2024-07-04T09:43:35.271" v="10" actId="14100"/>
      <pc:docMkLst>
        <pc:docMk/>
      </pc:docMkLst>
      <pc:sldChg chg="addSp delSp modSp">
        <pc:chgData name="Emma Noonan" userId="S::emma.noonan@careopinion.org.uk::0c2b6879-9de6-4773-ba5f-c34d6efe6f8f" providerId="AD" clId="Web-{A1D41F97-0A57-F85E-DF06-F322C8D46F54}" dt="2024-07-04T09:43:35.271" v="10" actId="14100"/>
        <pc:sldMkLst>
          <pc:docMk/>
          <pc:sldMk cId="2853014233" sldId="772"/>
        </pc:sldMkLst>
      </pc:sldChg>
    </pc:docChg>
  </pc:docChgLst>
  <pc:docChgLst>
    <pc:chgData name="Fraser Gilmore" userId="35fc15f4-59ed-4cc8-bc10-c723532ed7ac" providerId="ADAL" clId="{388916D3-CAA4-A946-A504-1A1CD4032F6D}"/>
    <pc:docChg chg="delSld">
      <pc:chgData name="Fraser Gilmore" userId="35fc15f4-59ed-4cc8-bc10-c723532ed7ac" providerId="ADAL" clId="{388916D3-CAA4-A946-A504-1A1CD4032F6D}" dt="2024-08-26T11:17:38.553" v="1" actId="2696"/>
      <pc:docMkLst>
        <pc:docMk/>
      </pc:docMkLst>
      <pc:sldChg chg="del">
        <pc:chgData name="Fraser Gilmore" userId="35fc15f4-59ed-4cc8-bc10-c723532ed7ac" providerId="ADAL" clId="{388916D3-CAA4-A946-A504-1A1CD4032F6D}" dt="2024-08-26T11:17:38.553" v="1" actId="2696"/>
        <pc:sldMkLst>
          <pc:docMk/>
          <pc:sldMk cId="2403999707" sldId="631"/>
        </pc:sldMkLst>
      </pc:sldChg>
      <pc:sldChg chg="del">
        <pc:chgData name="Fraser Gilmore" userId="35fc15f4-59ed-4cc8-bc10-c723532ed7ac" providerId="ADAL" clId="{388916D3-CAA4-A946-A504-1A1CD4032F6D}" dt="2024-08-26T11:17:00.070" v="0" actId="2696"/>
        <pc:sldMkLst>
          <pc:docMk/>
          <pc:sldMk cId="2068734568" sldId="866"/>
        </pc:sldMkLst>
      </pc:sldChg>
    </pc:docChg>
  </pc:docChgLst>
  <pc:docChgLst>
    <pc:chgData name="Liz Bassett" userId="396e40ef-9c81-47f8-b06d-bd6e246998c4" providerId="ADAL" clId="{71043CC0-E523-4314-9CE7-960AE610B235}"/>
    <pc:docChg chg="custSel modSld">
      <pc:chgData name="Liz Bassett" userId="396e40ef-9c81-47f8-b06d-bd6e246998c4" providerId="ADAL" clId="{71043CC0-E523-4314-9CE7-960AE610B235}" dt="2025-01-21T09:30:21.294" v="0" actId="33524"/>
      <pc:docMkLst>
        <pc:docMk/>
      </pc:docMkLst>
      <pc:sldChg chg="modSp mod">
        <pc:chgData name="Liz Bassett" userId="396e40ef-9c81-47f8-b06d-bd6e246998c4" providerId="ADAL" clId="{71043CC0-E523-4314-9CE7-960AE610B235}" dt="2025-01-21T09:30:21.294" v="0" actId="33524"/>
        <pc:sldMkLst>
          <pc:docMk/>
          <pc:sldMk cId="3636228993" sldId="877"/>
        </pc:sldMkLst>
        <pc:spChg chg="mod">
          <ac:chgData name="Liz Bassett" userId="396e40ef-9c81-47f8-b06d-bd6e246998c4" providerId="ADAL" clId="{71043CC0-E523-4314-9CE7-960AE610B235}" dt="2025-01-21T09:30:21.294" v="0" actId="33524"/>
          <ac:spMkLst>
            <pc:docMk/>
            <pc:sldMk cId="3636228993" sldId="877"/>
            <ac:spMk id="5" creationId="{6FEA0C13-E73F-695E-1AB0-524883610D58}"/>
          </ac:spMkLst>
        </pc:spChg>
      </pc:sldChg>
    </pc:docChg>
  </pc:docChgLst>
  <pc:docChgLst>
    <pc:chgData name="Charlotte Borthwick" userId="aa34e1d5-e2d9-4b39-93fe-51b82df3e94f" providerId="ADAL" clId="{607DF11A-C8D2-4A32-9934-47F902562796}"/>
    <pc:docChg chg="addSld modSld">
      <pc:chgData name="Charlotte Borthwick" userId="aa34e1d5-e2d9-4b39-93fe-51b82df3e94f" providerId="ADAL" clId="{607DF11A-C8D2-4A32-9934-47F902562796}" dt="2024-08-08T08:34:11.493" v="4" actId="729"/>
      <pc:docMkLst>
        <pc:docMk/>
      </pc:docMkLst>
      <pc:sldChg chg="mod modShow">
        <pc:chgData name="Charlotte Borthwick" userId="aa34e1d5-e2d9-4b39-93fe-51b82df3e94f" providerId="ADAL" clId="{607DF11A-C8D2-4A32-9934-47F902562796}" dt="2024-08-08T08:34:11.493" v="4" actId="729"/>
        <pc:sldMkLst>
          <pc:docMk/>
          <pc:sldMk cId="2403999707" sldId="631"/>
        </pc:sldMkLst>
      </pc:sldChg>
      <pc:sldChg chg="addSp modSp new mod">
        <pc:chgData name="Charlotte Borthwick" userId="aa34e1d5-e2d9-4b39-93fe-51b82df3e94f" providerId="ADAL" clId="{607DF11A-C8D2-4A32-9934-47F902562796}" dt="2024-08-08T08:33:51.978" v="3" actId="962"/>
        <pc:sldMkLst>
          <pc:docMk/>
          <pc:sldMk cId="504817139" sldId="872"/>
        </pc:sldMkLst>
      </pc:sldChg>
    </pc:docChg>
  </pc:docChgLst>
  <pc:docChgLst>
    <pc:chgData name="Charlotte Borthwick" userId="aa34e1d5-e2d9-4b39-93fe-51b82df3e94f" providerId="ADAL" clId="{90CF0580-06B9-48D7-B66C-C385E8391043}"/>
    <pc:docChg chg="modSld">
      <pc:chgData name="Charlotte Borthwick" userId="aa34e1d5-e2d9-4b39-93fe-51b82df3e94f" providerId="ADAL" clId="{90CF0580-06B9-48D7-B66C-C385E8391043}" dt="2025-01-14T11:04:15.315" v="0" actId="729"/>
      <pc:docMkLst>
        <pc:docMk/>
      </pc:docMkLst>
      <pc:sldChg chg="mod modShow">
        <pc:chgData name="Charlotte Borthwick" userId="aa34e1d5-e2d9-4b39-93fe-51b82df3e94f" providerId="ADAL" clId="{90CF0580-06B9-48D7-B66C-C385E8391043}" dt="2025-01-14T11:04:15.315" v="0" actId="729"/>
        <pc:sldMkLst>
          <pc:docMk/>
          <pc:sldMk cId="4107187882" sldId="865"/>
        </pc:sldMkLst>
      </pc:sldChg>
    </pc:docChg>
  </pc:docChgLst>
  <pc:docChgLst>
    <pc:chgData name="Lisa Dendy" userId="62688d0b-659b-4aff-a2e8-eed463e4a2cc" providerId="ADAL" clId="{5929EA07-F429-42F2-8F61-9E79C7B09728}"/>
    <pc:docChg chg="undo custSel addSld delSld modSld sldOrd">
      <pc:chgData name="Lisa Dendy" userId="62688d0b-659b-4aff-a2e8-eed463e4a2cc" providerId="ADAL" clId="{5929EA07-F429-42F2-8F61-9E79C7B09728}" dt="2024-05-16T13:40:19.465" v="299" actId="1076"/>
      <pc:docMkLst>
        <pc:docMk/>
      </pc:docMkLst>
      <pc:sldChg chg="modSp mod">
        <pc:chgData name="Lisa Dendy" userId="62688d0b-659b-4aff-a2e8-eed463e4a2cc" providerId="ADAL" clId="{5929EA07-F429-42F2-8F61-9E79C7B09728}" dt="2024-05-09T14:44:41.815" v="33" actId="1076"/>
        <pc:sldMkLst>
          <pc:docMk/>
          <pc:sldMk cId="2275208980" sldId="283"/>
        </pc:sldMkLst>
      </pc:sldChg>
      <pc:sldChg chg="modSp mod">
        <pc:chgData name="Lisa Dendy" userId="62688d0b-659b-4aff-a2e8-eed463e4a2cc" providerId="ADAL" clId="{5929EA07-F429-42F2-8F61-9E79C7B09728}" dt="2024-05-10T10:30:19.896" v="77" actId="20577"/>
        <pc:sldMkLst>
          <pc:docMk/>
          <pc:sldMk cId="197510671" sldId="767"/>
        </pc:sldMkLst>
      </pc:sldChg>
      <pc:sldChg chg="addSp delSp modSp mod">
        <pc:chgData name="Lisa Dendy" userId="62688d0b-659b-4aff-a2e8-eed463e4a2cc" providerId="ADAL" clId="{5929EA07-F429-42F2-8F61-9E79C7B09728}" dt="2024-05-13T13:56:06.569" v="133" actId="14100"/>
        <pc:sldMkLst>
          <pc:docMk/>
          <pc:sldMk cId="3768608239" sldId="771"/>
        </pc:sldMkLst>
      </pc:sldChg>
      <pc:sldChg chg="delSp mod ord delAnim">
        <pc:chgData name="Lisa Dendy" userId="62688d0b-659b-4aff-a2e8-eed463e4a2cc" providerId="ADAL" clId="{5929EA07-F429-42F2-8F61-9E79C7B09728}" dt="2024-05-16T13:39:58.752" v="294" actId="21"/>
        <pc:sldMkLst>
          <pc:docMk/>
          <pc:sldMk cId="2853014233" sldId="772"/>
        </pc:sldMkLst>
      </pc:sldChg>
      <pc:sldChg chg="del">
        <pc:chgData name="Lisa Dendy" userId="62688d0b-659b-4aff-a2e8-eed463e4a2cc" providerId="ADAL" clId="{5929EA07-F429-42F2-8F61-9E79C7B09728}" dt="2024-05-10T10:32:12.316" v="78" actId="2696"/>
        <pc:sldMkLst>
          <pc:docMk/>
          <pc:sldMk cId="2709429279" sldId="779"/>
        </pc:sldMkLst>
      </pc:sldChg>
      <pc:sldChg chg="modSp mod ord">
        <pc:chgData name="Lisa Dendy" userId="62688d0b-659b-4aff-a2e8-eed463e4a2cc" providerId="ADAL" clId="{5929EA07-F429-42F2-8F61-9E79C7B09728}" dt="2024-05-14T07:50:18.962" v="277" actId="113"/>
        <pc:sldMkLst>
          <pc:docMk/>
          <pc:sldMk cId="3745930581" sldId="782"/>
        </pc:sldMkLst>
      </pc:sldChg>
      <pc:sldChg chg="modSp mod">
        <pc:chgData name="Lisa Dendy" userId="62688d0b-659b-4aff-a2e8-eed463e4a2cc" providerId="ADAL" clId="{5929EA07-F429-42F2-8F61-9E79C7B09728}" dt="2024-05-13T14:25:30.140" v="232" actId="20577"/>
        <pc:sldMkLst>
          <pc:docMk/>
          <pc:sldMk cId="302050272" sldId="797"/>
        </pc:sldMkLst>
      </pc:sldChg>
      <pc:sldChg chg="addSp delSp modSp mod setBg">
        <pc:chgData name="Lisa Dendy" userId="62688d0b-659b-4aff-a2e8-eed463e4a2cc" providerId="ADAL" clId="{5929EA07-F429-42F2-8F61-9E79C7B09728}" dt="2024-05-14T07:51:44.923" v="283" actId="20577"/>
        <pc:sldMkLst>
          <pc:docMk/>
          <pc:sldMk cId="2103318718" sldId="809"/>
        </pc:sldMkLst>
      </pc:sldChg>
      <pc:sldChg chg="modSp mod">
        <pc:chgData name="Lisa Dendy" userId="62688d0b-659b-4aff-a2e8-eed463e4a2cc" providerId="ADAL" clId="{5929EA07-F429-42F2-8F61-9E79C7B09728}" dt="2024-05-10T10:34:40.131" v="128" actId="20577"/>
        <pc:sldMkLst>
          <pc:docMk/>
          <pc:sldMk cId="1399847402" sldId="813"/>
        </pc:sldMkLst>
      </pc:sldChg>
      <pc:sldChg chg="addSp delSp modSp new mod">
        <pc:chgData name="Lisa Dendy" userId="62688d0b-659b-4aff-a2e8-eed463e4a2cc" providerId="ADAL" clId="{5929EA07-F429-42F2-8F61-9E79C7B09728}" dt="2024-05-13T13:57:20.541" v="139" actId="1076"/>
        <pc:sldMkLst>
          <pc:docMk/>
          <pc:sldMk cId="1314874485" sldId="851"/>
        </pc:sldMkLst>
      </pc:sldChg>
      <pc:sldChg chg="add">
        <pc:chgData name="Lisa Dendy" userId="62688d0b-659b-4aff-a2e8-eed463e4a2cc" providerId="ADAL" clId="{5929EA07-F429-42F2-8F61-9E79C7B09728}" dt="2024-05-14T07:48:20.750" v="233"/>
        <pc:sldMkLst>
          <pc:docMk/>
          <pc:sldMk cId="4107187882" sldId="865"/>
        </pc:sldMkLst>
      </pc:sldChg>
      <pc:sldChg chg="delSp add mod setBg delDesignElem">
        <pc:chgData name="Lisa Dendy" userId="62688d0b-659b-4aff-a2e8-eed463e4a2cc" providerId="ADAL" clId="{5929EA07-F429-42F2-8F61-9E79C7B09728}" dt="2024-05-14T07:48:42.226" v="237" actId="478"/>
        <pc:sldMkLst>
          <pc:docMk/>
          <pc:sldMk cId="2068734568" sldId="866"/>
        </pc:sldMkLst>
      </pc:sldChg>
      <pc:sldChg chg="addSp delSp modSp new mod">
        <pc:chgData name="Lisa Dendy" userId="62688d0b-659b-4aff-a2e8-eed463e4a2cc" providerId="ADAL" clId="{5929EA07-F429-42F2-8F61-9E79C7B09728}" dt="2024-05-13T13:59:35.675" v="145" actId="1076"/>
        <pc:sldMkLst>
          <pc:docMk/>
          <pc:sldMk cId="509284349" sldId="867"/>
        </pc:sldMkLst>
      </pc:sldChg>
      <pc:sldChg chg="addSp delSp modSp new mod">
        <pc:chgData name="Lisa Dendy" userId="62688d0b-659b-4aff-a2e8-eed463e4a2cc" providerId="ADAL" clId="{5929EA07-F429-42F2-8F61-9E79C7B09728}" dt="2024-05-13T14:19:34.678" v="151" actId="1076"/>
        <pc:sldMkLst>
          <pc:docMk/>
          <pc:sldMk cId="4280844299" sldId="868"/>
        </pc:sldMkLst>
      </pc:sldChg>
      <pc:sldChg chg="addSp modSp new modAnim">
        <pc:chgData name="Lisa Dendy" userId="62688d0b-659b-4aff-a2e8-eed463e4a2cc" providerId="ADAL" clId="{5929EA07-F429-42F2-8F61-9E79C7B09728}" dt="2024-05-16T13:39:49.603" v="292"/>
        <pc:sldMkLst>
          <pc:docMk/>
          <pc:sldMk cId="1925839945" sldId="869"/>
        </pc:sldMkLst>
      </pc:sldChg>
      <pc:sldChg chg="addSp modSp new modAnim">
        <pc:chgData name="Lisa Dendy" userId="62688d0b-659b-4aff-a2e8-eed463e4a2cc" providerId="ADAL" clId="{5929EA07-F429-42F2-8F61-9E79C7B09728}" dt="2024-05-16T13:39:42.603" v="290"/>
        <pc:sldMkLst>
          <pc:docMk/>
          <pc:sldMk cId="3681381372" sldId="870"/>
        </pc:sldMkLst>
      </pc:sldChg>
      <pc:sldChg chg="addSp modSp new mod modAnim">
        <pc:chgData name="Lisa Dendy" userId="62688d0b-659b-4aff-a2e8-eed463e4a2cc" providerId="ADAL" clId="{5929EA07-F429-42F2-8F61-9E79C7B09728}" dt="2024-05-16T13:40:19.465" v="299" actId="1076"/>
        <pc:sldMkLst>
          <pc:docMk/>
          <pc:sldMk cId="628607674" sldId="871"/>
        </pc:sldMkLst>
      </pc:sldChg>
      <pc:sldChg chg="addSp delSp modSp new mod modAnim">
        <pc:chgData name="Lisa Dendy" userId="62688d0b-659b-4aff-a2e8-eed463e4a2cc" providerId="ADAL" clId="{5929EA07-F429-42F2-8F61-9E79C7B09728}" dt="2024-05-16T13:40:15.349" v="298" actId="1076"/>
        <pc:sldMkLst>
          <pc:docMk/>
          <pc:sldMk cId="3959096155" sldId="872"/>
        </pc:sldMkLst>
      </pc:sldChg>
    </pc:docChg>
  </pc:docChgLst>
  <pc:docChgLst>
    <pc:chgData name="Charlotte Borthwick" userId="aa34e1d5-e2d9-4b39-93fe-51b82df3e94f" providerId="ADAL" clId="{1CB30BD7-3288-4E61-9FCC-9C3A2952E90F}"/>
    <pc:docChg chg="modSld">
      <pc:chgData name="Charlotte Borthwick" userId="aa34e1d5-e2d9-4b39-93fe-51b82df3e94f" providerId="ADAL" clId="{1CB30BD7-3288-4E61-9FCC-9C3A2952E90F}" dt="2025-01-21T09:51:40.131" v="10"/>
      <pc:docMkLst>
        <pc:docMk/>
      </pc:docMkLst>
      <pc:sldChg chg="modTransition">
        <pc:chgData name="Charlotte Borthwick" userId="aa34e1d5-e2d9-4b39-93fe-51b82df3e94f" providerId="ADAL" clId="{1CB30BD7-3288-4E61-9FCC-9C3A2952E90F}" dt="2025-01-21T09:51:40.131" v="10"/>
        <pc:sldMkLst>
          <pc:docMk/>
          <pc:sldMk cId="204683967" sldId="874"/>
        </pc:sldMkLst>
      </pc:sldChg>
      <pc:sldChg chg="modSp mod">
        <pc:chgData name="Charlotte Borthwick" userId="aa34e1d5-e2d9-4b39-93fe-51b82df3e94f" providerId="ADAL" clId="{1CB30BD7-3288-4E61-9FCC-9C3A2952E90F}" dt="2025-01-20T16:44:54.562" v="8" actId="113"/>
        <pc:sldMkLst>
          <pc:docMk/>
          <pc:sldMk cId="3636228993" sldId="877"/>
        </pc:sldMkLst>
        <pc:spChg chg="mod">
          <ac:chgData name="Charlotte Borthwick" userId="aa34e1d5-e2d9-4b39-93fe-51b82df3e94f" providerId="ADAL" clId="{1CB30BD7-3288-4E61-9FCC-9C3A2952E90F}" dt="2025-01-20T16:44:12.399" v="1" actId="113"/>
          <ac:spMkLst>
            <pc:docMk/>
            <pc:sldMk cId="3636228993" sldId="877"/>
            <ac:spMk id="2" creationId="{B5CFD9FE-C702-BBFB-075B-109A51950DF2}"/>
          </ac:spMkLst>
        </pc:spChg>
        <pc:spChg chg="mod">
          <ac:chgData name="Charlotte Borthwick" userId="aa34e1d5-e2d9-4b39-93fe-51b82df3e94f" providerId="ADAL" clId="{1CB30BD7-3288-4E61-9FCC-9C3A2952E90F}" dt="2025-01-20T16:44:54.562" v="8" actId="113"/>
          <ac:spMkLst>
            <pc:docMk/>
            <pc:sldMk cId="3636228993" sldId="877"/>
            <ac:spMk id="5" creationId="{6FEA0C13-E73F-695E-1AB0-524883610D58}"/>
          </ac:spMkLst>
        </pc:spChg>
        <pc:spChg chg="mod">
          <ac:chgData name="Charlotte Borthwick" userId="aa34e1d5-e2d9-4b39-93fe-51b82df3e94f" providerId="ADAL" clId="{1CB30BD7-3288-4E61-9FCC-9C3A2952E90F}" dt="2025-01-20T16:44:30.895" v="5" actId="113"/>
          <ac:spMkLst>
            <pc:docMk/>
            <pc:sldMk cId="3636228993" sldId="877"/>
            <ac:spMk id="6" creationId="{B643D709-13DE-B3F2-3E8E-AC74DF77755E}"/>
          </ac:spMkLst>
        </pc:spChg>
        <pc:spChg chg="mod">
          <ac:chgData name="Charlotte Borthwick" userId="aa34e1d5-e2d9-4b39-93fe-51b82df3e94f" providerId="ADAL" clId="{1CB30BD7-3288-4E61-9FCC-9C3A2952E90F}" dt="2025-01-20T16:44:44.400" v="7" actId="113"/>
          <ac:spMkLst>
            <pc:docMk/>
            <pc:sldMk cId="3636228993" sldId="877"/>
            <ac:spMk id="10" creationId="{4F6CBA30-AD21-B217-5F33-50F19420CC88}"/>
          </ac:spMkLst>
        </pc:spChg>
      </pc:sldChg>
    </pc:docChg>
  </pc:docChgLst>
  <pc:docChgLst>
    <pc:chgData name="Lisa Dendy" userId="62688d0b-659b-4aff-a2e8-eed463e4a2cc" providerId="ADAL" clId="{B0E3FEFE-722A-46A9-8EE9-CE3D4C003A8F}"/>
    <pc:docChg chg="custSel addSld delSld modSld sldOrd">
      <pc:chgData name="Lisa Dendy" userId="62688d0b-659b-4aff-a2e8-eed463e4a2cc" providerId="ADAL" clId="{B0E3FEFE-722A-46A9-8EE9-CE3D4C003A8F}" dt="2024-08-14T15:11:52.612" v="356"/>
      <pc:docMkLst>
        <pc:docMk/>
      </pc:docMkLst>
      <pc:sldChg chg="modSp add mod">
        <pc:chgData name="Lisa Dendy" userId="62688d0b-659b-4aff-a2e8-eed463e4a2cc" providerId="ADAL" clId="{B0E3FEFE-722A-46A9-8EE9-CE3D4C003A8F}" dt="2024-08-08T09:22:55.361" v="347" actId="1076"/>
        <pc:sldMkLst>
          <pc:docMk/>
          <pc:sldMk cId="4147632084" sldId="307"/>
        </pc:sldMkLst>
      </pc:sldChg>
      <pc:sldChg chg="ord">
        <pc:chgData name="Lisa Dendy" userId="62688d0b-659b-4aff-a2e8-eed463e4a2cc" providerId="ADAL" clId="{B0E3FEFE-722A-46A9-8EE9-CE3D4C003A8F}" dt="2024-07-25T10:10:56.344" v="75"/>
        <pc:sldMkLst>
          <pc:docMk/>
          <pc:sldMk cId="3745930581" sldId="782"/>
        </pc:sldMkLst>
      </pc:sldChg>
      <pc:sldChg chg="modSp mod">
        <pc:chgData name="Lisa Dendy" userId="62688d0b-659b-4aff-a2e8-eed463e4a2cc" providerId="ADAL" clId="{B0E3FEFE-722A-46A9-8EE9-CE3D4C003A8F}" dt="2024-07-22T14:12:22.188" v="73" actId="403"/>
        <pc:sldMkLst>
          <pc:docMk/>
          <pc:sldMk cId="302050272" sldId="797"/>
        </pc:sldMkLst>
      </pc:sldChg>
      <pc:sldChg chg="modSp mod">
        <pc:chgData name="Lisa Dendy" userId="62688d0b-659b-4aff-a2e8-eed463e4a2cc" providerId="ADAL" clId="{B0E3FEFE-722A-46A9-8EE9-CE3D4C003A8F}" dt="2024-07-22T14:10:24.314" v="32" actId="1076"/>
        <pc:sldMkLst>
          <pc:docMk/>
          <pc:sldMk cId="2103318718" sldId="809"/>
        </pc:sldMkLst>
      </pc:sldChg>
      <pc:sldChg chg="delSp del mod delAnim">
        <pc:chgData name="Lisa Dendy" userId="62688d0b-659b-4aff-a2e8-eed463e4a2cc" providerId="ADAL" clId="{B0E3FEFE-722A-46A9-8EE9-CE3D4C003A8F}" dt="2024-07-22T14:08:13.346" v="21" actId="2696"/>
        <pc:sldMkLst>
          <pc:docMk/>
          <pc:sldMk cId="1925839945" sldId="869"/>
        </pc:sldMkLst>
      </pc:sldChg>
      <pc:sldChg chg="delSp del mod delAnim">
        <pc:chgData name="Lisa Dendy" userId="62688d0b-659b-4aff-a2e8-eed463e4a2cc" providerId="ADAL" clId="{B0E3FEFE-722A-46A9-8EE9-CE3D4C003A8F}" dt="2024-07-22T14:08:13.346" v="21" actId="2696"/>
        <pc:sldMkLst>
          <pc:docMk/>
          <pc:sldMk cId="3681381372" sldId="870"/>
        </pc:sldMkLst>
      </pc:sldChg>
      <pc:sldChg chg="addSp delSp modSp mod delAnim modAnim">
        <pc:chgData name="Lisa Dendy" userId="62688d0b-659b-4aff-a2e8-eed463e4a2cc" providerId="ADAL" clId="{B0E3FEFE-722A-46A9-8EE9-CE3D4C003A8F}" dt="2024-08-14T15:11:50.168" v="355" actId="21"/>
        <pc:sldMkLst>
          <pc:docMk/>
          <pc:sldMk cId="628607674" sldId="871"/>
        </pc:sldMkLst>
      </pc:sldChg>
      <pc:sldChg chg="delSp del mod delAnim">
        <pc:chgData name="Lisa Dendy" userId="62688d0b-659b-4aff-a2e8-eed463e4a2cc" providerId="ADAL" clId="{B0E3FEFE-722A-46A9-8EE9-CE3D4C003A8F}" dt="2024-07-22T14:08:13.346" v="21" actId="2696"/>
        <pc:sldMkLst>
          <pc:docMk/>
          <pc:sldMk cId="3959096155" sldId="872"/>
        </pc:sldMkLst>
      </pc:sldChg>
      <pc:sldChg chg="addSp modSp new modAnim">
        <pc:chgData name="Lisa Dendy" userId="62688d0b-659b-4aff-a2e8-eed463e4a2cc" providerId="ADAL" clId="{B0E3FEFE-722A-46A9-8EE9-CE3D4C003A8F}" dt="2024-08-14T15:11:52.612" v="356"/>
        <pc:sldMkLst>
          <pc:docMk/>
          <pc:sldMk cId="1141605907" sldId="873"/>
        </pc:sldMkLst>
      </pc:sldChg>
      <pc:sldChg chg="addSp modSp new modAnim">
        <pc:chgData name="Lisa Dendy" userId="62688d0b-659b-4aff-a2e8-eed463e4a2cc" providerId="ADAL" clId="{B0E3FEFE-722A-46A9-8EE9-CE3D4C003A8F}" dt="2024-08-14T15:11:46.395" v="354"/>
        <pc:sldMkLst>
          <pc:docMk/>
          <pc:sldMk cId="204683967" sldId="874"/>
        </pc:sldMkLst>
      </pc:sldChg>
      <pc:sldChg chg="addSp modSp new modAnim">
        <pc:chgData name="Lisa Dendy" userId="62688d0b-659b-4aff-a2e8-eed463e4a2cc" providerId="ADAL" clId="{B0E3FEFE-722A-46A9-8EE9-CE3D4C003A8F}" dt="2024-08-14T15:11:35.217" v="352"/>
        <pc:sldMkLst>
          <pc:docMk/>
          <pc:sldMk cId="2340759504" sldId="8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21/01/2025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we mean by ‘Framing the Ask’. We know it can be difficult to ask for honest feedback and to ask for people to share their stories of their personal care experiences.</a:t>
            </a:r>
          </a:p>
          <a:p>
            <a:pPr defTabSz="966155"/>
            <a:r>
              <a:rPr lang="en-GB" sz="1300">
                <a:latin typeface="Calibri" panose="020F0502020204030204" pitchFamily="34" charset="0"/>
                <a:ea typeface="Calibri" panose="020F0502020204030204" pitchFamily="34" charset="0"/>
                <a:cs typeface="Times New Roman" panose="02020603050405020304" pitchFamily="18" charset="0"/>
              </a:rPr>
              <a:t>There are many different ways we might invite a patient, family member or carer to share their experiences through Care Opinion so that it feels more natural and comfortable for us as staff and supports the teller of the story to feel helpful and that they are doing something meaningful.</a:t>
            </a:r>
          </a:p>
          <a:p>
            <a:pPr defTabSz="966155"/>
            <a:r>
              <a:rPr lang="en-GB" sz="1300">
                <a:latin typeface="Calibri" panose="020F0502020204030204" pitchFamily="34" charset="0"/>
                <a:ea typeface="Calibri" panose="020F0502020204030204" pitchFamily="34" charset="0"/>
                <a:cs typeface="Times New Roman" panose="02020603050405020304" pitchFamily="18" charset="0"/>
              </a:rPr>
              <a:t>Hopefully this webinar will help with some of this and give you the confidence to know how best to ‘frame the ask’.</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3</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Cally:</a:t>
            </a:r>
            <a:br>
              <a:rPr lang="en-GB"/>
            </a:br>
            <a:r>
              <a:rPr lang="en-GB"/>
              <a:t>Upcoming How to training  webinars:</a:t>
            </a:r>
            <a:br>
              <a:rPr lang="en-GB"/>
            </a:br>
            <a:r>
              <a:rPr lang="en-GB"/>
              <a:t>Invitation Links and subscriber tagging</a:t>
            </a:r>
            <a:br>
              <a:rPr lang="en-GB"/>
            </a:br>
            <a:r>
              <a:rPr lang="en-GB"/>
              <a:t>How to use reports and visualisations</a:t>
            </a:r>
            <a:br>
              <a:rPr lang="en-GB"/>
            </a:br>
            <a:r>
              <a:rPr lang="en-GB"/>
              <a:t>How to respond well and demonstrate impact</a:t>
            </a:r>
            <a:br>
              <a:rPr lang="en-GB"/>
            </a:br>
            <a:r>
              <a:rPr lang="en-GB"/>
              <a:t>And many more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546B50-14DA-4F62-9FD5-2BE7E6CDA2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45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5"/>
          </p:nvPr>
        </p:nvSpPr>
        <p:spPr/>
        <p:txBody>
          <a:bodyPr/>
          <a:lstStyle/>
          <a:p>
            <a:fld id="{DB499FAA-A684-45F1-A254-F445F914A732}" type="slidenum">
              <a:rPr lang="en-GB" smtClean="0"/>
              <a:t>5</a:t>
            </a:fld>
            <a:endParaRPr lang="en-GB"/>
          </a:p>
        </p:txBody>
      </p:sp>
    </p:spTree>
    <p:extLst>
      <p:ext uri="{BB962C8B-B14F-4D97-AF65-F5344CB8AC3E}">
        <p14:creationId xmlns:p14="http://schemas.microsoft.com/office/powerpoint/2010/main" val="406408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6</a:t>
            </a:fld>
            <a:endParaRPr lang="en-GB"/>
          </a:p>
        </p:txBody>
      </p:sp>
    </p:spTree>
    <p:extLst>
      <p:ext uri="{BB962C8B-B14F-4D97-AF65-F5344CB8AC3E}">
        <p14:creationId xmlns:p14="http://schemas.microsoft.com/office/powerpoint/2010/main" val="192524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63CE76-C44D-42A7-AA8B-7518B4133A7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24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13</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Embed code is available for you to use this video on your site.  </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14</a:t>
            </a:fld>
            <a:endParaRPr lang="en-GB"/>
          </a:p>
        </p:txBody>
      </p:sp>
    </p:spTree>
    <p:extLst>
      <p:ext uri="{BB962C8B-B14F-4D97-AF65-F5344CB8AC3E}">
        <p14:creationId xmlns:p14="http://schemas.microsoft.com/office/powerpoint/2010/main" val="376118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latin typeface="Calibri" panose="020F0502020204030204" pitchFamily="34" charset="0"/>
                <a:cs typeface="Calibri" panose="020F0502020204030204" pitchFamily="34" charset="0"/>
              </a:rPr>
              <a:t>You can use pictures</a:t>
            </a:r>
          </a:p>
          <a:p>
            <a:pPr marL="285750" indent="-285750">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200">
                <a:latin typeface="Calibri" panose="020F0502020204030204" pitchFamily="34" charset="0"/>
                <a:cs typeface="Calibri" panose="020F0502020204030204" pitchFamily="34" charset="0"/>
              </a:rPr>
              <a:t>Give what was good/could be improved tags</a:t>
            </a:r>
          </a:p>
          <a:p>
            <a:endParaRPr lang="en-GB" sz="1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200">
                <a:latin typeface="Calibri" panose="020F0502020204030204" pitchFamily="34" charset="0"/>
                <a:cs typeface="Calibri" panose="020F0502020204030204" pitchFamily="34" charset="0"/>
              </a:rPr>
              <a:t>Provide optional demographic information, FFT and ratings.</a:t>
            </a:r>
          </a:p>
          <a:p>
            <a:pPr marL="285750" indent="-285750">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200">
                <a:latin typeface="Calibri" panose="020F0502020204030204" pitchFamily="34" charset="0"/>
                <a:cs typeface="Calibri" panose="020F0502020204030204" pitchFamily="34" charset="0"/>
              </a:rPr>
              <a:t>Tag story to multiple providers </a:t>
            </a:r>
          </a:p>
          <a:p>
            <a:pPr marL="285750" indent="-285750">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200">
                <a:latin typeface="Calibri" panose="020F0502020204030204" pitchFamily="34" charset="0"/>
                <a:cs typeface="Calibri" panose="020F0502020204030204" pitchFamily="34" charset="0"/>
              </a:rPr>
              <a:t>Formatted to work on mobile devices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63CE76-C44D-42A7-AA8B-7518B4133A7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253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b="0" i="0">
                <a:solidFill>
                  <a:srgbClr val="444444"/>
                </a:solidFill>
                <a:effectLst/>
                <a:latin typeface="MuseoSans500"/>
              </a:rPr>
              <a:t>The simplest way to invite people to share their experiences on Care Opinion is just to provide a link to the site.</a:t>
            </a:r>
          </a:p>
          <a:p>
            <a:pPr marL="0" indent="0" algn="l">
              <a:buNone/>
            </a:pPr>
            <a:endParaRPr lang="en-GB" sz="1200">
              <a:solidFill>
                <a:srgbClr val="444444"/>
              </a:solidFill>
              <a:latin typeface="MuseoSans500"/>
            </a:endParaRPr>
          </a:p>
          <a:p>
            <a:pPr marL="0" indent="0">
              <a:buNone/>
            </a:pPr>
            <a:r>
              <a:rPr lang="en-GB" sz="1200" b="0" i="0">
                <a:solidFill>
                  <a:srgbClr val="444444"/>
                </a:solidFill>
                <a:effectLst/>
                <a:latin typeface="MuseoSans500"/>
              </a:rPr>
              <a:t>Another way is to make an "</a:t>
            </a:r>
            <a:r>
              <a:rPr lang="en-GB" sz="1200" b="1" i="0">
                <a:solidFill>
                  <a:srgbClr val="5B1E45"/>
                </a:solidFill>
                <a:effectLst/>
                <a:latin typeface="MuseoSans500"/>
              </a:rPr>
              <a:t>invitation link</a:t>
            </a:r>
            <a:r>
              <a:rPr lang="en-GB" sz="1200" b="0" i="0">
                <a:solidFill>
                  <a:srgbClr val="444444"/>
                </a:solidFill>
                <a:effectLst/>
                <a:latin typeface="MuseoSans500"/>
              </a:rPr>
              <a:t>“ and provide that instead. They look like this </a:t>
            </a:r>
            <a:r>
              <a:rPr kumimoji="0" lang="en-US" altLang="en-US" sz="1200" b="0" i="0" u="none" strike="noStrike" cap="none" normalizeH="0" baseline="0">
                <a:ln>
                  <a:noFill/>
                </a:ln>
                <a:solidFill>
                  <a:srgbClr val="444444"/>
                </a:solidFill>
                <a:effectLst/>
                <a:latin typeface="ui-monospace"/>
                <a:hlinkClick r:id="rId3"/>
              </a:rPr>
              <a:t>https://www.careopinion.org.uk/49/aah-ed</a:t>
            </a:r>
            <a:r>
              <a:rPr kumimoji="0" lang="en-US" altLang="en-US" sz="1200" b="0" i="0" u="none" strike="noStrike" cap="none" normalizeH="0" baseline="0">
                <a:ln>
                  <a:noFill/>
                </a:ln>
                <a:solidFill>
                  <a:srgbClr val="444444"/>
                </a:solidFill>
                <a:effectLst/>
                <a:latin typeface="ui-monospace"/>
              </a:rPr>
              <a:t> </a:t>
            </a:r>
            <a:r>
              <a:rPr kumimoji="0" lang="en-US" altLang="en-US" sz="1200" b="0" i="0" u="none" strike="noStrike" cap="none" normalizeH="0" baseline="0">
                <a:ln>
                  <a:noFill/>
                </a:ln>
                <a:solidFill>
                  <a:schemeClr val="tx1"/>
                </a:solidFill>
                <a:effectLst/>
              </a:rPr>
              <a:t>  </a:t>
            </a:r>
            <a:endParaRPr lang="en-GB" sz="1200" b="0" i="0">
              <a:solidFill>
                <a:srgbClr val="444444"/>
              </a:solidFill>
              <a:effectLst/>
              <a:latin typeface="MuseoSans500"/>
            </a:endParaRPr>
          </a:p>
          <a:p>
            <a:pPr marL="0" indent="0" algn="l">
              <a:buNone/>
            </a:pPr>
            <a:endParaRPr lang="en-GB" sz="1200">
              <a:solidFill>
                <a:srgbClr val="444444"/>
              </a:solidFill>
              <a:latin typeface="MuseoSans500"/>
            </a:endParaRPr>
          </a:p>
          <a:p>
            <a:pPr marL="0" indent="0" algn="l">
              <a:buNone/>
            </a:pPr>
            <a:r>
              <a:rPr lang="en-GB" sz="1200" b="1" i="0">
                <a:solidFill>
                  <a:srgbClr val="B10059"/>
                </a:solidFill>
                <a:effectLst/>
                <a:latin typeface="VetoComRegular"/>
              </a:rPr>
              <a:t>What does an invitation link do?</a:t>
            </a:r>
          </a:p>
          <a:p>
            <a:pPr marL="0" indent="0">
              <a:buNone/>
            </a:pPr>
            <a:r>
              <a:rPr lang="en-GB" sz="1200" b="0" i="0">
                <a:solidFill>
                  <a:srgbClr val="444444"/>
                </a:solidFill>
                <a:effectLst/>
                <a:latin typeface="MuseoSans500"/>
              </a:rPr>
              <a:t>An invitation link allows you to:</a:t>
            </a:r>
            <a:r>
              <a:rPr lang="en-GB" sz="1200">
                <a:solidFill>
                  <a:srgbClr val="444444"/>
                </a:solidFill>
                <a:latin typeface="MuseoSans500"/>
              </a:rPr>
              <a:t> </a:t>
            </a:r>
            <a:endParaRPr lang="en-GB" sz="1200" b="0" i="0">
              <a:solidFill>
                <a:srgbClr val="444444"/>
              </a:solidFill>
              <a:effectLst/>
              <a:latin typeface="MuseoSans500"/>
            </a:endParaRPr>
          </a:p>
          <a:p>
            <a:pPr>
              <a:buFont typeface="Arial" panose="020B0604020202020204" pitchFamily="34" charset="0"/>
              <a:buChar char="•"/>
            </a:pPr>
            <a:r>
              <a:rPr lang="en-GB" sz="1200" b="0" i="0">
                <a:solidFill>
                  <a:srgbClr val="444444"/>
                </a:solidFill>
                <a:effectLst/>
                <a:latin typeface="MuseoSans500"/>
              </a:rPr>
              <a:t>customise various aspects of our story-telling workflow</a:t>
            </a:r>
            <a:r>
              <a:rPr lang="en-GB" sz="1200">
                <a:solidFill>
                  <a:srgbClr val="444444"/>
                </a:solidFill>
                <a:latin typeface="MuseoSans500"/>
              </a:rPr>
              <a:t> </a:t>
            </a:r>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easily access widget codes, kiosk links or QR codes to share with people using services</a:t>
            </a:r>
          </a:p>
          <a:p>
            <a:pPr>
              <a:buFont typeface="Arial" panose="020B0604020202020204" pitchFamily="34" charset="0"/>
              <a:buChar char="•"/>
            </a:pPr>
            <a:r>
              <a:rPr lang="en-GB" sz="1200" b="0" i="0">
                <a:solidFill>
                  <a:srgbClr val="444444"/>
                </a:solidFill>
                <a:effectLst/>
                <a:latin typeface="MuseoSans500"/>
              </a:rPr>
              <a:t>keep track of which stories came via which invitation links</a:t>
            </a:r>
            <a:r>
              <a:rPr lang="en-GB" sz="1200">
                <a:solidFill>
                  <a:srgbClr val="444444"/>
                </a:solidFill>
                <a:latin typeface="MuseoSans500"/>
              </a:rPr>
              <a:t>, and run reports and visualisations easily</a:t>
            </a:r>
            <a:endParaRPr lang="en-GB" sz="1200" b="0" i="0">
              <a:solidFill>
                <a:srgbClr val="444444"/>
              </a:solidFill>
              <a:effectLst/>
              <a:latin typeface="MuseoSans50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63CE76-C44D-42A7-AA8B-7518B4133A7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279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 this to sub admin </a:t>
            </a:r>
          </a:p>
        </p:txBody>
      </p:sp>
      <p:sp>
        <p:nvSpPr>
          <p:cNvPr id="4" name="Slide Number Placeholder 3"/>
          <p:cNvSpPr>
            <a:spLocks noGrp="1"/>
          </p:cNvSpPr>
          <p:nvPr>
            <p:ph type="sldNum" sz="quarter" idx="5"/>
          </p:nvPr>
        </p:nvSpPr>
        <p:spPr/>
        <p:txBody>
          <a:bodyPr/>
          <a:lstStyle/>
          <a:p>
            <a:fld id="{C363CE76-C44D-42A7-AA8B-7518B4133A72}" type="slidenum">
              <a:rPr lang="en-GB" smtClean="0"/>
              <a:t>24</a:t>
            </a:fld>
            <a:endParaRPr lang="en-GB"/>
          </a:p>
        </p:txBody>
      </p:sp>
    </p:spTree>
    <p:extLst>
      <p:ext uri="{BB962C8B-B14F-4D97-AF65-F5344CB8AC3E}">
        <p14:creationId xmlns:p14="http://schemas.microsoft.com/office/powerpoint/2010/main" val="44476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
        <p:nvSpPr>
          <p:cNvPr id="5" name="Rectangle: Rounded Corners 4">
            <a:extLst>
              <a:ext uri="{FF2B5EF4-FFF2-40B4-BE49-F238E27FC236}">
                <a16:creationId xmlns:a16="http://schemas.microsoft.com/office/drawing/2014/main" id="{AB556BC6-1A88-4E2F-B330-76239AF19276}"/>
              </a:ext>
            </a:extLst>
          </p:cNvPr>
          <p:cNvSpPr/>
          <p:nvPr userDrawn="1"/>
        </p:nvSpPr>
        <p:spPr>
          <a:xfrm>
            <a:off x="251520" y="260648"/>
            <a:ext cx="8640960" cy="6301640"/>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9613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66987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362642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2405357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1953927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185940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291096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131064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772732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256818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3725365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59841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extLst>
      <p:ext uri="{BB962C8B-B14F-4D97-AF65-F5344CB8AC3E}">
        <p14:creationId xmlns:p14="http://schemas.microsoft.com/office/powerpoint/2010/main" val="3473755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eopinion.ie/" TargetMode="External"/><Relationship Id="rId2" Type="http://schemas.openxmlformats.org/officeDocument/2006/relationships/hyperlink" Target="http://www.careopinion.org.uk/"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215724873?h=52f893e099&amp;app_id=122963" TargetMode="External"/><Relationship Id="rId5" Type="http://schemas.openxmlformats.org/officeDocument/2006/relationships/image" Target="../media/image15.jpeg"/><Relationship Id="rId4" Type="http://schemas.openxmlformats.org/officeDocument/2006/relationships/hyperlink" Target="https://vimeo.com/21572487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2.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vimeo.com/681943773" TargetMode="External"/><Relationship Id="rId7" Type="http://schemas.openxmlformats.org/officeDocument/2006/relationships/hyperlink" Target="mailto:info@careopinion.org.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careopinion.org.uk/info/events" TargetMode="External"/><Relationship Id="rId5" Type="http://schemas.openxmlformats.org/officeDocument/2006/relationships/hyperlink" Target="https://www.careopinion.org.uk/info/subscriber-know-how" TargetMode="External"/><Relationship Id="rId4" Type="http://schemas.openxmlformats.org/officeDocument/2006/relationships/hyperlink" Target="https://www.careopinion.org.uk/info/support-webinars" TargetMode="External"/><Relationship Id="rId9"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careopinion.org.uk/blogposts/957/celebrating-1st-year-of-online-feedback-within-sexual-health" TargetMode="External"/><Relationship Id="rId7" Type="http://schemas.openxmlformats.org/officeDocument/2006/relationships/hyperlink" Target="https://www.careopinion.org.uk/blogs" TargetMode="External"/><Relationship Id="rId2" Type="http://schemas.openxmlformats.org/officeDocument/2006/relationships/hyperlink" Target="https://www.careopinion.org.uk/blogposts/921/our-care-opinion-journey-from-single-service-to-trust-wide-s" TargetMode="External"/><Relationship Id="rId1" Type="http://schemas.openxmlformats.org/officeDocument/2006/relationships/slideLayout" Target="../slideLayouts/slideLayout13.xml"/><Relationship Id="rId6" Type="http://schemas.openxmlformats.org/officeDocument/2006/relationships/hyperlink" Target="https://www.careopinion.org.uk/blogposts/1193/care-opinion-for-in-patient-mental-health-learning-disabilit" TargetMode="External"/><Relationship Id="rId5" Type="http://schemas.openxmlformats.org/officeDocument/2006/relationships/hyperlink" Target="https://www.careopinion.org.uk/blogposts/938/care-opinion-within-a-gp-setting---a-case-study" TargetMode="External"/><Relationship Id="rId4" Type="http://schemas.openxmlformats.org/officeDocument/2006/relationships/hyperlink" Target="https://www.careopinion.org.uk/blogposts/794/feedback-via-care-opinion-a-dainty-dish-to-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eopinion.org.uk/info/the-tea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www.careopinion.org.uk/info/fun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0"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58717" y="3805280"/>
            <a:ext cx="1944216" cy="1200329"/>
          </a:xfrm>
          <a:prstGeom prst="rect">
            <a:avLst/>
          </a:prstGeom>
          <a:noFill/>
        </p:spPr>
        <p:txBody>
          <a:bodyPr wrap="square" rtlCol="0">
            <a:spAutoFit/>
          </a:bodyPr>
          <a:lstStyle/>
          <a:p>
            <a:pPr algn="ctr"/>
            <a:r>
              <a:rPr lang="en-GB" sz="2400" b="1">
                <a:solidFill>
                  <a:schemeClr val="bg1"/>
                </a:solidFill>
                <a:latin typeface="Calibri" panose="020F0502020204030204" pitchFamily="34" charset="0"/>
                <a:cs typeface="Calibri" panose="020F0502020204030204" pitchFamily="34" charset="0"/>
              </a:rPr>
              <a:t>Introduction to Care Opinion </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2D0A-00D9-200C-2E85-F146B9DC827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20BE9E1-1386-4233-E787-23595834CD6A}"/>
              </a:ext>
            </a:extLst>
          </p:cNvPr>
          <p:cNvSpPr>
            <a:spLocks noGrp="1"/>
          </p:cNvSpPr>
          <p:nvPr>
            <p:ph type="subTitle" idx="1"/>
          </p:nvPr>
        </p:nvSpPr>
        <p:spPr/>
        <p:txBody>
          <a:bodyPr/>
          <a:lstStyle/>
          <a:p>
            <a:endParaRPr lang="en-GB"/>
          </a:p>
        </p:txBody>
      </p:sp>
      <p:sp>
        <p:nvSpPr>
          <p:cNvPr id="8" name="Speech Bubble: Rectangle with Corners Rounded 7">
            <a:extLst>
              <a:ext uri="{FF2B5EF4-FFF2-40B4-BE49-F238E27FC236}">
                <a16:creationId xmlns:a16="http://schemas.microsoft.com/office/drawing/2014/main" id="{4D6467E0-1903-428B-87D8-7FAA912777D4}"/>
              </a:ext>
            </a:extLst>
          </p:cNvPr>
          <p:cNvSpPr/>
          <p:nvPr/>
        </p:nvSpPr>
        <p:spPr>
          <a:xfrm>
            <a:off x="731168" y="827522"/>
            <a:ext cx="7681664" cy="4666201"/>
          </a:xfrm>
          <a:prstGeom prst="wedgeRoundRectCallout">
            <a:avLst>
              <a:gd name="adj1" fmla="val -33370"/>
              <a:gd name="adj2" fmla="val 66647"/>
              <a:gd name="adj3" fmla="val 16667"/>
            </a:avLst>
          </a:prstGeom>
          <a:solidFill>
            <a:srgbClr val="5B1E4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“To highlight the problem without making a formal complaint and to thank the staff for excellent care”</a:t>
            </a:r>
            <a:endParaRPr kumimoji="0" lang="en-GB" sz="4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468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AD48-DC37-F7BA-45B5-CD5F1E51688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5C1DD1D-0796-8ED1-5412-85D5FC7154F9}"/>
              </a:ext>
            </a:extLst>
          </p:cNvPr>
          <p:cNvSpPr>
            <a:spLocks noGrp="1"/>
          </p:cNvSpPr>
          <p:nvPr>
            <p:ph type="subTitle" idx="1"/>
          </p:nvPr>
        </p:nvSpPr>
        <p:spPr/>
        <p:txBody>
          <a:bodyPr/>
          <a:lstStyle/>
          <a:p>
            <a:endParaRPr lang="en-GB"/>
          </a:p>
        </p:txBody>
      </p:sp>
      <p:sp>
        <p:nvSpPr>
          <p:cNvPr id="10" name="Speech Bubble: Rectangle with Corners Rounded 9">
            <a:extLst>
              <a:ext uri="{FF2B5EF4-FFF2-40B4-BE49-F238E27FC236}">
                <a16:creationId xmlns:a16="http://schemas.microsoft.com/office/drawing/2014/main" id="{00A1EF21-96C8-4190-903F-AE77E5A88F97}"/>
              </a:ext>
            </a:extLst>
          </p:cNvPr>
          <p:cNvSpPr/>
          <p:nvPr/>
        </p:nvSpPr>
        <p:spPr>
          <a:xfrm>
            <a:off x="1402668" y="957219"/>
            <a:ext cx="7010164" cy="4536504"/>
          </a:xfrm>
          <a:prstGeom prst="wedgeRoundRectCallout">
            <a:avLst>
              <a:gd name="adj1" fmla="val -33370"/>
              <a:gd name="adj2" fmla="val 66647"/>
              <a:gd name="adj3" fmla="val 16667"/>
            </a:avLst>
          </a:prstGeom>
          <a:solidFill>
            <a:srgbClr val="5B1E4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a:t>
            </a:r>
            <a:r>
              <a:rPr kumimoji="0" lang="en-GB" sz="36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It was a difficult time for me to go through and Care Opinion allowed me to control the speed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and words rather than be rushed through Q&amp;As or tick box scenario where things don't quite fit.”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416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9AF6-0818-4673-AB5C-314264DBB49F}"/>
              </a:ext>
            </a:extLst>
          </p:cNvPr>
          <p:cNvSpPr/>
          <p:nvPr/>
        </p:nvSpPr>
        <p:spPr>
          <a:xfrm>
            <a:off x="486918" y="629266"/>
            <a:ext cx="3826763" cy="1676603"/>
          </a:xfrm>
          <a:prstGeom prst="rect">
            <a:avLst/>
          </a:prstGeom>
        </p:spPr>
        <p:txBody>
          <a:bodyPr vert="horz" lIns="91440" tIns="45720" rIns="91440" bIns="45720" rtlCol="0" anchor="ctr">
            <a:normAutofit/>
          </a:bodyPr>
          <a:lstStyle/>
          <a:p>
            <a:pPr>
              <a:lnSpc>
                <a:spcPct val="90000"/>
              </a:lnSpc>
              <a:spcAft>
                <a:spcPts val="600"/>
              </a:spcAft>
            </a:pPr>
            <a:r>
              <a:rPr lang="en-US" sz="3700" b="1">
                <a:solidFill>
                  <a:srgbClr val="5B1E45"/>
                </a:solidFill>
                <a:latin typeface="Calibri" panose="020F0502020204030204" pitchFamily="34" charset="0"/>
                <a:ea typeface="+mj-ea"/>
                <a:cs typeface="Calibri" panose="020F0502020204030204" pitchFamily="34" charset="0"/>
              </a:rPr>
              <a:t>Ways to share a story with Care Opinion</a:t>
            </a:r>
          </a:p>
        </p:txBody>
      </p:sp>
      <p:sp>
        <p:nvSpPr>
          <p:cNvPr id="3" name="Rectangle 2">
            <a:extLst>
              <a:ext uri="{FF2B5EF4-FFF2-40B4-BE49-F238E27FC236}">
                <a16:creationId xmlns:a16="http://schemas.microsoft.com/office/drawing/2014/main" id="{B4254C08-FE5D-447B-987B-08917507C2A7}"/>
              </a:ext>
            </a:extLst>
          </p:cNvPr>
          <p:cNvSpPr/>
          <p:nvPr/>
        </p:nvSpPr>
        <p:spPr>
          <a:xfrm>
            <a:off x="486918" y="2438400"/>
            <a:ext cx="4733154" cy="3785419"/>
          </a:xfrm>
          <a:prstGeom prst="rect">
            <a:avLst/>
          </a:prstGeom>
        </p:spPr>
        <p:txBody>
          <a:bodyPr vert="horz" lIns="91440" tIns="45720" rIns="91440" bIns="45720" rtlCol="0">
            <a:normAutofit/>
          </a:bodyPr>
          <a:lstStyle/>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Online </a:t>
            </a:r>
            <a:r>
              <a:rPr lang="en-US" sz="2000">
                <a:latin typeface="Calibri" panose="020F0502020204030204" pitchFamily="34" charset="0"/>
                <a:cs typeface="Calibri" panose="020F0502020204030204" pitchFamily="34" charset="0"/>
                <a:hlinkClick r:id="rId2"/>
              </a:rPr>
              <a:t>careopinion.org.uk</a:t>
            </a:r>
            <a:r>
              <a:rPr lang="en-US" sz="2000">
                <a:latin typeface="Calibri" panose="020F0502020204030204" pitchFamily="34" charset="0"/>
                <a:cs typeface="Calibri" panose="020F0502020204030204" pitchFamily="34" charset="0"/>
              </a:rPr>
              <a:t> or </a:t>
            </a:r>
            <a:r>
              <a:rPr lang="en-US" sz="2000" u="sng">
                <a:latin typeface="Calibri" panose="020F0502020204030204" pitchFamily="34" charset="0"/>
                <a:cs typeface="Calibri" panose="020F0502020204030204" pitchFamily="34" charset="0"/>
                <a:hlinkClick r:id="rId3"/>
              </a:rPr>
              <a:t>careopinion.ie</a:t>
            </a:r>
            <a:endParaRPr lang="en-US" sz="2000" u="sng">
              <a:latin typeface="Calibri" panose="020F0502020204030204" pitchFamily="34" charset="0"/>
              <a:cs typeface="Calibri" panose="020F0502020204030204" pitchFamily="34" charset="0"/>
            </a:endParaRP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Freephone </a:t>
            </a:r>
            <a:r>
              <a:rPr lang="en-US" sz="2000" b="1">
                <a:latin typeface="Calibri" panose="020F0502020204030204" pitchFamily="34" charset="0"/>
                <a:cs typeface="Calibri" panose="020F0502020204030204" pitchFamily="34" charset="0"/>
              </a:rPr>
              <a:t>0800 122 3135 (UK only)</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Freepost leaflets</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From an invitation link</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With support from Volunteers</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Using picture tiles</a:t>
            </a:r>
          </a:p>
          <a:p>
            <a:pPr>
              <a:lnSpc>
                <a:spcPct val="90000"/>
              </a:lnSpc>
              <a:spcAft>
                <a:spcPts val="600"/>
              </a:spcAft>
            </a:pPr>
            <a:endParaRPr lang="en-US" sz="2000">
              <a:latin typeface="Calibri" panose="020F0502020204030204" pitchFamily="34" charset="0"/>
              <a:cs typeface="Calibri" panose="020F0502020204030204" pitchFamily="34" charset="0"/>
            </a:endParaRPr>
          </a:p>
          <a:p>
            <a:pPr>
              <a:lnSpc>
                <a:spcPct val="90000"/>
              </a:lnSpc>
              <a:spcAft>
                <a:spcPts val="600"/>
              </a:spcAft>
            </a:pPr>
            <a:r>
              <a:rPr lang="en-US" sz="2000">
                <a:latin typeface="Calibri" panose="020F0502020204030204" pitchFamily="34" charset="0"/>
                <a:cs typeface="Calibri" panose="020F0502020204030204" pitchFamily="34" charset="0"/>
              </a:rPr>
              <a:t>All stories are subject to moderation and are uploaded to the website.</a:t>
            </a:r>
          </a:p>
          <a:p>
            <a:pPr>
              <a:lnSpc>
                <a:spcPct val="90000"/>
              </a:lnSpc>
              <a:spcAft>
                <a:spcPts val="600"/>
              </a:spcAft>
            </a:pPr>
            <a:r>
              <a:rPr lang="en-US" sz="2000">
                <a:latin typeface="Calibri" panose="020F0502020204030204" pitchFamily="34" charset="0"/>
                <a:cs typeface="Calibri" panose="020F0502020204030204" pitchFamily="34" charset="0"/>
              </a:rPr>
              <a:t>All story authors are kept</a:t>
            </a:r>
            <a:r>
              <a:rPr lang="en-US" sz="2000" b="1">
                <a:latin typeface="Calibri" panose="020F0502020204030204" pitchFamily="34" charset="0"/>
                <a:cs typeface="Calibri" panose="020F0502020204030204" pitchFamily="34" charset="0"/>
              </a:rPr>
              <a:t> anonymous</a:t>
            </a:r>
            <a:r>
              <a:rPr lang="en-US" sz="200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630A1C98-5060-46DB-B407-0F634EC081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8772" y="3778365"/>
            <a:ext cx="1759040" cy="2273417"/>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2D1D378A-74D4-444C-B0E5-1BA4249BF1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5274" y="537313"/>
            <a:ext cx="2706035" cy="2706035"/>
          </a:xfrm>
          <a:prstGeom prst="rect">
            <a:avLst/>
          </a:prstGeom>
        </p:spPr>
      </p:pic>
      <p:pic>
        <p:nvPicPr>
          <p:cNvPr id="17" name="Picture 16">
            <a:extLst>
              <a:ext uri="{FF2B5EF4-FFF2-40B4-BE49-F238E27FC236}">
                <a16:creationId xmlns:a16="http://schemas.microsoft.com/office/drawing/2014/main" id="{2E27BF7E-0A39-4B39-9E23-A431BF28D7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35169" y="1196752"/>
            <a:ext cx="1946243" cy="1008112"/>
          </a:xfrm>
          <a:prstGeom prst="rect">
            <a:avLst/>
          </a:prstGeom>
        </p:spPr>
      </p:pic>
      <p:sp>
        <p:nvSpPr>
          <p:cNvPr id="4" name="Rectangle: Rounded Corners 3">
            <a:extLst>
              <a:ext uri="{FF2B5EF4-FFF2-40B4-BE49-F238E27FC236}">
                <a16:creationId xmlns:a16="http://schemas.microsoft.com/office/drawing/2014/main" id="{FF4CCF46-CF87-55A7-97B3-9CA1B7A42E20}"/>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4593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323528" y="260648"/>
            <a:ext cx="7200800" cy="2123658"/>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The story-telling flow – it’s about the conversation</a:t>
            </a:r>
          </a:p>
          <a:p>
            <a:endParaRPr lang="en-GB" sz="3600">
              <a:solidFill>
                <a:srgbClr val="5B1E45"/>
              </a:solidFill>
              <a:latin typeface="Calibri" panose="020F0502020204030204" pitchFamily="34"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656" y="1774998"/>
            <a:ext cx="7748688" cy="4822354"/>
          </a:xfrm>
          <a:prstGeom prst="rect">
            <a:avLst/>
          </a:prstGeom>
        </p:spPr>
      </p:pic>
    </p:spTree>
    <p:extLst>
      <p:ext uri="{BB962C8B-B14F-4D97-AF65-F5344CB8AC3E}">
        <p14:creationId xmlns:p14="http://schemas.microsoft.com/office/powerpoint/2010/main" val="35287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530-4E1B-4D2D-A42C-D29FD6071DC2}"/>
              </a:ext>
            </a:extLst>
          </p:cNvPr>
          <p:cNvSpPr>
            <a:spLocks noGrp="1"/>
          </p:cNvSpPr>
          <p:nvPr>
            <p:ph type="title"/>
          </p:nvPr>
        </p:nvSpPr>
        <p:spPr>
          <a:xfrm>
            <a:off x="439576" y="1052735"/>
            <a:ext cx="6131024" cy="231097"/>
          </a:xfrm>
        </p:spPr>
        <p:txBody>
          <a:bodyPr/>
          <a:lstStyle/>
          <a:p>
            <a:pPr algn="l"/>
            <a:r>
              <a:rPr lang="en-GB" sz="3200" b="1">
                <a:solidFill>
                  <a:srgbClr val="5B1E45"/>
                </a:solidFill>
              </a:rPr>
              <a:t>Care Opinion in 2 minutes</a:t>
            </a:r>
            <a:br>
              <a:rPr lang="en-GB" sz="4400" b="1">
                <a:solidFill>
                  <a:srgbClr val="5B1E45"/>
                </a:solidFill>
              </a:rPr>
            </a:br>
            <a:endParaRPr lang="en-GB"/>
          </a:p>
        </p:txBody>
      </p:sp>
      <p:sp>
        <p:nvSpPr>
          <p:cNvPr id="4" name="Rectangle 1">
            <a:extLst>
              <a:ext uri="{FF2B5EF4-FFF2-40B4-BE49-F238E27FC236}">
                <a16:creationId xmlns:a16="http://schemas.microsoft.com/office/drawing/2014/main" id="{D5E15317-F632-4ED0-A964-AE6BCFD4B777}"/>
              </a:ext>
            </a:extLst>
          </p:cNvPr>
          <p:cNvSpPr>
            <a:spLocks noGrp="1" noChangeArrowheads="1"/>
          </p:cNvSpPr>
          <p:nvPr>
            <p:ph idx="1"/>
          </p:nvPr>
        </p:nvSpPr>
        <p:spPr bwMode="auto">
          <a:xfrm>
            <a:off x="457201" y="3540018"/>
            <a:ext cx="7283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Box 5">
            <a:extLst>
              <a:ext uri="{FF2B5EF4-FFF2-40B4-BE49-F238E27FC236}">
                <a16:creationId xmlns:a16="http://schemas.microsoft.com/office/drawing/2014/main" id="{C5EA094C-4BAD-BAA1-1B08-BF1A01FA9ACC}"/>
              </a:ext>
            </a:extLst>
          </p:cNvPr>
          <p:cNvSpPr txBox="1"/>
          <p:nvPr/>
        </p:nvSpPr>
        <p:spPr>
          <a:xfrm>
            <a:off x="1205881" y="5805265"/>
            <a:ext cx="6534472" cy="369332"/>
          </a:xfrm>
          <a:prstGeom prst="rect">
            <a:avLst/>
          </a:prstGeom>
          <a:noFill/>
        </p:spPr>
        <p:txBody>
          <a:bodyPr wrap="square">
            <a:spAutoFit/>
          </a:bodyPr>
          <a:lstStyle/>
          <a:p>
            <a:pPr algn="ctr" fontAlgn="base"/>
            <a:r>
              <a:rPr lang="en-GB" b="0" i="0">
                <a:solidFill>
                  <a:srgbClr val="5B1E45"/>
                </a:solidFill>
                <a:effectLst/>
                <a:latin typeface="Calibri" panose="020F0502020204030204" pitchFamily="34" charset="0"/>
                <a:cs typeface="Calibri" panose="020F0502020204030204" pitchFamily="34" charset="0"/>
              </a:rPr>
              <a:t>Watch </a:t>
            </a:r>
            <a:r>
              <a:rPr lang="en-GB" b="0" i="0">
                <a:solidFill>
                  <a:srgbClr val="5B1E45"/>
                </a:solidFill>
                <a:effectLst/>
                <a:latin typeface="Calibri" panose="020F0502020204030204" pitchFamily="34" charset="0"/>
                <a:cs typeface="Calibri" panose="020F0502020204030204" pitchFamily="34" charset="0"/>
                <a:hlinkClick r:id="rId4"/>
              </a:rPr>
              <a:t>this short video </a:t>
            </a:r>
            <a:r>
              <a:rPr lang="en-GB" b="0" i="0">
                <a:solidFill>
                  <a:srgbClr val="5B1E45"/>
                </a:solidFill>
                <a:effectLst/>
                <a:latin typeface="Calibri" panose="020F0502020204030204" pitchFamily="34" charset="0"/>
                <a:cs typeface="Calibri" panose="020F0502020204030204" pitchFamily="34" charset="0"/>
              </a:rPr>
              <a:t>to find out more about Care Opinion.</a:t>
            </a:r>
          </a:p>
        </p:txBody>
      </p:sp>
      <p:pic>
        <p:nvPicPr>
          <p:cNvPr id="8" name="Online Media 7" title="Care Opinion in 2 minutes">
            <a:hlinkClick r:id="" action="ppaction://media"/>
            <a:extLst>
              <a:ext uri="{FF2B5EF4-FFF2-40B4-BE49-F238E27FC236}">
                <a16:creationId xmlns:a16="http://schemas.microsoft.com/office/drawing/2014/main" id="{8BC038DB-DBC4-5002-D097-22D0EFB89AFD}"/>
              </a:ext>
            </a:extLst>
          </p:cNvPr>
          <p:cNvPicPr>
            <a:picLocks noRot="1" noChangeAspect="1"/>
          </p:cNvPicPr>
          <p:nvPr>
            <a:videoFile r:link="rId1"/>
          </p:nvPr>
        </p:nvPicPr>
        <p:blipFill>
          <a:blip r:embed="rId5"/>
          <a:stretch>
            <a:fillRect/>
          </a:stretch>
        </p:blipFill>
        <p:spPr>
          <a:xfrm>
            <a:off x="508000" y="1283832"/>
            <a:ext cx="8128000" cy="4431168"/>
          </a:xfrm>
          <a:prstGeom prst="rect">
            <a:avLst/>
          </a:prstGeom>
        </p:spPr>
      </p:pic>
    </p:spTree>
    <p:extLst>
      <p:ext uri="{BB962C8B-B14F-4D97-AF65-F5344CB8AC3E}">
        <p14:creationId xmlns:p14="http://schemas.microsoft.com/office/powerpoint/2010/main" val="39813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F29AE-F55C-E930-F2F2-AD86B7E160D1}"/>
              </a:ext>
            </a:extLst>
          </p:cNvPr>
          <p:cNvPicPr>
            <a:picLocks noChangeAspect="1"/>
          </p:cNvPicPr>
          <p:nvPr/>
        </p:nvPicPr>
        <p:blipFill>
          <a:blip r:embed="rId2"/>
          <a:stretch>
            <a:fillRect/>
          </a:stretch>
        </p:blipFill>
        <p:spPr>
          <a:xfrm>
            <a:off x="0" y="103349"/>
            <a:ext cx="8862669" cy="6397274"/>
          </a:xfrm>
          <a:prstGeom prst="rect">
            <a:avLst/>
          </a:prstGeom>
        </p:spPr>
      </p:pic>
    </p:spTree>
    <p:extLst>
      <p:ext uri="{BB962C8B-B14F-4D97-AF65-F5344CB8AC3E}">
        <p14:creationId xmlns:p14="http://schemas.microsoft.com/office/powerpoint/2010/main" val="131487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B3B2A-F527-89A4-9FDE-856C6EA57938}"/>
              </a:ext>
            </a:extLst>
          </p:cNvPr>
          <p:cNvPicPr>
            <a:picLocks noChangeAspect="1"/>
          </p:cNvPicPr>
          <p:nvPr/>
        </p:nvPicPr>
        <p:blipFill>
          <a:blip r:embed="rId2"/>
          <a:stretch>
            <a:fillRect/>
          </a:stretch>
        </p:blipFill>
        <p:spPr>
          <a:xfrm>
            <a:off x="1799683" y="0"/>
            <a:ext cx="5024438" cy="6707322"/>
          </a:xfrm>
          <a:prstGeom prst="rect">
            <a:avLst/>
          </a:prstGeom>
        </p:spPr>
      </p:pic>
    </p:spTree>
    <p:extLst>
      <p:ext uri="{BB962C8B-B14F-4D97-AF65-F5344CB8AC3E}">
        <p14:creationId xmlns:p14="http://schemas.microsoft.com/office/powerpoint/2010/main" val="50928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62E7A-2EE0-1171-9E3E-24D0DFCC66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2873" y="172407"/>
            <a:ext cx="5793093" cy="6513185"/>
          </a:xfrm>
          <a:prstGeom prst="rect">
            <a:avLst/>
          </a:prstGeom>
        </p:spPr>
      </p:pic>
    </p:spTree>
    <p:extLst>
      <p:ext uri="{BB962C8B-B14F-4D97-AF65-F5344CB8AC3E}">
        <p14:creationId xmlns:p14="http://schemas.microsoft.com/office/powerpoint/2010/main" val="428084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4030F8-C7F8-48A2-AA7B-20B62FFAF112}"/>
              </a:ext>
            </a:extLst>
          </p:cNvPr>
          <p:cNvSpPr txBox="1">
            <a:spLocks/>
          </p:cNvSpPr>
          <p:nvPr/>
        </p:nvSpPr>
        <p:spPr>
          <a:xfrm>
            <a:off x="179512" y="116632"/>
            <a:ext cx="8229600" cy="1143000"/>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B10059"/>
                </a:solidFill>
                <a:effectLst/>
                <a:uLnTx/>
                <a:uFillTx/>
                <a:latin typeface="Calibri" panose="020F0502020204030204" pitchFamily="34" charset="0"/>
                <a:ea typeface="+mj-ea"/>
                <a:cs typeface="Calibri" panose="020F0502020204030204" pitchFamily="34" charset="0"/>
              </a:rPr>
              <a:t>The “tell your story” workflow is our full process on the website</a:t>
            </a:r>
          </a:p>
        </p:txBody>
      </p:sp>
      <p:pic>
        <p:nvPicPr>
          <p:cNvPr id="8" name="Picture 7">
            <a:extLst>
              <a:ext uri="{FF2B5EF4-FFF2-40B4-BE49-F238E27FC236}">
                <a16:creationId xmlns:a16="http://schemas.microsoft.com/office/drawing/2014/main" id="{8E82823C-0210-4B4B-864B-E9026BF2B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821" y="1124744"/>
            <a:ext cx="5039069" cy="5445224"/>
          </a:xfrm>
          <a:prstGeom prst="rect">
            <a:avLst/>
          </a:prstGeom>
        </p:spPr>
      </p:pic>
      <p:sp>
        <p:nvSpPr>
          <p:cNvPr id="9" name="TextBox 8">
            <a:extLst>
              <a:ext uri="{FF2B5EF4-FFF2-40B4-BE49-F238E27FC236}">
                <a16:creationId xmlns:a16="http://schemas.microsoft.com/office/drawing/2014/main" id="{4B321197-1F8E-4006-B8D8-E39F6FC28922}"/>
              </a:ext>
            </a:extLst>
          </p:cNvPr>
          <p:cNvSpPr txBox="1"/>
          <p:nvPr/>
        </p:nvSpPr>
        <p:spPr>
          <a:xfrm>
            <a:off x="37449" y="1478389"/>
            <a:ext cx="4104456" cy="526297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You can use pictures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Give what was good/could be improved tags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Provide optional demographic information, FFT and ratings.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Tag story to multiple providers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Formatted to work on mobile devices</a:t>
            </a:r>
          </a:p>
        </p:txBody>
      </p:sp>
    </p:spTree>
    <p:extLst>
      <p:ext uri="{BB962C8B-B14F-4D97-AF65-F5344CB8AC3E}">
        <p14:creationId xmlns:p14="http://schemas.microsoft.com/office/powerpoint/2010/main" val="128987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panose="020F0502020204030204" pitchFamily="34" charset="0"/>
                <a:cs typeface="Calibri" panose="020F0502020204030204" pitchFamily="34" charset="0"/>
              </a:rPr>
              <a:t>Inviting online feedback with an invitation link </a:t>
            </a: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p:txBody>
          <a:bodyPr/>
          <a:lstStyle/>
          <a:p>
            <a:pPr marL="0" indent="0" algn="l">
              <a:buNone/>
            </a:pPr>
            <a:r>
              <a:rPr lang="en-GB" sz="2000" b="0" i="0">
                <a:solidFill>
                  <a:srgbClr val="444444"/>
                </a:solidFill>
                <a:effectLst/>
                <a:latin typeface="MuseoSans500"/>
              </a:rPr>
              <a:t>The simplest way to invite people to share their experiences on Care Opinion is just to provide a link to the site.</a:t>
            </a:r>
          </a:p>
          <a:p>
            <a:pPr marL="0" indent="0" algn="l">
              <a:buNone/>
            </a:pPr>
            <a:endParaRPr lang="en-GB" sz="2000">
              <a:solidFill>
                <a:srgbClr val="444444"/>
              </a:solidFill>
              <a:latin typeface="MuseoSans500"/>
            </a:endParaRPr>
          </a:p>
          <a:p>
            <a:pPr marL="0" indent="0">
              <a:buNone/>
            </a:pPr>
            <a:r>
              <a:rPr lang="en-GB" sz="2000" b="0" i="0">
                <a:solidFill>
                  <a:srgbClr val="444444"/>
                </a:solidFill>
                <a:effectLst/>
                <a:latin typeface="MuseoSans500"/>
              </a:rPr>
              <a:t>Another way is to make an "</a:t>
            </a:r>
            <a:r>
              <a:rPr lang="en-GB" sz="2000" b="1" i="0">
                <a:solidFill>
                  <a:srgbClr val="5B1E45"/>
                </a:solidFill>
                <a:effectLst/>
                <a:latin typeface="MuseoSans500"/>
              </a:rPr>
              <a:t>invitation link</a:t>
            </a:r>
            <a:r>
              <a:rPr lang="en-GB" sz="2000" b="0" i="0">
                <a:solidFill>
                  <a:srgbClr val="444444"/>
                </a:solidFill>
                <a:effectLst/>
                <a:latin typeface="MuseoSans500"/>
              </a:rPr>
              <a:t>“ and provide that instead. They look like this </a:t>
            </a:r>
            <a:r>
              <a:rPr kumimoji="0" lang="en-US" altLang="en-US" sz="2000" b="0" i="0" u="none" strike="noStrike" cap="none" normalizeH="0" baseline="0">
                <a:ln>
                  <a:noFill/>
                </a:ln>
                <a:solidFill>
                  <a:srgbClr val="444444"/>
                </a:solidFill>
                <a:effectLst/>
                <a:latin typeface="ui-monospace"/>
                <a:hlinkClick r:id="rId3"/>
              </a:rPr>
              <a:t>https://www.careopinion.org.uk/49/aah-ed</a:t>
            </a:r>
            <a:r>
              <a:rPr kumimoji="0" lang="en-US" altLang="en-US" sz="2000" b="0" i="0" u="none" strike="noStrike" cap="none" normalizeH="0" baseline="0">
                <a:ln>
                  <a:noFill/>
                </a:ln>
                <a:solidFill>
                  <a:srgbClr val="444444"/>
                </a:solidFill>
                <a:effectLst/>
                <a:latin typeface="ui-monospace"/>
              </a:rPr>
              <a:t> </a:t>
            </a:r>
            <a:r>
              <a:rPr kumimoji="0" lang="en-US" altLang="en-US" sz="2000" b="0" i="0" u="none" strike="noStrike" cap="none" normalizeH="0" baseline="0">
                <a:ln>
                  <a:noFill/>
                </a:ln>
                <a:solidFill>
                  <a:schemeClr val="tx1"/>
                </a:solidFill>
                <a:effectLst/>
              </a:rPr>
              <a:t>  </a:t>
            </a:r>
            <a:endParaRPr lang="en-GB" sz="2000" b="0" i="0">
              <a:solidFill>
                <a:srgbClr val="444444"/>
              </a:solidFill>
              <a:effectLst/>
              <a:latin typeface="MuseoSans500"/>
            </a:endParaRPr>
          </a:p>
          <a:p>
            <a:pPr marL="0" indent="0" algn="l">
              <a:buNone/>
            </a:pPr>
            <a:endParaRPr lang="en-GB" sz="2000">
              <a:solidFill>
                <a:srgbClr val="444444"/>
              </a:solidFill>
              <a:latin typeface="MuseoSans500"/>
            </a:endParaRPr>
          </a:p>
          <a:p>
            <a:pPr marL="0" indent="0" algn="l">
              <a:buNone/>
            </a:pPr>
            <a:r>
              <a:rPr lang="en-GB" sz="2000" b="1" i="0">
                <a:solidFill>
                  <a:srgbClr val="B10059"/>
                </a:solidFill>
                <a:effectLst/>
                <a:latin typeface="VetoComRegular"/>
              </a:rPr>
              <a:t>What does an invitation link do?</a:t>
            </a:r>
          </a:p>
          <a:p>
            <a:pPr marL="0" indent="0">
              <a:buNone/>
            </a:pPr>
            <a:r>
              <a:rPr lang="en-GB" sz="2000" b="0" i="0">
                <a:solidFill>
                  <a:srgbClr val="444444"/>
                </a:solidFill>
                <a:effectLst/>
                <a:latin typeface="MuseoSans500"/>
              </a:rPr>
              <a:t>An invitation link allows you to:</a:t>
            </a:r>
            <a:r>
              <a:rPr lang="en-GB" sz="2000">
                <a:solidFill>
                  <a:srgbClr val="444444"/>
                </a:solidFill>
                <a:latin typeface="MuseoSans500"/>
              </a:rPr>
              <a:t> </a:t>
            </a:r>
            <a:endParaRPr lang="en-GB" sz="2000" b="0" i="0">
              <a:solidFill>
                <a:srgbClr val="444444"/>
              </a:solidFill>
              <a:effectLst/>
              <a:latin typeface="MuseoSans500"/>
            </a:endParaRPr>
          </a:p>
          <a:p>
            <a:pPr>
              <a:buFont typeface="Arial" panose="020B0604020202020204" pitchFamily="34" charset="0"/>
              <a:buChar char="•"/>
            </a:pPr>
            <a:r>
              <a:rPr lang="en-GB" sz="2000" b="0" i="0">
                <a:solidFill>
                  <a:srgbClr val="444444"/>
                </a:solidFill>
                <a:effectLst/>
                <a:latin typeface="MuseoSans500"/>
              </a:rPr>
              <a:t>customise various aspects of our story-telling workflow</a:t>
            </a:r>
            <a:r>
              <a:rPr lang="en-GB" sz="2000">
                <a:solidFill>
                  <a:srgbClr val="444444"/>
                </a:solidFill>
                <a:latin typeface="MuseoSans500"/>
              </a:rPr>
              <a:t> </a:t>
            </a:r>
            <a:endParaRPr lang="en-GB" sz="2000" b="0" i="0">
              <a:solidFill>
                <a:srgbClr val="444444"/>
              </a:solidFill>
              <a:effectLst/>
              <a:latin typeface="MuseoSans500"/>
            </a:endParaRPr>
          </a:p>
          <a:p>
            <a:pPr algn="l">
              <a:buFont typeface="Arial" panose="020B0604020202020204" pitchFamily="34" charset="0"/>
              <a:buChar char="•"/>
            </a:pPr>
            <a:r>
              <a:rPr lang="en-GB" sz="2000" b="0" i="0">
                <a:solidFill>
                  <a:srgbClr val="444444"/>
                </a:solidFill>
                <a:effectLst/>
                <a:latin typeface="MuseoSans500"/>
              </a:rPr>
              <a:t>easily access widget codes, kiosk links or QR codes to share with people using services</a:t>
            </a:r>
          </a:p>
          <a:p>
            <a:pPr>
              <a:buFont typeface="Arial" panose="020B0604020202020204" pitchFamily="34" charset="0"/>
              <a:buChar char="•"/>
            </a:pPr>
            <a:r>
              <a:rPr lang="en-GB" sz="2000" b="0" i="0">
                <a:solidFill>
                  <a:srgbClr val="444444"/>
                </a:solidFill>
                <a:effectLst/>
                <a:latin typeface="MuseoSans500"/>
              </a:rPr>
              <a:t>keep track of which stories came via which invitation links</a:t>
            </a:r>
            <a:r>
              <a:rPr lang="en-GB" sz="2000">
                <a:solidFill>
                  <a:srgbClr val="444444"/>
                </a:solidFill>
                <a:latin typeface="MuseoSans500"/>
              </a:rPr>
              <a:t>, and run reports and visualisations easily</a:t>
            </a:r>
          </a:p>
          <a:p>
            <a:pPr>
              <a:buFont typeface="Arial" panose="020B0604020202020204" pitchFamily="34" charset="0"/>
              <a:buChar char="•"/>
            </a:pPr>
            <a:r>
              <a:rPr lang="en-GB" sz="2000" b="0" i="0">
                <a:solidFill>
                  <a:srgbClr val="444444"/>
                </a:solidFill>
                <a:effectLst/>
                <a:latin typeface="MuseoSans500"/>
              </a:rPr>
              <a:t>Add your own survey link at the end</a:t>
            </a:r>
          </a:p>
          <a:p>
            <a:pPr marL="0" indent="0">
              <a:buNone/>
            </a:pPr>
            <a:endParaRPr lang="en-GB" sz="2000">
              <a:solidFill>
                <a:srgbClr val="444444"/>
              </a:solidFill>
              <a:latin typeface="MuseoSans500"/>
            </a:endParaRPr>
          </a:p>
        </p:txBody>
      </p:sp>
    </p:spTree>
    <p:extLst>
      <p:ext uri="{BB962C8B-B14F-4D97-AF65-F5344CB8AC3E}">
        <p14:creationId xmlns:p14="http://schemas.microsoft.com/office/powerpoint/2010/main" val="1975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screen">
            <a:extLst>
              <a:ext uri="{FF2B5EF4-FFF2-40B4-BE49-F238E27FC236}">
                <a16:creationId xmlns:a16="http://schemas.microsoft.com/office/drawing/2014/main" id="{AFAD17D0-A6FF-642F-A3F0-76DF214D3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77030"/>
            <a:ext cx="9429225" cy="5303939"/>
          </a:xfrm>
        </p:spPr>
      </p:pic>
    </p:spTree>
    <p:extLst>
      <p:ext uri="{BB962C8B-B14F-4D97-AF65-F5344CB8AC3E}">
        <p14:creationId xmlns:p14="http://schemas.microsoft.com/office/powerpoint/2010/main" val="26258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qr code&#10;&#10;Description automatically generated">
            <a:extLst>
              <a:ext uri="{FF2B5EF4-FFF2-40B4-BE49-F238E27FC236}">
                <a16:creationId xmlns:a16="http://schemas.microsoft.com/office/drawing/2014/main" id="{AFDAAB1A-EDA5-907B-1EE5-52DDE85E9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036" y="311828"/>
            <a:ext cx="4704125" cy="623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5291158-4A0C-04C4-C196-0EC24B74DCB0}"/>
              </a:ext>
            </a:extLst>
          </p:cNvPr>
          <p:cNvPicPr>
            <a:picLocks noChangeAspect="1"/>
          </p:cNvPicPr>
          <p:nvPr/>
        </p:nvPicPr>
        <p:blipFill>
          <a:blip r:embed="rId3"/>
          <a:stretch>
            <a:fillRect/>
          </a:stretch>
        </p:blipFill>
        <p:spPr>
          <a:xfrm>
            <a:off x="5672155" y="1609345"/>
            <a:ext cx="3302877" cy="4268702"/>
          </a:xfrm>
          <a:prstGeom prst="rect">
            <a:avLst/>
          </a:prstGeom>
        </p:spPr>
      </p:pic>
    </p:spTree>
    <p:extLst>
      <p:ext uri="{BB962C8B-B14F-4D97-AF65-F5344CB8AC3E}">
        <p14:creationId xmlns:p14="http://schemas.microsoft.com/office/powerpoint/2010/main" val="1973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row&#10;&#10;Description automatically generated">
            <a:extLst>
              <a:ext uri="{FF2B5EF4-FFF2-40B4-BE49-F238E27FC236}">
                <a16:creationId xmlns:a16="http://schemas.microsoft.com/office/drawing/2014/main" id="{84E65AA7-DD65-B78C-0F47-1B2E04407A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481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9AF6-0818-4673-AB5C-314264DBB49F}"/>
              </a:ext>
            </a:extLst>
          </p:cNvPr>
          <p:cNvSpPr/>
          <p:nvPr/>
        </p:nvSpPr>
        <p:spPr>
          <a:xfrm>
            <a:off x="486918" y="298397"/>
            <a:ext cx="7516448" cy="924631"/>
          </a:xfrm>
          <a:prstGeom prst="rect">
            <a:avLst/>
          </a:prstGeom>
        </p:spPr>
        <p:txBody>
          <a:bodyPr vert="horz" lIns="91440" tIns="45720" rIns="91440" bIns="45720" rtlCol="0" anchor="ctr">
            <a:normAutofit/>
          </a:bodyPr>
          <a:lstStyle/>
          <a:p>
            <a:pPr>
              <a:lnSpc>
                <a:spcPct val="90000"/>
              </a:lnSpc>
              <a:spcAft>
                <a:spcPts val="600"/>
              </a:spcAft>
            </a:pPr>
            <a:r>
              <a:rPr lang="en-US" sz="2400" b="1">
                <a:solidFill>
                  <a:srgbClr val="5B1E45"/>
                </a:solidFill>
                <a:latin typeface="Calibri"/>
                <a:ea typeface="+mj-ea"/>
                <a:cs typeface="Calibri"/>
              </a:rPr>
              <a:t>How do I find out who else has been alerted to this story?</a:t>
            </a:r>
          </a:p>
        </p:txBody>
      </p:sp>
      <p:sp>
        <p:nvSpPr>
          <p:cNvPr id="3" name="Rectangle 2">
            <a:extLst>
              <a:ext uri="{FF2B5EF4-FFF2-40B4-BE49-F238E27FC236}">
                <a16:creationId xmlns:a16="http://schemas.microsoft.com/office/drawing/2014/main" id="{B4254C08-FE5D-447B-987B-08917507C2A7}"/>
              </a:ext>
            </a:extLst>
          </p:cNvPr>
          <p:cNvSpPr/>
          <p:nvPr/>
        </p:nvSpPr>
        <p:spPr>
          <a:xfrm>
            <a:off x="486918" y="2438400"/>
            <a:ext cx="4733154" cy="3785419"/>
          </a:xfrm>
          <a:prstGeom prst="rect">
            <a:avLst/>
          </a:prstGeom>
        </p:spPr>
        <p:txBody>
          <a:bodyPr vert="horz" lIns="91440" tIns="45720" rIns="91440" bIns="45720" rtlCol="0" anchor="t">
            <a:normAutofit/>
          </a:bodyPr>
          <a:lstStyle/>
          <a:p>
            <a:pPr marL="156845">
              <a:lnSpc>
                <a:spcPct val="90000"/>
              </a:lnSpc>
              <a:spcAft>
                <a:spcPts val="600"/>
              </a:spcAft>
            </a:pPr>
            <a:endParaRPr lang="en-US" sz="2000" u="sng">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F4CCF46-CF87-55A7-97B3-9CA1B7A42E20}"/>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A screenshot of a computer&#10;&#10;Description automatically generated">
            <a:extLst>
              <a:ext uri="{FF2B5EF4-FFF2-40B4-BE49-F238E27FC236}">
                <a16:creationId xmlns:a16="http://schemas.microsoft.com/office/drawing/2014/main" id="{73E8881D-C683-7EB4-2DFF-F611ECF7A2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666" y="1281625"/>
            <a:ext cx="3922294" cy="1444400"/>
          </a:xfrm>
          <a:prstGeom prst="rect">
            <a:avLst/>
          </a:prstGeom>
        </p:spPr>
      </p:pic>
      <p:pic>
        <p:nvPicPr>
          <p:cNvPr id="26" name="Picture 25" descr="A screenshot of a survey&#10;&#10;Description automatically generated">
            <a:extLst>
              <a:ext uri="{FF2B5EF4-FFF2-40B4-BE49-F238E27FC236}">
                <a16:creationId xmlns:a16="http://schemas.microsoft.com/office/drawing/2014/main" id="{F88E2DC2-006A-C081-B3D1-FA142B8F76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8864" y="3937722"/>
            <a:ext cx="4211052" cy="2170925"/>
          </a:xfrm>
          <a:prstGeom prst="rect">
            <a:avLst/>
          </a:prstGeom>
        </p:spPr>
      </p:pic>
      <p:sp>
        <p:nvSpPr>
          <p:cNvPr id="27" name="TextBox 26">
            <a:extLst>
              <a:ext uri="{FF2B5EF4-FFF2-40B4-BE49-F238E27FC236}">
                <a16:creationId xmlns:a16="http://schemas.microsoft.com/office/drawing/2014/main" id="{BCB091F2-9361-29A6-2B9C-0C66FBC40402}"/>
              </a:ext>
            </a:extLst>
          </p:cNvPr>
          <p:cNvSpPr txBox="1"/>
          <p:nvPr/>
        </p:nvSpPr>
        <p:spPr>
          <a:xfrm>
            <a:off x="5005136" y="1540041"/>
            <a:ext cx="34831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5B1E45"/>
                </a:solidFill>
                <a:latin typeface="Arial"/>
                <a:cs typeface="Arial"/>
              </a:rPr>
              <a:t>You can also find out who else in your subscription has been sent an email alert </a:t>
            </a:r>
            <a:endParaRPr lang="en-GB">
              <a:solidFill>
                <a:srgbClr val="5B1E45"/>
              </a:solidFill>
            </a:endParaRPr>
          </a:p>
        </p:txBody>
      </p:sp>
      <p:pic>
        <p:nvPicPr>
          <p:cNvPr id="28" name="Graphic 27" descr="Line arrow: Clockwise curve with solid fill">
            <a:extLst>
              <a:ext uri="{FF2B5EF4-FFF2-40B4-BE49-F238E27FC236}">
                <a16:creationId xmlns:a16="http://schemas.microsoft.com/office/drawing/2014/main" id="{13AD7061-2FF9-D519-3049-5667066696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860000">
            <a:off x="4307305" y="1913021"/>
            <a:ext cx="914400" cy="914400"/>
          </a:xfrm>
          <a:prstGeom prst="rect">
            <a:avLst/>
          </a:prstGeom>
        </p:spPr>
      </p:pic>
      <p:sp>
        <p:nvSpPr>
          <p:cNvPr id="29" name="TextBox 28">
            <a:extLst>
              <a:ext uri="{FF2B5EF4-FFF2-40B4-BE49-F238E27FC236}">
                <a16:creationId xmlns:a16="http://schemas.microsoft.com/office/drawing/2014/main" id="{3E4DCC05-13C7-7A65-7702-CD2E1D51B84D}"/>
              </a:ext>
            </a:extLst>
          </p:cNvPr>
          <p:cNvSpPr txBox="1"/>
          <p:nvPr/>
        </p:nvSpPr>
        <p:spPr>
          <a:xfrm>
            <a:off x="481261" y="4559967"/>
            <a:ext cx="34831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5B1E45"/>
                </a:solidFill>
                <a:latin typeface="Arial"/>
                <a:cs typeface="Arial"/>
              </a:rPr>
              <a:t>Not only can you see who's been notified, but if anyone has read or responded to the story too</a:t>
            </a:r>
            <a:endParaRPr lang="en-GB">
              <a:solidFill>
                <a:srgbClr val="5B1E45"/>
              </a:solidFill>
            </a:endParaRPr>
          </a:p>
        </p:txBody>
      </p:sp>
      <p:pic>
        <p:nvPicPr>
          <p:cNvPr id="30" name="Graphic 29" descr="Line arrow: Anti-clockwise curve with solid fill">
            <a:extLst>
              <a:ext uri="{FF2B5EF4-FFF2-40B4-BE49-F238E27FC236}">
                <a16:creationId xmlns:a16="http://schemas.microsoft.com/office/drawing/2014/main" id="{0CD2DA4B-74B3-F2A2-532F-EC67CE3813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320000">
            <a:off x="3043989" y="5305926"/>
            <a:ext cx="914400" cy="914400"/>
          </a:xfrm>
          <a:prstGeom prst="rect">
            <a:avLst/>
          </a:prstGeom>
        </p:spPr>
      </p:pic>
    </p:spTree>
    <p:extLst>
      <p:ext uri="{BB962C8B-B14F-4D97-AF65-F5344CB8AC3E}">
        <p14:creationId xmlns:p14="http://schemas.microsoft.com/office/powerpoint/2010/main" val="139984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107504" y="-99392"/>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940152" y="3933056"/>
            <a:ext cx="2016224" cy="1077218"/>
          </a:xfrm>
          <a:prstGeom prst="rect">
            <a:avLst/>
          </a:prstGeom>
          <a:noFill/>
        </p:spPr>
        <p:txBody>
          <a:bodyPr wrap="square" rtlCol="0">
            <a:spAutoFit/>
          </a:bodyPr>
          <a:lstStyle/>
          <a:p>
            <a:pPr algn="ctr"/>
            <a:r>
              <a:rPr lang="en-GB" sz="3200" b="1">
                <a:solidFill>
                  <a:schemeClr val="bg1"/>
                </a:solidFill>
                <a:latin typeface="Calibri" panose="020F0502020204030204" pitchFamily="34" charset="0"/>
                <a:cs typeface="Calibri" panose="020F0502020204030204" pitchFamily="34" charset="0"/>
              </a:rPr>
              <a:t>Accessing the site </a:t>
            </a:r>
          </a:p>
        </p:txBody>
      </p:sp>
    </p:spTree>
    <p:extLst>
      <p:ext uri="{BB962C8B-B14F-4D97-AF65-F5344CB8AC3E}">
        <p14:creationId xmlns:p14="http://schemas.microsoft.com/office/powerpoint/2010/main" val="43915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website&#10;&#10;Description automatically generated">
            <a:extLst>
              <a:ext uri="{FF2B5EF4-FFF2-40B4-BE49-F238E27FC236}">
                <a16:creationId xmlns:a16="http://schemas.microsoft.com/office/drawing/2014/main" id="{994372C7-86BE-56FB-BAC5-FD164F6E0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324" y="2080979"/>
            <a:ext cx="8343352" cy="3702322"/>
          </a:xfrm>
          <a:prstGeom prst="rect">
            <a:avLst/>
          </a:prstGeom>
        </p:spPr>
      </p:pic>
      <p:sp>
        <p:nvSpPr>
          <p:cNvPr id="4" name="Oval 3">
            <a:extLst>
              <a:ext uri="{FF2B5EF4-FFF2-40B4-BE49-F238E27FC236}">
                <a16:creationId xmlns:a16="http://schemas.microsoft.com/office/drawing/2014/main" id="{61ECD5B6-270D-1209-D52B-4DC3CC1E9D8D}"/>
              </a:ext>
            </a:extLst>
          </p:cNvPr>
          <p:cNvSpPr/>
          <p:nvPr/>
        </p:nvSpPr>
        <p:spPr>
          <a:xfrm>
            <a:off x="7746732" y="1909524"/>
            <a:ext cx="1069133" cy="754719"/>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 name="Picture 4">
            <a:extLst>
              <a:ext uri="{FF2B5EF4-FFF2-40B4-BE49-F238E27FC236}">
                <a16:creationId xmlns:a16="http://schemas.microsoft.com/office/drawing/2014/main" id="{4BC0A07C-8294-A0A4-F65D-ED07B28CFD1B}"/>
              </a:ext>
            </a:extLst>
          </p:cNvPr>
          <p:cNvPicPr>
            <a:picLocks noChangeAspect="1"/>
          </p:cNvPicPr>
          <p:nvPr/>
        </p:nvPicPr>
        <p:blipFill>
          <a:blip r:embed="rId4"/>
          <a:stretch>
            <a:fillRect/>
          </a:stretch>
        </p:blipFill>
        <p:spPr>
          <a:xfrm>
            <a:off x="3043193" y="101652"/>
            <a:ext cx="3046678" cy="606090"/>
          </a:xfrm>
          <a:prstGeom prst="rect">
            <a:avLst/>
          </a:prstGeom>
        </p:spPr>
      </p:pic>
      <p:pic>
        <p:nvPicPr>
          <p:cNvPr id="5" name="Picture 5">
            <a:extLst>
              <a:ext uri="{FF2B5EF4-FFF2-40B4-BE49-F238E27FC236}">
                <a16:creationId xmlns:a16="http://schemas.microsoft.com/office/drawing/2014/main" id="{58A58D9A-9AD4-F0C2-6177-28F8642C64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0744" y="1527035"/>
            <a:ext cx="2743200" cy="325710"/>
          </a:xfrm>
          <a:prstGeom prst="rect">
            <a:avLst/>
          </a:prstGeom>
        </p:spPr>
      </p:pic>
      <p:pic>
        <p:nvPicPr>
          <p:cNvPr id="8" name="Picture 8" descr="Shape, icon&#10;&#10;Description automatically generated">
            <a:extLst>
              <a:ext uri="{FF2B5EF4-FFF2-40B4-BE49-F238E27FC236}">
                <a16:creationId xmlns:a16="http://schemas.microsoft.com/office/drawing/2014/main" id="{D6CA33FD-56B1-9C9E-0BB8-5FAAAFE507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0225" y="1471545"/>
            <a:ext cx="1178093" cy="382003"/>
          </a:xfrm>
          <a:prstGeom prst="rect">
            <a:avLst/>
          </a:prstGeom>
        </p:spPr>
      </p:pic>
      <p:pic>
        <p:nvPicPr>
          <p:cNvPr id="9" name="Picture 8" descr="Shape, icon&#10;&#10;Description automatically generated">
            <a:extLst>
              <a:ext uri="{FF2B5EF4-FFF2-40B4-BE49-F238E27FC236}">
                <a16:creationId xmlns:a16="http://schemas.microsoft.com/office/drawing/2014/main" id="{1DC49EF3-35F2-6389-9CBC-995C7BFD1E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460000">
            <a:off x="1357880" y="6021670"/>
            <a:ext cx="1178093" cy="382003"/>
          </a:xfrm>
          <a:prstGeom prst="rect">
            <a:avLst/>
          </a:prstGeom>
        </p:spPr>
      </p:pic>
      <p:pic>
        <p:nvPicPr>
          <p:cNvPr id="10" name="Picture 10">
            <a:extLst>
              <a:ext uri="{FF2B5EF4-FFF2-40B4-BE49-F238E27FC236}">
                <a16:creationId xmlns:a16="http://schemas.microsoft.com/office/drawing/2014/main" id="{FF8E62C4-C8CD-7EC1-124F-9041C47F55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6008" y="6151929"/>
            <a:ext cx="5390146" cy="351173"/>
          </a:xfrm>
          <a:prstGeom prst="rect">
            <a:avLst/>
          </a:prstGeom>
        </p:spPr>
      </p:pic>
      <p:pic>
        <p:nvPicPr>
          <p:cNvPr id="11" name="Picture 11">
            <a:extLst>
              <a:ext uri="{FF2B5EF4-FFF2-40B4-BE49-F238E27FC236}">
                <a16:creationId xmlns:a16="http://schemas.microsoft.com/office/drawing/2014/main" id="{149B36C2-F0DC-4F2E-9051-04932B81D3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821" y="772220"/>
            <a:ext cx="3060396" cy="325924"/>
          </a:xfrm>
          <a:prstGeom prst="rect">
            <a:avLst/>
          </a:prstGeom>
        </p:spPr>
      </p:pic>
      <p:pic>
        <p:nvPicPr>
          <p:cNvPr id="12" name="Picture 12" descr="Icon&#10;&#10;Description automatically generated">
            <a:extLst>
              <a:ext uri="{FF2B5EF4-FFF2-40B4-BE49-F238E27FC236}">
                <a16:creationId xmlns:a16="http://schemas.microsoft.com/office/drawing/2014/main" id="{108A2611-3742-C8B9-1060-EEBB74B556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444" y="1087924"/>
            <a:ext cx="475476" cy="985177"/>
          </a:xfrm>
          <a:prstGeom prst="rect">
            <a:avLst/>
          </a:prstGeom>
        </p:spPr>
      </p:pic>
    </p:spTree>
    <p:extLst>
      <p:ext uri="{BB962C8B-B14F-4D97-AF65-F5344CB8AC3E}">
        <p14:creationId xmlns:p14="http://schemas.microsoft.com/office/powerpoint/2010/main" val="33261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A picture containing text, orange&#10;&#10;Description automatically generated">
            <a:extLst>
              <a:ext uri="{FF2B5EF4-FFF2-40B4-BE49-F238E27FC236}">
                <a16:creationId xmlns:a16="http://schemas.microsoft.com/office/drawing/2014/main" id="{32A51EEC-EB2E-06B8-F6A7-7A282C3A8D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495" y="5236084"/>
            <a:ext cx="1609315" cy="564072"/>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87CB7C4C-2BF8-D879-1193-AA2347F9F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205" y="1281287"/>
            <a:ext cx="5991724" cy="4907942"/>
          </a:xfrm>
          <a:prstGeom prst="rect">
            <a:avLst/>
          </a:prstGeom>
        </p:spPr>
      </p:pic>
      <p:pic>
        <p:nvPicPr>
          <p:cNvPr id="7" name="Picture 5" descr="A picture containing clipart&#10;&#10;Description automatically generated">
            <a:extLst>
              <a:ext uri="{FF2B5EF4-FFF2-40B4-BE49-F238E27FC236}">
                <a16:creationId xmlns:a16="http://schemas.microsoft.com/office/drawing/2014/main" id="{A175A770-D7EB-8DD2-555C-5569C4BC34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8169" y="5545898"/>
            <a:ext cx="1310349" cy="491336"/>
          </a:xfrm>
          <a:prstGeom prst="rect">
            <a:avLst/>
          </a:prstGeom>
        </p:spPr>
      </p:pic>
      <p:pic>
        <p:nvPicPr>
          <p:cNvPr id="12" name="Picture 5" descr="A picture containing clipart&#10;&#10;Description automatically generated">
            <a:extLst>
              <a:ext uri="{FF2B5EF4-FFF2-40B4-BE49-F238E27FC236}">
                <a16:creationId xmlns:a16="http://schemas.microsoft.com/office/drawing/2014/main" id="{6D821BE0-EBD7-4E74-A364-DCA58D2149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8168" y="2341122"/>
            <a:ext cx="1310349" cy="491336"/>
          </a:xfrm>
          <a:prstGeom prst="rect">
            <a:avLst/>
          </a:prstGeom>
        </p:spPr>
      </p:pic>
      <p:pic>
        <p:nvPicPr>
          <p:cNvPr id="14" name="Picture 14">
            <a:extLst>
              <a:ext uri="{FF2B5EF4-FFF2-40B4-BE49-F238E27FC236}">
                <a16:creationId xmlns:a16="http://schemas.microsoft.com/office/drawing/2014/main" id="{4CC8DD89-33BF-729E-36BD-AE8C7B409D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351" y="2159007"/>
            <a:ext cx="1987490" cy="297737"/>
          </a:xfrm>
          <a:prstGeom prst="rect">
            <a:avLst/>
          </a:prstGeom>
        </p:spPr>
      </p:pic>
      <p:pic>
        <p:nvPicPr>
          <p:cNvPr id="17" name="Picture 17" descr="A picture containing text&#10;&#10;Description automatically generated">
            <a:extLst>
              <a:ext uri="{FF2B5EF4-FFF2-40B4-BE49-F238E27FC236}">
                <a16:creationId xmlns:a16="http://schemas.microsoft.com/office/drawing/2014/main" id="{FC6AADCC-42C3-D2DE-B50D-ED976DCF46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525" y="3538787"/>
            <a:ext cx="1949390" cy="622635"/>
          </a:xfrm>
          <a:prstGeom prst="rect">
            <a:avLst/>
          </a:prstGeom>
        </p:spPr>
      </p:pic>
      <p:pic>
        <p:nvPicPr>
          <p:cNvPr id="5" name="Picture 5" descr="A picture containing clipart&#10;&#10;Description automatically generated">
            <a:extLst>
              <a:ext uri="{FF2B5EF4-FFF2-40B4-BE49-F238E27FC236}">
                <a16:creationId xmlns:a16="http://schemas.microsoft.com/office/drawing/2014/main" id="{43C63654-372D-6920-CEBE-FC72AD859D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8169" y="3905228"/>
            <a:ext cx="1310349" cy="491336"/>
          </a:xfrm>
          <a:prstGeom prst="rect">
            <a:avLst/>
          </a:prstGeom>
        </p:spPr>
      </p:pic>
      <p:pic>
        <p:nvPicPr>
          <p:cNvPr id="18" name="Picture 18" descr="Logo, company name&#10;&#10;Description automatically generated">
            <a:extLst>
              <a:ext uri="{FF2B5EF4-FFF2-40B4-BE49-F238E27FC236}">
                <a16:creationId xmlns:a16="http://schemas.microsoft.com/office/drawing/2014/main" id="{14865D7E-57DD-F11B-A734-2752B41FFB6B}"/>
              </a:ext>
            </a:extLst>
          </p:cNvPr>
          <p:cNvPicPr>
            <a:picLocks noChangeAspect="1"/>
          </p:cNvPicPr>
          <p:nvPr/>
        </p:nvPicPr>
        <p:blipFill>
          <a:blip r:embed="rId7"/>
          <a:stretch>
            <a:fillRect/>
          </a:stretch>
        </p:blipFill>
        <p:spPr>
          <a:xfrm>
            <a:off x="1647232" y="2214"/>
            <a:ext cx="5849534" cy="958097"/>
          </a:xfrm>
          <a:prstGeom prst="rect">
            <a:avLst/>
          </a:prstGeom>
        </p:spPr>
      </p:pic>
    </p:spTree>
    <p:extLst>
      <p:ext uri="{BB962C8B-B14F-4D97-AF65-F5344CB8AC3E}">
        <p14:creationId xmlns:p14="http://schemas.microsoft.com/office/powerpoint/2010/main" val="105865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16D34A-F747-4502-B09E-DF771EA6A38C}"/>
              </a:ext>
            </a:extLst>
          </p:cNvPr>
          <p:cNvSpPr/>
          <p:nvPr/>
        </p:nvSpPr>
        <p:spPr>
          <a:xfrm>
            <a:off x="179512" y="156156"/>
            <a:ext cx="8712967" cy="6545688"/>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 name="Picture 3">
            <a:extLst>
              <a:ext uri="{FF2B5EF4-FFF2-40B4-BE49-F238E27FC236}">
                <a16:creationId xmlns:a16="http://schemas.microsoft.com/office/drawing/2014/main" id="{29724FCF-0DF2-6916-7958-4C235B559A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59" y="3224346"/>
            <a:ext cx="5609305" cy="3034403"/>
          </a:xfrm>
          <a:prstGeom prst="rect">
            <a:avLst/>
          </a:prstGeom>
        </p:spPr>
      </p:pic>
      <p:pic>
        <p:nvPicPr>
          <p:cNvPr id="4" name="Picture 5" descr="A picture containing text&#10;&#10;Description automatically generated">
            <a:extLst>
              <a:ext uri="{FF2B5EF4-FFF2-40B4-BE49-F238E27FC236}">
                <a16:creationId xmlns:a16="http://schemas.microsoft.com/office/drawing/2014/main" id="{FA7F228A-82A8-6623-D464-3387282342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6103" y="4578517"/>
            <a:ext cx="2743200" cy="566670"/>
          </a:xfrm>
          <a:prstGeom prst="rect">
            <a:avLst/>
          </a:prstGeom>
        </p:spPr>
      </p:pic>
      <p:pic>
        <p:nvPicPr>
          <p:cNvPr id="7" name="Picture 5" descr="A picture containing clipart&#10;&#10;Description automatically generated">
            <a:extLst>
              <a:ext uri="{FF2B5EF4-FFF2-40B4-BE49-F238E27FC236}">
                <a16:creationId xmlns:a16="http://schemas.microsoft.com/office/drawing/2014/main" id="{7D4A174B-B3C0-D173-E5DE-9C8C4E8D41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820000">
            <a:off x="5967660" y="4069294"/>
            <a:ext cx="1310349" cy="491336"/>
          </a:xfrm>
          <a:prstGeom prst="rect">
            <a:avLst/>
          </a:prstGeom>
        </p:spPr>
      </p:pic>
      <p:pic>
        <p:nvPicPr>
          <p:cNvPr id="8" name="Picture 8">
            <a:extLst>
              <a:ext uri="{FF2B5EF4-FFF2-40B4-BE49-F238E27FC236}">
                <a16:creationId xmlns:a16="http://schemas.microsoft.com/office/drawing/2014/main" id="{6E933858-A94F-9593-BE96-6C871EDE1F17}"/>
              </a:ext>
            </a:extLst>
          </p:cNvPr>
          <p:cNvPicPr>
            <a:picLocks noChangeAspect="1"/>
          </p:cNvPicPr>
          <p:nvPr/>
        </p:nvPicPr>
        <p:blipFill>
          <a:blip r:embed="rId5"/>
          <a:stretch>
            <a:fillRect/>
          </a:stretch>
        </p:blipFill>
        <p:spPr>
          <a:xfrm>
            <a:off x="2795701" y="224254"/>
            <a:ext cx="3497908" cy="557769"/>
          </a:xfrm>
          <a:prstGeom prst="rect">
            <a:avLst/>
          </a:prstGeom>
        </p:spPr>
      </p:pic>
      <p:pic>
        <p:nvPicPr>
          <p:cNvPr id="9" name="Picture 9" descr="Graphical user interface, text&#10;&#10;Description automatically generated">
            <a:extLst>
              <a:ext uri="{FF2B5EF4-FFF2-40B4-BE49-F238E27FC236}">
                <a16:creationId xmlns:a16="http://schemas.microsoft.com/office/drawing/2014/main" id="{76A9C95B-2B8C-EB39-1CC6-00E6A5DC1F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644" y="1299359"/>
            <a:ext cx="4657314" cy="1404517"/>
          </a:xfrm>
          <a:prstGeom prst="rect">
            <a:avLst/>
          </a:prstGeom>
        </p:spPr>
      </p:pic>
    </p:spTree>
    <p:extLst>
      <p:ext uri="{BB962C8B-B14F-4D97-AF65-F5344CB8AC3E}">
        <p14:creationId xmlns:p14="http://schemas.microsoft.com/office/powerpoint/2010/main" val="376239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E6507BF-8F43-1A53-8ACC-D2CC66EC628F}"/>
              </a:ext>
            </a:extLst>
          </p:cNvPr>
          <p:cNvPicPr>
            <a:picLocks noChangeAspect="1"/>
          </p:cNvPicPr>
          <p:nvPr/>
        </p:nvPicPr>
        <p:blipFill>
          <a:blip r:embed="rId2"/>
          <a:stretch>
            <a:fillRect/>
          </a:stretch>
        </p:blipFill>
        <p:spPr>
          <a:xfrm>
            <a:off x="4683905" y="2377316"/>
            <a:ext cx="1920240" cy="2403480"/>
          </a:xfrm>
          <a:prstGeom prst="rect">
            <a:avLst/>
          </a:prstGeom>
        </p:spPr>
      </p:pic>
      <p:cxnSp>
        <p:nvCxnSpPr>
          <p:cNvPr id="12" name="Straight Connector 11">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0755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5" descr="Icon&#10;&#10;Description automatically generated">
            <a:extLst>
              <a:ext uri="{FF2B5EF4-FFF2-40B4-BE49-F238E27FC236}">
                <a16:creationId xmlns:a16="http://schemas.microsoft.com/office/drawing/2014/main" id="{C9DCEE52-A148-3EB6-DEA5-D291D5B54143}"/>
              </a:ext>
            </a:extLst>
          </p:cNvPr>
          <p:cNvPicPr>
            <a:picLocks noChangeAspect="1"/>
          </p:cNvPicPr>
          <p:nvPr/>
        </p:nvPicPr>
        <p:blipFill>
          <a:blip r:embed="rId3"/>
          <a:stretch>
            <a:fillRect/>
          </a:stretch>
        </p:blipFill>
        <p:spPr>
          <a:xfrm>
            <a:off x="2515973" y="2535898"/>
            <a:ext cx="1920240" cy="2086316"/>
          </a:xfrm>
          <a:prstGeom prst="rect">
            <a:avLst/>
          </a:prstGeom>
        </p:spPr>
      </p:pic>
      <p:cxnSp>
        <p:nvCxnSpPr>
          <p:cNvPr id="14" name="Straight Connector 13">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444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2" descr="Graphical user interface, text, application, chat or text message&#10;&#10;Description automatically generated">
            <a:extLst>
              <a:ext uri="{FF2B5EF4-FFF2-40B4-BE49-F238E27FC236}">
                <a16:creationId xmlns:a16="http://schemas.microsoft.com/office/drawing/2014/main" id="{286496B1-36CC-6F30-31C8-A039A5652F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15" b="-261"/>
          <a:stretch/>
        </p:blipFill>
        <p:spPr>
          <a:xfrm>
            <a:off x="312612" y="1048067"/>
            <a:ext cx="1920240" cy="4558840"/>
          </a:xfrm>
          <a:prstGeom prst="rect">
            <a:avLst/>
          </a:prstGeom>
        </p:spPr>
      </p:pic>
      <p:cxnSp>
        <p:nvCxnSpPr>
          <p:cNvPr id="16" name="Straight Connector 15">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1746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7" descr="A picture containing text&#10;&#10;Description automatically generated">
            <a:extLst>
              <a:ext uri="{FF2B5EF4-FFF2-40B4-BE49-F238E27FC236}">
                <a16:creationId xmlns:a16="http://schemas.microsoft.com/office/drawing/2014/main" id="{A300C9A8-9EC5-0DEF-36F6-70B00C0D4C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5185" y="2453939"/>
            <a:ext cx="2128058" cy="1123640"/>
          </a:xfrm>
          <a:prstGeom prst="rect">
            <a:avLst/>
          </a:prstGeom>
        </p:spPr>
      </p:pic>
      <p:pic>
        <p:nvPicPr>
          <p:cNvPr id="11" name="Picture 12" descr="Chart, bubble chart&#10;&#10;Description automatically generated">
            <a:extLst>
              <a:ext uri="{FF2B5EF4-FFF2-40B4-BE49-F238E27FC236}">
                <a16:creationId xmlns:a16="http://schemas.microsoft.com/office/drawing/2014/main" id="{05674C81-6CCA-F6C7-B4AB-25A3FA19FD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7375" y="3781750"/>
            <a:ext cx="2141622" cy="1230492"/>
          </a:xfrm>
          <a:prstGeom prst="rect">
            <a:avLst/>
          </a:prstGeom>
        </p:spPr>
      </p:pic>
      <p:pic>
        <p:nvPicPr>
          <p:cNvPr id="13" name="Picture 14">
            <a:extLst>
              <a:ext uri="{FF2B5EF4-FFF2-40B4-BE49-F238E27FC236}">
                <a16:creationId xmlns:a16="http://schemas.microsoft.com/office/drawing/2014/main" id="{4042E600-C577-ED86-4B34-CBEBE6434D53}"/>
              </a:ext>
            </a:extLst>
          </p:cNvPr>
          <p:cNvPicPr>
            <a:picLocks noChangeAspect="1"/>
          </p:cNvPicPr>
          <p:nvPr/>
        </p:nvPicPr>
        <p:blipFill>
          <a:blip r:embed="rId7"/>
          <a:stretch>
            <a:fillRect/>
          </a:stretch>
        </p:blipFill>
        <p:spPr>
          <a:xfrm>
            <a:off x="2713192" y="1883626"/>
            <a:ext cx="1530061" cy="542241"/>
          </a:xfrm>
          <a:prstGeom prst="rect">
            <a:avLst/>
          </a:prstGeom>
        </p:spPr>
      </p:pic>
      <p:pic>
        <p:nvPicPr>
          <p:cNvPr id="15" name="Picture 16">
            <a:extLst>
              <a:ext uri="{FF2B5EF4-FFF2-40B4-BE49-F238E27FC236}">
                <a16:creationId xmlns:a16="http://schemas.microsoft.com/office/drawing/2014/main" id="{E9525EDC-55E0-C985-F77C-AD4E7EB6ADB6}"/>
              </a:ext>
            </a:extLst>
          </p:cNvPr>
          <p:cNvPicPr>
            <a:picLocks noChangeAspect="1"/>
          </p:cNvPicPr>
          <p:nvPr/>
        </p:nvPicPr>
        <p:blipFill>
          <a:blip r:embed="rId8"/>
          <a:stretch>
            <a:fillRect/>
          </a:stretch>
        </p:blipFill>
        <p:spPr>
          <a:xfrm>
            <a:off x="5180165" y="1888913"/>
            <a:ext cx="1047795" cy="444165"/>
          </a:xfrm>
          <a:prstGeom prst="rect">
            <a:avLst/>
          </a:prstGeom>
        </p:spPr>
      </p:pic>
      <p:pic>
        <p:nvPicPr>
          <p:cNvPr id="17" name="Picture 17">
            <a:extLst>
              <a:ext uri="{FF2B5EF4-FFF2-40B4-BE49-F238E27FC236}">
                <a16:creationId xmlns:a16="http://schemas.microsoft.com/office/drawing/2014/main" id="{F991174B-A52D-5D07-817E-6E5C3D6B0969}"/>
              </a:ext>
            </a:extLst>
          </p:cNvPr>
          <p:cNvPicPr>
            <a:picLocks noChangeAspect="1"/>
          </p:cNvPicPr>
          <p:nvPr/>
        </p:nvPicPr>
        <p:blipFill>
          <a:blip r:embed="rId9"/>
          <a:stretch>
            <a:fillRect/>
          </a:stretch>
        </p:blipFill>
        <p:spPr>
          <a:xfrm>
            <a:off x="7002585" y="1722386"/>
            <a:ext cx="1778075" cy="591278"/>
          </a:xfrm>
          <a:prstGeom prst="rect">
            <a:avLst/>
          </a:prstGeom>
        </p:spPr>
      </p:pic>
      <p:pic>
        <p:nvPicPr>
          <p:cNvPr id="18" name="Picture 18">
            <a:extLst>
              <a:ext uri="{FF2B5EF4-FFF2-40B4-BE49-F238E27FC236}">
                <a16:creationId xmlns:a16="http://schemas.microsoft.com/office/drawing/2014/main" id="{6480786B-199B-C685-4470-A4AC6A4204D6}"/>
              </a:ext>
            </a:extLst>
          </p:cNvPr>
          <p:cNvPicPr>
            <a:picLocks noChangeAspect="1"/>
          </p:cNvPicPr>
          <p:nvPr/>
        </p:nvPicPr>
        <p:blipFill>
          <a:blip r:embed="rId10"/>
          <a:stretch>
            <a:fillRect/>
          </a:stretch>
        </p:blipFill>
        <p:spPr>
          <a:xfrm>
            <a:off x="794085" y="385559"/>
            <a:ext cx="7796463" cy="421101"/>
          </a:xfrm>
          <a:prstGeom prst="rect">
            <a:avLst/>
          </a:prstGeom>
        </p:spPr>
      </p:pic>
      <p:pic>
        <p:nvPicPr>
          <p:cNvPr id="19" name="Picture 19">
            <a:extLst>
              <a:ext uri="{FF2B5EF4-FFF2-40B4-BE49-F238E27FC236}">
                <a16:creationId xmlns:a16="http://schemas.microsoft.com/office/drawing/2014/main" id="{BE32DD63-CB1E-65A7-2EE3-CF5302D7EBD2}"/>
              </a:ext>
            </a:extLst>
          </p:cNvPr>
          <p:cNvPicPr>
            <a:picLocks noChangeAspect="1"/>
          </p:cNvPicPr>
          <p:nvPr/>
        </p:nvPicPr>
        <p:blipFill>
          <a:blip r:embed="rId11"/>
          <a:stretch>
            <a:fillRect/>
          </a:stretch>
        </p:blipFill>
        <p:spPr>
          <a:xfrm>
            <a:off x="2620697" y="6042312"/>
            <a:ext cx="4526061" cy="417281"/>
          </a:xfrm>
          <a:prstGeom prst="rect">
            <a:avLst/>
          </a:prstGeom>
        </p:spPr>
      </p:pic>
      <p:pic>
        <p:nvPicPr>
          <p:cNvPr id="21" name="Picture 8" descr="Shape, icon&#10;&#10;Description automatically generated">
            <a:extLst>
              <a:ext uri="{FF2B5EF4-FFF2-40B4-BE49-F238E27FC236}">
                <a16:creationId xmlns:a16="http://schemas.microsoft.com/office/drawing/2014/main" id="{29912911-A397-391A-9819-E08C7426C27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060000">
            <a:off x="1412569" y="5890415"/>
            <a:ext cx="1178093" cy="382003"/>
          </a:xfrm>
          <a:prstGeom prst="rect">
            <a:avLst/>
          </a:prstGeom>
        </p:spPr>
      </p:pic>
    </p:spTree>
    <p:extLst>
      <p:ext uri="{BB962C8B-B14F-4D97-AF65-F5344CB8AC3E}">
        <p14:creationId xmlns:p14="http://schemas.microsoft.com/office/powerpoint/2010/main" val="8572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0C0FD-782F-9576-436E-CDEBBF9C41FA}"/>
              </a:ext>
            </a:extLst>
          </p:cNvPr>
          <p:cNvSpPr txBox="1"/>
          <p:nvPr/>
        </p:nvSpPr>
        <p:spPr>
          <a:xfrm>
            <a:off x="131665" y="397223"/>
            <a:ext cx="4572000" cy="523220"/>
          </a:xfrm>
          <a:prstGeom prst="rect">
            <a:avLst/>
          </a:prstGeom>
          <a:noFill/>
        </p:spPr>
        <p:txBody>
          <a:bodyPr wrap="square">
            <a:spAutoFit/>
          </a:bodyPr>
          <a:lstStyle/>
          <a:p>
            <a:r>
              <a:rPr lang="en-GB" sz="2800" b="1">
                <a:solidFill>
                  <a:srgbClr val="B10059"/>
                </a:solidFill>
              </a:rPr>
              <a:t>How to find help?</a:t>
            </a:r>
          </a:p>
        </p:txBody>
      </p:sp>
      <p:sp>
        <p:nvSpPr>
          <p:cNvPr id="7" name="TextBox 6">
            <a:extLst>
              <a:ext uri="{FF2B5EF4-FFF2-40B4-BE49-F238E27FC236}">
                <a16:creationId xmlns:a16="http://schemas.microsoft.com/office/drawing/2014/main" id="{AEC9912B-7089-F3CC-F28C-35B0B3737E28}"/>
              </a:ext>
            </a:extLst>
          </p:cNvPr>
          <p:cNvSpPr txBox="1"/>
          <p:nvPr/>
        </p:nvSpPr>
        <p:spPr>
          <a:xfrm>
            <a:off x="226835" y="1227748"/>
            <a:ext cx="6767351" cy="28050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Help</a:t>
            </a:r>
            <a:r>
              <a:rPr lang="en-GB" sz="2400">
                <a:solidFill>
                  <a:srgbClr val="5B1E45"/>
                </a:solidFill>
                <a:latin typeface="Calibri" panose="020F0502020204030204" pitchFamily="34" charset="0"/>
                <a:cs typeface="Calibri" panose="020F0502020204030204" pitchFamily="34" charset="0"/>
              </a:rPr>
              <a:t> button</a:t>
            </a:r>
          </a:p>
          <a:p>
            <a:pPr marL="342900" indent="-342900">
              <a:lnSpc>
                <a:spcPct val="150000"/>
              </a:lnSpc>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Support</a:t>
            </a:r>
            <a:r>
              <a:rPr lang="en-GB" sz="2400">
                <a:solidFill>
                  <a:srgbClr val="5B1E45"/>
                </a:solidFill>
                <a:latin typeface="Calibri" panose="020F0502020204030204" pitchFamily="34" charset="0"/>
                <a:cs typeface="Calibri" panose="020F0502020204030204" pitchFamily="34" charset="0"/>
              </a:rPr>
              <a:t> page</a:t>
            </a:r>
          </a:p>
          <a:p>
            <a:pPr marL="342900" indent="-342900">
              <a:lnSpc>
                <a:spcPct val="150000"/>
              </a:lnSpc>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Contacting your </a:t>
            </a:r>
            <a:r>
              <a:rPr lang="en-GB" sz="2400" b="1">
                <a:solidFill>
                  <a:srgbClr val="5B1E45"/>
                </a:solidFill>
                <a:latin typeface="Calibri" panose="020F0502020204030204" pitchFamily="34" charset="0"/>
                <a:cs typeface="Calibri" panose="020F0502020204030204" pitchFamily="34" charset="0"/>
              </a:rPr>
              <a:t>lead within your organisation</a:t>
            </a:r>
          </a:p>
          <a:p>
            <a:pPr marL="342900" indent="-342900">
              <a:lnSpc>
                <a:spcPct val="150000"/>
              </a:lnSpc>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Contacting your Care Opinion support lead </a:t>
            </a:r>
          </a:p>
          <a:p>
            <a:pPr marL="342900" indent="-342900">
              <a:lnSpc>
                <a:spcPct val="150000"/>
              </a:lnSpc>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Emailing: </a:t>
            </a:r>
            <a:r>
              <a:rPr lang="en-GB" sz="2400" b="1">
                <a:solidFill>
                  <a:srgbClr val="5B1E45"/>
                </a:solidFill>
                <a:latin typeface="Calibri" panose="020F0502020204030204" pitchFamily="34" charset="0"/>
                <a:cs typeface="Calibri" panose="020F0502020204030204" pitchFamily="34" charset="0"/>
              </a:rPr>
              <a:t>info@careopinion.org.uk</a:t>
            </a:r>
          </a:p>
        </p:txBody>
      </p:sp>
      <p:pic>
        <p:nvPicPr>
          <p:cNvPr id="11" name="Picture 10">
            <a:extLst>
              <a:ext uri="{FF2B5EF4-FFF2-40B4-BE49-F238E27FC236}">
                <a16:creationId xmlns:a16="http://schemas.microsoft.com/office/drawing/2014/main" id="{F675D6DB-41C5-9B6C-6898-1279E5B9FD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943" y="4403523"/>
            <a:ext cx="8356114" cy="2370939"/>
          </a:xfrm>
          <a:prstGeom prst="rect">
            <a:avLst/>
          </a:prstGeom>
        </p:spPr>
      </p:pic>
      <p:sp>
        <p:nvSpPr>
          <p:cNvPr id="13" name="Oval 12">
            <a:extLst>
              <a:ext uri="{FF2B5EF4-FFF2-40B4-BE49-F238E27FC236}">
                <a16:creationId xmlns:a16="http://schemas.microsoft.com/office/drawing/2014/main" id="{0C31340A-2901-6A41-181E-C78E2A5BC161}"/>
              </a:ext>
            </a:extLst>
          </p:cNvPr>
          <p:cNvSpPr/>
          <p:nvPr/>
        </p:nvSpPr>
        <p:spPr>
          <a:xfrm>
            <a:off x="6012160" y="4941168"/>
            <a:ext cx="1151907" cy="432048"/>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A40057A-A866-B3D4-65C4-8384AFE7EFF4}"/>
              </a:ext>
            </a:extLst>
          </p:cNvPr>
          <p:cNvPicPr>
            <a:picLocks noChangeAspect="1"/>
          </p:cNvPicPr>
          <p:nvPr/>
        </p:nvPicPr>
        <p:blipFill>
          <a:blip r:embed="rId3"/>
          <a:stretch>
            <a:fillRect/>
          </a:stretch>
        </p:blipFill>
        <p:spPr>
          <a:xfrm>
            <a:off x="4968632" y="669241"/>
            <a:ext cx="3781425" cy="1038225"/>
          </a:xfrm>
          <a:prstGeom prst="rect">
            <a:avLst/>
          </a:prstGeom>
        </p:spPr>
      </p:pic>
      <p:sp>
        <p:nvSpPr>
          <p:cNvPr id="17" name="Oval 16">
            <a:extLst>
              <a:ext uri="{FF2B5EF4-FFF2-40B4-BE49-F238E27FC236}">
                <a16:creationId xmlns:a16="http://schemas.microsoft.com/office/drawing/2014/main" id="{94022B03-53EF-2B73-550E-E49390F8D673}"/>
              </a:ext>
            </a:extLst>
          </p:cNvPr>
          <p:cNvSpPr/>
          <p:nvPr/>
        </p:nvSpPr>
        <p:spPr>
          <a:xfrm>
            <a:off x="6787297" y="1149639"/>
            <a:ext cx="1331640" cy="523220"/>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6C38-A0DE-F7D5-D020-FE00AE8546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969DB6-628E-C857-1A73-1F6087CC62D7}"/>
              </a:ext>
            </a:extLst>
          </p:cNvPr>
          <p:cNvSpPr txBox="1"/>
          <p:nvPr/>
        </p:nvSpPr>
        <p:spPr>
          <a:xfrm>
            <a:off x="3188633" y="387703"/>
            <a:ext cx="4572000" cy="584775"/>
          </a:xfrm>
          <a:prstGeom prst="rect">
            <a:avLst/>
          </a:prstGeom>
          <a:noFill/>
        </p:spPr>
        <p:txBody>
          <a:bodyPr wrap="square">
            <a:spAutoFit/>
          </a:bodyPr>
          <a:lstStyle/>
          <a:p>
            <a:r>
              <a:rPr lang="en-GB" sz="3200" b="1">
                <a:solidFill>
                  <a:srgbClr val="B10059"/>
                </a:solidFill>
                <a:latin typeface="Calibri" panose="020F0502020204030204" pitchFamily="34" charset="0"/>
                <a:cs typeface="Calibri" panose="020F0502020204030204" pitchFamily="34" charset="0"/>
              </a:rPr>
              <a:t>Bitesize Videos!!</a:t>
            </a:r>
          </a:p>
        </p:txBody>
      </p:sp>
      <p:sp>
        <p:nvSpPr>
          <p:cNvPr id="2" name="TextBox 1">
            <a:extLst>
              <a:ext uri="{FF2B5EF4-FFF2-40B4-BE49-F238E27FC236}">
                <a16:creationId xmlns:a16="http://schemas.microsoft.com/office/drawing/2014/main" id="{B5CFD9FE-C702-BBFB-075B-109A51950DF2}"/>
              </a:ext>
            </a:extLst>
          </p:cNvPr>
          <p:cNvSpPr txBox="1"/>
          <p:nvPr/>
        </p:nvSpPr>
        <p:spPr>
          <a:xfrm>
            <a:off x="459714" y="1251377"/>
            <a:ext cx="4366459" cy="1200329"/>
          </a:xfrm>
          <a:prstGeom prst="rect">
            <a:avLst/>
          </a:prstGeom>
          <a:solidFill>
            <a:srgbClr val="E58FBC"/>
          </a:solidFill>
        </p:spPr>
        <p:txBody>
          <a:bodyPr wrap="square" rtlCol="0">
            <a:spAutoFit/>
          </a:bodyPr>
          <a:lstStyle/>
          <a:p>
            <a:pPr algn="ctr"/>
            <a:r>
              <a:rPr lang="en-GB">
                <a:latin typeface="Calibri" panose="020F0502020204030204" pitchFamily="34" charset="0"/>
                <a:cs typeface="Calibri" panose="020F0502020204030204" pitchFamily="34" charset="0"/>
              </a:rPr>
              <a:t>As some of you may be aware from our recent email teasing this project, our support team have been working incredibly hard to update our suite of </a:t>
            </a:r>
            <a:r>
              <a:rPr lang="en-GB" b="1">
                <a:latin typeface="Calibri" panose="020F0502020204030204" pitchFamily="34" charset="0"/>
                <a:cs typeface="Calibri" panose="020F0502020204030204" pitchFamily="34" charset="0"/>
              </a:rPr>
              <a:t>Bitesize</a:t>
            </a:r>
            <a:r>
              <a:rPr lang="en-GB">
                <a:latin typeface="Calibri" panose="020F0502020204030204" pitchFamily="34" charset="0"/>
                <a:cs typeface="Calibri" panose="020F0502020204030204" pitchFamily="34" charset="0"/>
              </a:rPr>
              <a:t> </a:t>
            </a:r>
            <a:r>
              <a:rPr lang="en-GB" b="1">
                <a:latin typeface="Calibri" panose="020F0502020204030204" pitchFamily="34" charset="0"/>
                <a:cs typeface="Calibri" panose="020F0502020204030204" pitchFamily="34" charset="0"/>
              </a:rPr>
              <a:t>Videos</a:t>
            </a:r>
            <a:r>
              <a:rPr lang="en-GB">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6FEA0C13-E73F-695E-1AB0-524883610D58}"/>
              </a:ext>
            </a:extLst>
          </p:cNvPr>
          <p:cNvSpPr txBox="1"/>
          <p:nvPr/>
        </p:nvSpPr>
        <p:spPr>
          <a:xfrm>
            <a:off x="555577" y="5324708"/>
            <a:ext cx="4380271" cy="923330"/>
          </a:xfrm>
          <a:prstGeom prst="rect">
            <a:avLst/>
          </a:prstGeom>
          <a:solidFill>
            <a:srgbClr val="B10059"/>
          </a:solidFill>
        </p:spPr>
        <p:txBody>
          <a:bodyPr wrap="square" rtlCol="0">
            <a:spAutoFit/>
          </a:bodyPr>
          <a:lstStyle/>
          <a:p>
            <a:pPr algn="ctr"/>
            <a:r>
              <a:rPr lang="en-GB" dirty="0">
                <a:latin typeface="Calibri" panose="020F0502020204030204" pitchFamily="34" charset="0"/>
                <a:cs typeface="Calibri" panose="020F0502020204030204" pitchFamily="34" charset="0"/>
              </a:rPr>
              <a:t>These are currently being finalised, and we are looking to release these very soon- so </a:t>
            </a:r>
            <a:r>
              <a:rPr lang="en-GB" b="1" dirty="0">
                <a:latin typeface="Calibri" panose="020F0502020204030204" pitchFamily="34" charset="0"/>
                <a:cs typeface="Calibri" panose="020F0502020204030204" pitchFamily="34" charset="0"/>
              </a:rPr>
              <a:t>watch this space!</a:t>
            </a:r>
          </a:p>
        </p:txBody>
      </p:sp>
      <p:sp>
        <p:nvSpPr>
          <p:cNvPr id="6" name="TextBox 5">
            <a:extLst>
              <a:ext uri="{FF2B5EF4-FFF2-40B4-BE49-F238E27FC236}">
                <a16:creationId xmlns:a16="http://schemas.microsoft.com/office/drawing/2014/main" id="{B643D709-13DE-B3F2-3E8E-AC74DF77755E}"/>
              </a:ext>
            </a:extLst>
          </p:cNvPr>
          <p:cNvSpPr txBox="1"/>
          <p:nvPr/>
        </p:nvSpPr>
        <p:spPr>
          <a:xfrm>
            <a:off x="424117" y="2619272"/>
            <a:ext cx="4571999" cy="923330"/>
          </a:xfrm>
          <a:prstGeom prst="rect">
            <a:avLst/>
          </a:prstGeom>
          <a:solidFill>
            <a:srgbClr val="D95D9E"/>
          </a:solidFill>
        </p:spPr>
        <p:txBody>
          <a:bodyPr wrap="square" rtlCol="0">
            <a:spAutoFit/>
          </a:bodyPr>
          <a:lstStyle/>
          <a:p>
            <a:pPr algn="ctr"/>
            <a:r>
              <a:rPr lang="en-GB">
                <a:latin typeface="Calibri" panose="020F0502020204030204" pitchFamily="34" charset="0"/>
                <a:cs typeface="Calibri" panose="020F0502020204030204" pitchFamily="34" charset="0"/>
              </a:rPr>
              <a:t>These videos will cover a whole </a:t>
            </a:r>
            <a:r>
              <a:rPr lang="en-GB" b="1">
                <a:latin typeface="Calibri" panose="020F0502020204030204" pitchFamily="34" charset="0"/>
                <a:cs typeface="Calibri" panose="020F0502020204030204" pitchFamily="34" charset="0"/>
              </a:rPr>
              <a:t>host</a:t>
            </a:r>
            <a:r>
              <a:rPr lang="en-GB">
                <a:latin typeface="Calibri" panose="020F0502020204030204" pitchFamily="34" charset="0"/>
                <a:cs typeface="Calibri" panose="020F0502020204030204" pitchFamily="34" charset="0"/>
              </a:rPr>
              <a:t> of </a:t>
            </a:r>
            <a:r>
              <a:rPr lang="en-GB" b="1">
                <a:latin typeface="Calibri" panose="020F0502020204030204" pitchFamily="34" charset="0"/>
                <a:cs typeface="Calibri" panose="020F0502020204030204" pitchFamily="34" charset="0"/>
              </a:rPr>
              <a:t>topics</a:t>
            </a:r>
            <a:r>
              <a:rPr lang="en-GB">
                <a:latin typeface="Calibri" panose="020F0502020204030204" pitchFamily="34" charset="0"/>
                <a:cs typeface="Calibri" panose="020F0502020204030204" pitchFamily="34" charset="0"/>
              </a:rPr>
              <a:t> and will be </a:t>
            </a:r>
            <a:r>
              <a:rPr lang="en-GB" b="1">
                <a:latin typeface="Calibri" panose="020F0502020204030204" pitchFamily="34" charset="0"/>
                <a:cs typeface="Calibri" panose="020F0502020204030204" pitchFamily="34" charset="0"/>
              </a:rPr>
              <a:t>perfect</a:t>
            </a:r>
            <a:r>
              <a:rPr lang="en-GB">
                <a:latin typeface="Calibri" panose="020F0502020204030204" pitchFamily="34" charset="0"/>
                <a:cs typeface="Calibri" panose="020F0502020204030204" pitchFamily="34" charset="0"/>
              </a:rPr>
              <a:t> for explaining how to complete </a:t>
            </a:r>
            <a:r>
              <a:rPr lang="en-GB" b="1">
                <a:latin typeface="Calibri" panose="020F0502020204030204" pitchFamily="34" charset="0"/>
                <a:cs typeface="Calibri" panose="020F0502020204030204" pitchFamily="34" charset="0"/>
              </a:rPr>
              <a:t>common tasks</a:t>
            </a:r>
          </a:p>
        </p:txBody>
      </p:sp>
      <p:sp>
        <p:nvSpPr>
          <p:cNvPr id="12" name="Rectangle: Rounded Corners 11">
            <a:extLst>
              <a:ext uri="{FF2B5EF4-FFF2-40B4-BE49-F238E27FC236}">
                <a16:creationId xmlns:a16="http://schemas.microsoft.com/office/drawing/2014/main" id="{40DBE2FB-9183-9C77-3D27-9C930D64258A}"/>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 name="Picture 15" descr="A picture containing text, clipart&#10;&#10;Description automatically generated">
            <a:extLst>
              <a:ext uri="{FF2B5EF4-FFF2-40B4-BE49-F238E27FC236}">
                <a16:creationId xmlns:a16="http://schemas.microsoft.com/office/drawing/2014/main" id="{F405AB52-7301-E388-8EF5-E8990C6978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5724" y="5592401"/>
            <a:ext cx="1802196" cy="571342"/>
          </a:xfrm>
          <a:prstGeom prst="rect">
            <a:avLst/>
          </a:prstGeom>
        </p:spPr>
      </p:pic>
      <p:pic>
        <p:nvPicPr>
          <p:cNvPr id="19" name="Picture 18">
            <a:extLst>
              <a:ext uri="{FF2B5EF4-FFF2-40B4-BE49-F238E27FC236}">
                <a16:creationId xmlns:a16="http://schemas.microsoft.com/office/drawing/2014/main" id="{63027F28-3BCA-00AC-AFC3-C569A0A325A0}"/>
              </a:ext>
            </a:extLst>
          </p:cNvPr>
          <p:cNvPicPr>
            <a:picLocks noChangeAspect="1"/>
          </p:cNvPicPr>
          <p:nvPr/>
        </p:nvPicPr>
        <p:blipFill>
          <a:blip r:embed="rId3"/>
          <a:stretch>
            <a:fillRect/>
          </a:stretch>
        </p:blipFill>
        <p:spPr>
          <a:xfrm>
            <a:off x="5168183" y="1485212"/>
            <a:ext cx="3310279" cy="3784915"/>
          </a:xfrm>
          <a:prstGeom prst="rect">
            <a:avLst/>
          </a:prstGeom>
        </p:spPr>
      </p:pic>
      <p:sp>
        <p:nvSpPr>
          <p:cNvPr id="10" name="TextBox 9">
            <a:extLst>
              <a:ext uri="{FF2B5EF4-FFF2-40B4-BE49-F238E27FC236}">
                <a16:creationId xmlns:a16="http://schemas.microsoft.com/office/drawing/2014/main" id="{4F6CBA30-AD21-B217-5F33-50F19420CC88}"/>
              </a:ext>
            </a:extLst>
          </p:cNvPr>
          <p:cNvSpPr txBox="1"/>
          <p:nvPr/>
        </p:nvSpPr>
        <p:spPr>
          <a:xfrm>
            <a:off x="459714" y="3710168"/>
            <a:ext cx="4571999" cy="1477328"/>
          </a:xfrm>
          <a:prstGeom prst="rect">
            <a:avLst/>
          </a:prstGeom>
          <a:solidFill>
            <a:srgbClr val="D03888"/>
          </a:solidFill>
        </p:spPr>
        <p:txBody>
          <a:bodyPr wrap="square" rtlCol="0">
            <a:spAutoFit/>
          </a:bodyPr>
          <a:lstStyle/>
          <a:p>
            <a:pPr algn="ctr"/>
            <a:r>
              <a:rPr lang="en-GB">
                <a:latin typeface="Calibri" panose="020F0502020204030204" pitchFamily="34" charset="0"/>
                <a:cs typeface="Calibri" panose="020F0502020204030204" pitchFamily="34" charset="0"/>
              </a:rPr>
              <a:t>Our Bitesize Videos make the </a:t>
            </a:r>
            <a:r>
              <a:rPr lang="en-GB" b="1">
                <a:latin typeface="Calibri" panose="020F0502020204030204" pitchFamily="34" charset="0"/>
                <a:cs typeface="Calibri" panose="020F0502020204030204" pitchFamily="34" charset="0"/>
              </a:rPr>
              <a:t>perfect</a:t>
            </a:r>
            <a:r>
              <a:rPr lang="en-GB">
                <a:latin typeface="Calibri" panose="020F0502020204030204" pitchFamily="34" charset="0"/>
                <a:cs typeface="Calibri" panose="020F0502020204030204" pitchFamily="34" charset="0"/>
              </a:rPr>
              <a:t> training aid, will be great for sharing amongst subscribers for a visual </a:t>
            </a:r>
            <a:r>
              <a:rPr lang="en-GB" b="1">
                <a:latin typeface="Calibri" panose="020F0502020204030204" pitchFamily="34" charset="0"/>
                <a:cs typeface="Calibri" panose="020F0502020204030204" pitchFamily="34" charset="0"/>
              </a:rPr>
              <a:t>step-by-step</a:t>
            </a:r>
            <a:r>
              <a:rPr lang="en-GB">
                <a:latin typeface="Calibri" panose="020F0502020204030204" pitchFamily="34" charset="0"/>
                <a:cs typeface="Calibri" panose="020F0502020204030204" pitchFamily="34" charset="0"/>
              </a:rPr>
              <a:t> on whichever task they are looking to learn how to complete!</a:t>
            </a:r>
          </a:p>
        </p:txBody>
      </p:sp>
    </p:spTree>
    <p:extLst>
      <p:ext uri="{BB962C8B-B14F-4D97-AF65-F5344CB8AC3E}">
        <p14:creationId xmlns:p14="http://schemas.microsoft.com/office/powerpoint/2010/main" val="363622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323528" y="404664"/>
            <a:ext cx="7200800" cy="6494085"/>
          </a:xfrm>
          <a:prstGeom prst="rect">
            <a:avLst/>
          </a:prstGeom>
          <a:noFill/>
        </p:spPr>
        <p:txBody>
          <a:bodyPr wrap="square" lIns="91440" tIns="45720" rIns="91440" bIns="45720" rtlCol="0" anchor="t">
            <a:spAutoFit/>
          </a:bodyPr>
          <a:lstStyle/>
          <a:p>
            <a:pPr algn="ctr"/>
            <a:r>
              <a:rPr lang="en-GB" sz="3600" b="1">
                <a:solidFill>
                  <a:srgbClr val="B10059"/>
                </a:solidFill>
                <a:latin typeface="Calibri"/>
                <a:cs typeface="Calibri"/>
              </a:rPr>
              <a:t>              Today we will have a look at:</a:t>
            </a:r>
          </a:p>
          <a:p>
            <a:endParaRPr lang="en-GB" sz="3200">
              <a:solidFill>
                <a:srgbClr val="5B1E45"/>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GB" sz="2800">
                <a:solidFill>
                  <a:srgbClr val="5B1E45"/>
                </a:solidFill>
                <a:latin typeface="Calibri" panose="020F0502020204030204" pitchFamily="34" charset="0"/>
                <a:cs typeface="Calibri" panose="020F0502020204030204" pitchFamily="34" charset="0"/>
              </a:rPr>
              <a:t>Who we are</a:t>
            </a:r>
          </a:p>
          <a:p>
            <a:pPr marL="457200" indent="-457200">
              <a:buFont typeface="Wingdings" panose="05000000000000000000" pitchFamily="2" charset="2"/>
              <a:buChar char="ü"/>
            </a:pPr>
            <a:endParaRPr lang="en-GB" sz="2800">
              <a:solidFill>
                <a:srgbClr val="5B1E45"/>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GB" sz="2800">
                <a:solidFill>
                  <a:srgbClr val="5B1E45"/>
                </a:solidFill>
                <a:latin typeface="Calibri" panose="020F0502020204030204" pitchFamily="34" charset="0"/>
                <a:cs typeface="Calibri" panose="020F0502020204030204" pitchFamily="34" charset="0"/>
              </a:rPr>
              <a:t>The process of a story and response</a:t>
            </a:r>
          </a:p>
          <a:p>
            <a:pPr marL="457200" indent="-457200">
              <a:buFont typeface="Wingdings" panose="05000000000000000000" pitchFamily="2" charset="2"/>
              <a:buChar char="ü"/>
            </a:pPr>
            <a:endParaRPr lang="en-GB" sz="2800">
              <a:solidFill>
                <a:srgbClr val="5B1E45"/>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GB" sz="2800">
                <a:solidFill>
                  <a:srgbClr val="5B1E45"/>
                </a:solidFill>
                <a:latin typeface="Calibri" panose="020F0502020204030204" pitchFamily="34" charset="0"/>
                <a:cs typeface="Calibri" panose="020F0502020204030204" pitchFamily="34" charset="0"/>
              </a:rPr>
              <a:t>Accessing the Care Opinion website</a:t>
            </a:r>
          </a:p>
          <a:p>
            <a:pPr marL="457200" indent="-457200">
              <a:buFont typeface="Wingdings" panose="05000000000000000000" pitchFamily="2" charset="2"/>
              <a:buChar char="ü"/>
            </a:pPr>
            <a:endParaRPr lang="en-GB" sz="2800">
              <a:solidFill>
                <a:srgbClr val="5B1E45"/>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GB" sz="2800">
                <a:solidFill>
                  <a:srgbClr val="5B1E45"/>
                </a:solidFill>
                <a:latin typeface="Calibri" panose="020F0502020204030204" pitchFamily="34" charset="0"/>
                <a:cs typeface="Calibri" panose="020F0502020204030204" pitchFamily="34" charset="0"/>
              </a:rPr>
              <a:t>Searching</a:t>
            </a:r>
          </a:p>
          <a:p>
            <a:pPr marL="457200" indent="-457200">
              <a:buFont typeface="Wingdings" panose="05000000000000000000" pitchFamily="2" charset="2"/>
              <a:buChar char="ü"/>
            </a:pPr>
            <a:endParaRPr lang="en-GB" sz="2800">
              <a:solidFill>
                <a:srgbClr val="5B1E45"/>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GB" sz="2800">
                <a:solidFill>
                  <a:srgbClr val="5B1E45"/>
                </a:solidFill>
                <a:latin typeface="Calibri" panose="020F0502020204030204" pitchFamily="34" charset="0"/>
                <a:cs typeface="Calibri" panose="020F0502020204030204" pitchFamily="34" charset="0"/>
              </a:rPr>
              <a:t>Where to find help </a:t>
            </a:r>
          </a:p>
          <a:p>
            <a:endParaRPr lang="en-GB" sz="2400">
              <a:solidFill>
                <a:srgbClr val="000000"/>
              </a:solidFill>
              <a:latin typeface="Calibri" panose="020F0502020204030204" pitchFamily="34" charset="0"/>
              <a:cs typeface="Calibri" panose="020F0502020204030204" pitchFamily="34" charset="0"/>
            </a:endParaRPr>
          </a:p>
          <a:p>
            <a:endParaRPr lang="en-GB" sz="2400">
              <a:solidFill>
                <a:srgbClr val="000000"/>
              </a:solidFill>
              <a:latin typeface="Calibri" panose="020F0502020204030204" pitchFamily="34" charset="0"/>
              <a:cs typeface="Calibri" panose="020F0502020204030204" pitchFamily="34" charset="0"/>
            </a:endParaRPr>
          </a:p>
          <a:p>
            <a:endParaRPr lang="en-GB" sz="2400">
              <a:solidFill>
                <a:srgbClr val="FF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a:latin typeface="Calibri" panose="020F0502020204030204" pitchFamily="34" charset="0"/>
              <a:cs typeface="Calibri" panose="020F0502020204030204" pitchFamily="34" charset="0"/>
            </a:endParaRPr>
          </a:p>
        </p:txBody>
      </p:sp>
      <p:pic>
        <p:nvPicPr>
          <p:cNvPr id="3" name="Picture 2" descr="A picture containing icon&#10;&#10;Description automatically generated">
            <a:extLst>
              <a:ext uri="{FF2B5EF4-FFF2-40B4-BE49-F238E27FC236}">
                <a16:creationId xmlns:a16="http://schemas.microsoft.com/office/drawing/2014/main" id="{5BB99845-6CEE-4735-8389-E52F01F18F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8981" y="4312902"/>
            <a:ext cx="1790693" cy="1790693"/>
          </a:xfrm>
          <a:prstGeom prst="rect">
            <a:avLst/>
          </a:prstGeom>
        </p:spPr>
      </p:pic>
      <p:sp>
        <p:nvSpPr>
          <p:cNvPr id="2" name="Rectangle: Rounded Corners 1">
            <a:extLst>
              <a:ext uri="{FF2B5EF4-FFF2-40B4-BE49-F238E27FC236}">
                <a16:creationId xmlns:a16="http://schemas.microsoft.com/office/drawing/2014/main" id="{90A176FE-CF65-81DE-9F54-4CCAEAC72DF8}"/>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4763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F03012C-5934-26D1-5BA4-09D3841C3E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67416" b="51120"/>
          <a:stretch/>
        </p:blipFill>
        <p:spPr>
          <a:xfrm>
            <a:off x="1727684" y="746055"/>
            <a:ext cx="5688632" cy="6111945"/>
          </a:xfrm>
          <a:prstGeom prst="rect">
            <a:avLst/>
          </a:prstGeom>
        </p:spPr>
      </p:pic>
      <p:sp>
        <p:nvSpPr>
          <p:cNvPr id="5" name="TextBox 4">
            <a:extLst>
              <a:ext uri="{FF2B5EF4-FFF2-40B4-BE49-F238E27FC236}">
                <a16:creationId xmlns:a16="http://schemas.microsoft.com/office/drawing/2014/main" id="{009B8144-2FE8-91B0-94CC-3D98A71BAFC5}"/>
              </a:ext>
            </a:extLst>
          </p:cNvPr>
          <p:cNvSpPr txBox="1"/>
          <p:nvPr/>
        </p:nvSpPr>
        <p:spPr>
          <a:xfrm>
            <a:off x="3120272" y="2961703"/>
            <a:ext cx="3478491" cy="769441"/>
          </a:xfrm>
          <a:prstGeom prst="rect">
            <a:avLst/>
          </a:prstGeom>
          <a:noFill/>
        </p:spPr>
        <p:txBody>
          <a:bodyPr wrap="square" rtlCol="0">
            <a:spAutoFit/>
          </a:bodyPr>
          <a:lstStyle/>
          <a:p>
            <a:r>
              <a:rPr lang="en-GB" sz="4400" b="1">
                <a:solidFill>
                  <a:schemeClr val="bg1"/>
                </a:solidFill>
              </a:rPr>
              <a:t>Live Site…</a:t>
            </a:r>
          </a:p>
        </p:txBody>
      </p:sp>
    </p:spTree>
    <p:extLst>
      <p:ext uri="{BB962C8B-B14F-4D97-AF65-F5344CB8AC3E}">
        <p14:creationId xmlns:p14="http://schemas.microsoft.com/office/powerpoint/2010/main" val="410718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7BE47-8173-54E3-C943-3A88BC3EF7BE}"/>
              </a:ext>
            </a:extLst>
          </p:cNvPr>
          <p:cNvSpPr txBox="1"/>
          <p:nvPr/>
        </p:nvSpPr>
        <p:spPr>
          <a:xfrm>
            <a:off x="431540" y="240418"/>
            <a:ext cx="828092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B1E45"/>
                </a:solidFill>
                <a:effectLst/>
                <a:uLnTx/>
                <a:uFillTx/>
                <a:latin typeface="Calibri" panose="020F0502020204030204"/>
                <a:ea typeface="+mn-ea"/>
                <a:cs typeface="+mn-cs"/>
              </a:rPr>
              <a:t>Resources and Care Opinion training webinars/events</a:t>
            </a:r>
          </a:p>
        </p:txBody>
      </p:sp>
      <p:sp>
        <p:nvSpPr>
          <p:cNvPr id="3" name="TextBox 2">
            <a:extLst>
              <a:ext uri="{FF2B5EF4-FFF2-40B4-BE49-F238E27FC236}">
                <a16:creationId xmlns:a16="http://schemas.microsoft.com/office/drawing/2014/main" id="{18C31BF1-A7A2-57BD-D5DF-36B5CC946B25}"/>
              </a:ext>
            </a:extLst>
          </p:cNvPr>
          <p:cNvSpPr txBox="1"/>
          <p:nvPr/>
        </p:nvSpPr>
        <p:spPr>
          <a:xfrm>
            <a:off x="657847" y="1225689"/>
            <a:ext cx="6985357" cy="53091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400" b="0" i="0" u="none" strike="noStrike" kern="1200" cap="none" spc="0" normalizeH="0" baseline="0" noProof="0">
                <a:ln>
                  <a:noFill/>
                </a:ln>
                <a:solidFill>
                  <a:srgbClr val="444444"/>
                </a:solidFill>
                <a:effectLst/>
                <a:uLnTx/>
                <a:uFillTx/>
                <a:latin typeface="Calibri" panose="020F0502020204030204"/>
                <a:ea typeface="+mn-ea"/>
                <a:cs typeface="+mn-cs"/>
              </a:rPr>
            </a:br>
            <a:endParaRPr kumimoji="0" lang="en-GB" sz="1600" b="1"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rgbClr val="B10059"/>
                </a:solidFill>
                <a:latin typeface="Calibri" panose="020F0502020204030204"/>
                <a:cs typeface="+mn-cs"/>
              </a:rPr>
              <a:t>Invitation Links</a:t>
            </a:r>
          </a:p>
          <a:p>
            <a:pPr defTabSz="457200" fontAlgn="auto">
              <a:spcBef>
                <a:spcPts val="0"/>
              </a:spcBef>
              <a:spcAft>
                <a:spcPts val="0"/>
              </a:spcAft>
              <a:defRPr/>
            </a:pPr>
            <a:r>
              <a:rPr lang="en-GB" sz="1600" b="1">
                <a:solidFill>
                  <a:srgbClr val="5B1E45"/>
                </a:solidFill>
                <a:latin typeface="Calibri" panose="020F0502020204030204"/>
                <a:cs typeface="+mn-cs"/>
              </a:rPr>
              <a:t>You can watch a short 9 minute video on how to create Invitation Links here: </a:t>
            </a:r>
            <a:r>
              <a:rPr lang="en-GB" sz="1600" b="1">
                <a:solidFill>
                  <a:srgbClr val="0070C0"/>
                </a:solidFill>
                <a:latin typeface="Calibri" panose="020F0502020204030204"/>
                <a:cs typeface="+mn-cs"/>
                <a:hlinkClick r:id="rId3">
                  <a:extLst>
                    <a:ext uri="{A12FA001-AC4F-418D-AE19-62706E023703}">
                      <ahyp:hlinkClr xmlns:ahyp="http://schemas.microsoft.com/office/drawing/2018/hyperlinkcolor" val="tx"/>
                    </a:ext>
                  </a:extLst>
                </a:hlinkClick>
              </a:rPr>
              <a:t>https://vimeo.com/681943773</a:t>
            </a:r>
            <a:endParaRPr lang="en-GB" sz="1600" b="1">
              <a:solidFill>
                <a:srgbClr val="0070C0"/>
              </a:solidFill>
              <a:latin typeface="Calibri" panose="020F0502020204030204"/>
              <a:cs typeface="+mn-cs"/>
            </a:endParaRPr>
          </a:p>
          <a:p>
            <a:pPr defTabSz="457200" fontAlgn="auto">
              <a:spcBef>
                <a:spcPts val="0"/>
              </a:spcBef>
              <a:spcAft>
                <a:spcPts val="0"/>
              </a:spcAft>
              <a:defRPr/>
            </a:pPr>
            <a:endParaRPr lang="en-GB" sz="1600" b="1">
              <a:solidFill>
                <a:srgbClr val="0070C0"/>
              </a:solidFill>
              <a:latin typeface="Calibri" panose="020F0502020204030204"/>
              <a:cs typeface="+mn-cs"/>
            </a:endParaRPr>
          </a:p>
          <a:p>
            <a:pPr defTabSz="457200" fontAlgn="auto">
              <a:spcBef>
                <a:spcPts val="0"/>
              </a:spcBef>
              <a:spcAft>
                <a:spcPts val="0"/>
              </a:spcAft>
              <a:defRPr/>
            </a:pPr>
            <a:r>
              <a:rPr lang="en-GB" b="1">
                <a:solidFill>
                  <a:srgbClr val="B10059"/>
                </a:solidFill>
                <a:latin typeface="Calibri" panose="020F0502020204030204"/>
                <a:cs typeface="+mn-cs"/>
              </a:rPr>
              <a:t>Other webinars</a:t>
            </a:r>
          </a:p>
          <a:p>
            <a:pPr defTabSz="457200" fontAlgn="auto">
              <a:spcBef>
                <a:spcPts val="0"/>
              </a:spcBef>
              <a:spcAft>
                <a:spcPts val="0"/>
              </a:spcAft>
              <a:defRPr/>
            </a:pPr>
            <a:r>
              <a:rPr lang="en-GB" sz="1600" b="1">
                <a:solidFill>
                  <a:srgbClr val="5B1E45"/>
                </a:solidFill>
                <a:latin typeface="Calibri" panose="020F0502020204030204"/>
                <a:cs typeface="+mn-cs"/>
              </a:rPr>
              <a:t>Sign up for and view webinar </a:t>
            </a:r>
            <a:r>
              <a:rPr kumimoji="0" lang="en-GB" sz="1600" b="1" i="0" u="none" strike="noStrike" kern="1200" cap="none" spc="0" normalizeH="0" baseline="0" noProof="0">
                <a:ln>
                  <a:noFill/>
                </a:ln>
                <a:solidFill>
                  <a:srgbClr val="5B1E45"/>
                </a:solidFill>
                <a:effectLst/>
                <a:uLnTx/>
                <a:uFillTx/>
                <a:latin typeface="Calibri" panose="020F0502020204030204"/>
                <a:ea typeface="+mn-ea"/>
                <a:cs typeface="+mn-cs"/>
              </a:rPr>
              <a:t>recordings on this page: </a:t>
            </a:r>
            <a:r>
              <a:rPr kumimoji="0" lang="en-GB" sz="1600" b="1" i="0" u="none" strike="noStrike" kern="1200" cap="none" spc="0" normalizeH="0" baseline="0" noProof="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Training and support webinars | Care Opinion</a:t>
            </a:r>
            <a:endParaRPr lang="en-GB" sz="1600" b="1">
              <a:solidFill>
                <a:srgbClr val="0070C0"/>
              </a:solidFill>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444444"/>
              </a:solidFill>
              <a:effectLst/>
              <a:uLnTx/>
              <a:uFillTx/>
              <a:latin typeface="MuseoSans5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rgbClr val="B10059"/>
                </a:solidFill>
                <a:latin typeface="Calibri" panose="020F0502020204030204"/>
                <a:cs typeface="+mn-cs"/>
              </a:rPr>
              <a:t>Know How Page</a:t>
            </a:r>
            <a:br>
              <a:rPr kumimoji="0" lang="en-GB" sz="1100" b="0" i="0" u="none" strike="noStrike" kern="1200" cap="none" spc="0" normalizeH="0" baseline="0" noProof="0">
                <a:ln>
                  <a:noFill/>
                </a:ln>
                <a:solidFill>
                  <a:srgbClr val="444444"/>
                </a:solidFill>
                <a:effectLst/>
                <a:uLnTx/>
                <a:uFillTx/>
                <a:latin typeface="MuseoSans500"/>
                <a:ea typeface="+mn-ea"/>
                <a:cs typeface="+mn-cs"/>
              </a:rPr>
            </a:br>
            <a:r>
              <a:rPr lang="en-GB" sz="1600" b="1">
                <a:solidFill>
                  <a:srgbClr val="5B1E45"/>
                </a:solidFill>
                <a:latin typeface="Calibri" panose="020F0502020204030204"/>
                <a:cs typeface="+mn-cs"/>
              </a:rPr>
              <a:t>For all your support needs, you can find lots of information at this page: </a:t>
            </a:r>
            <a:r>
              <a:rPr lang="en-GB" sz="1600" b="1">
                <a:solidFill>
                  <a:srgbClr val="0070C0"/>
                </a:solidFill>
                <a:latin typeface="Calibri" panose="020F0502020204030204"/>
                <a:cs typeface="+mn-cs"/>
                <a:hlinkClick r:id="rId5">
                  <a:extLst>
                    <a:ext uri="{A12FA001-AC4F-418D-AE19-62706E023703}">
                      <ahyp:hlinkClr xmlns:ahyp="http://schemas.microsoft.com/office/drawing/2018/hyperlinkcolor" val="tx"/>
                    </a:ext>
                  </a:extLst>
                </a:hlinkClick>
              </a:rPr>
              <a:t>Subscriber know-how | Care Opinion</a:t>
            </a:r>
            <a:endParaRPr lang="en-GB" sz="1600" b="1">
              <a:solidFill>
                <a:srgbClr val="0070C0"/>
              </a:solidFill>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a:solidFill>
                <a:srgbClr val="0070C0"/>
              </a:solidFill>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rgbClr val="B10059"/>
                </a:solidFill>
                <a:latin typeface="Calibri" panose="020F0502020204030204"/>
                <a:cs typeface="+mn-cs"/>
              </a:rPr>
              <a:t>Events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a:solidFill>
                  <a:srgbClr val="5B1E45"/>
                </a:solidFill>
                <a:latin typeface="Calibri" panose="020F0502020204030204"/>
                <a:cs typeface="+mn-cs"/>
              </a:rPr>
              <a:t>Find out about our upcoming Care Opinion events here: </a:t>
            </a:r>
            <a:r>
              <a:rPr lang="en-GB" sz="1600" b="1">
                <a:solidFill>
                  <a:srgbClr val="0070C0"/>
                </a:solidFill>
                <a:latin typeface="Calibri" panose="020F0502020204030204"/>
                <a:cs typeface="+mn-cs"/>
                <a:hlinkClick r:id="rId6">
                  <a:extLst>
                    <a:ext uri="{A12FA001-AC4F-418D-AE19-62706E023703}">
                      <ahyp:hlinkClr xmlns:ahyp="http://schemas.microsoft.com/office/drawing/2018/hyperlinkcolor" val="tx"/>
                    </a:ext>
                  </a:extLst>
                </a:hlinkClick>
              </a:rPr>
              <a:t>Care Opinion Events | Care Opinion</a:t>
            </a:r>
            <a:endParaRPr lang="en-GB" sz="1600" b="1">
              <a:solidFill>
                <a:srgbClr val="0070C0"/>
              </a:solidFill>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a:solidFill>
                <a:srgbClr val="0070C0"/>
              </a:solidFill>
              <a:latin typeface="Calibri" panose="020F0502020204030204"/>
              <a:cs typeface="+mn-cs"/>
            </a:endParaRPr>
          </a:p>
          <a:p>
            <a:pPr defTabSz="457200" fontAlgn="auto">
              <a:spcBef>
                <a:spcPts val="0"/>
              </a:spcBef>
              <a:spcAft>
                <a:spcPts val="0"/>
              </a:spcAft>
              <a:defRPr/>
            </a:pPr>
            <a:r>
              <a:rPr kumimoji="0" lang="en-GB" sz="1600" b="1" i="0" u="none" strike="noStrike" kern="1200" cap="none" spc="0" normalizeH="0" baseline="0" noProof="0">
                <a:ln>
                  <a:noFill/>
                </a:ln>
                <a:solidFill>
                  <a:srgbClr val="B10059"/>
                </a:solidFill>
                <a:effectLst/>
                <a:uLnTx/>
                <a:uFillTx/>
                <a:latin typeface="Arial"/>
                <a:ea typeface="+mn-ea"/>
                <a:cs typeface="Arial"/>
              </a:rPr>
              <a:t>			</a:t>
            </a:r>
          </a:p>
          <a:p>
            <a:pPr defTabSz="457200" fontAlgn="auto">
              <a:spcBef>
                <a:spcPts val="0"/>
              </a:spcBef>
              <a:spcAft>
                <a:spcPts val="0"/>
              </a:spcAft>
              <a:defRPr/>
            </a:pPr>
            <a:r>
              <a:rPr lang="en-GB" sz="1600" b="1">
                <a:solidFill>
                  <a:srgbClr val="B10059"/>
                </a:solidFill>
                <a:latin typeface="Arial"/>
                <a:cs typeface="Arial"/>
              </a:rPr>
              <a:t>				</a:t>
            </a:r>
            <a:r>
              <a:rPr kumimoji="0" lang="en-GB" sz="1600" b="1" i="0" u="none" strike="noStrike" kern="1200" cap="none" spc="0" normalizeH="0" baseline="0" noProof="0">
                <a:ln>
                  <a:noFill/>
                </a:ln>
                <a:solidFill>
                  <a:srgbClr val="B10059"/>
                </a:solidFill>
                <a:effectLst/>
                <a:uLnTx/>
                <a:uFillTx/>
                <a:latin typeface="Arial"/>
                <a:ea typeface="+mn-ea"/>
                <a:cs typeface="Arial"/>
              </a:rPr>
              <a:t>Contact us: </a:t>
            </a:r>
            <a:r>
              <a:rPr kumimoji="0" lang="en-GB" sz="1600" b="0" i="0" u="none" strike="noStrike" kern="1200" cap="none" spc="0" normalizeH="0" baseline="0" noProof="0">
                <a:ln>
                  <a:noFill/>
                </a:ln>
                <a:solidFill>
                  <a:srgbClr val="0070C0"/>
                </a:solidFill>
                <a:effectLst/>
                <a:uLnTx/>
                <a:uFillTx/>
                <a:latin typeface="Arial"/>
                <a:ea typeface="+mn-ea"/>
                <a:cs typeface="Arial"/>
                <a:hlinkClick r:id="rId7">
                  <a:extLst>
                    <a:ext uri="{A12FA001-AC4F-418D-AE19-62706E023703}">
                      <ahyp:hlinkClr xmlns:ahyp="http://schemas.microsoft.com/office/drawing/2018/hyperlinkcolor" val="tx"/>
                    </a:ext>
                  </a:extLst>
                </a:hlinkClick>
              </a:rPr>
              <a:t>info@careopinion.org.uk</a:t>
            </a: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a:solidFill>
                <a:srgbClr val="0070C0"/>
              </a:solidFill>
              <a:latin typeface="Calibri" panose="020F0502020204030204"/>
              <a:cs typeface="+mn-cs"/>
            </a:endParaRPr>
          </a:p>
        </p:txBody>
      </p:sp>
      <p:pic>
        <p:nvPicPr>
          <p:cNvPr id="5" name="Picture 4">
            <a:extLst>
              <a:ext uri="{FF2B5EF4-FFF2-40B4-BE49-F238E27FC236}">
                <a16:creationId xmlns:a16="http://schemas.microsoft.com/office/drawing/2014/main" id="{71D71997-1FC6-11C9-49A9-D1269DFE29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91657" y="5715228"/>
            <a:ext cx="770673" cy="725339"/>
          </a:xfrm>
          <a:prstGeom prst="rect">
            <a:avLst/>
          </a:prstGeom>
        </p:spPr>
      </p:pic>
      <p:pic>
        <p:nvPicPr>
          <p:cNvPr id="6" name="Picture 5">
            <a:extLst>
              <a:ext uri="{FF2B5EF4-FFF2-40B4-BE49-F238E27FC236}">
                <a16:creationId xmlns:a16="http://schemas.microsoft.com/office/drawing/2014/main" id="{9CDE6785-09CF-BFC0-A472-85E4693E8CC2}"/>
              </a:ext>
            </a:extLst>
          </p:cNvPr>
          <p:cNvPicPr>
            <a:picLocks noChangeAspect="1"/>
          </p:cNvPicPr>
          <p:nvPr/>
        </p:nvPicPr>
        <p:blipFill>
          <a:blip r:embed="rId9"/>
          <a:stretch>
            <a:fillRect/>
          </a:stretch>
        </p:blipFill>
        <p:spPr>
          <a:xfrm>
            <a:off x="7283710" y="2721077"/>
            <a:ext cx="1428750" cy="928688"/>
          </a:xfrm>
          <a:prstGeom prst="rect">
            <a:avLst/>
          </a:prstGeom>
        </p:spPr>
      </p:pic>
    </p:spTree>
    <p:extLst>
      <p:ext uri="{BB962C8B-B14F-4D97-AF65-F5344CB8AC3E}">
        <p14:creationId xmlns:p14="http://schemas.microsoft.com/office/powerpoint/2010/main" val="177418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E569AA-4012-4ED1-B3A8-70267766232C}"/>
              </a:ext>
            </a:extLst>
          </p:cNvPr>
          <p:cNvSpPr>
            <a:spLocks noGrp="1"/>
          </p:cNvSpPr>
          <p:nvPr>
            <p:ph type="subTitle" idx="1"/>
          </p:nvPr>
        </p:nvSpPr>
        <p:spPr>
          <a:xfrm>
            <a:off x="539552" y="1124743"/>
            <a:ext cx="8136904" cy="5588913"/>
          </a:xfrm>
        </p:spPr>
        <p:txBody>
          <a:bodyPr/>
          <a:lstStyle/>
          <a:p>
            <a:pPr algn="l"/>
            <a:r>
              <a:rPr lang="en-GB"/>
              <a:t>Royal Devon University Healthcare NHS Foundation Trust</a:t>
            </a:r>
          </a:p>
          <a:p>
            <a:pPr algn="l"/>
            <a:r>
              <a:rPr lang="en-GB" sz="1600">
                <a:hlinkClick r:id="rId2"/>
              </a:rPr>
              <a:t>Our journey from single service to trust-wide subscription</a:t>
            </a:r>
            <a:endParaRPr lang="en-GB" sz="1600"/>
          </a:p>
          <a:p>
            <a:pPr algn="l"/>
            <a:endParaRPr lang="en-GB" sz="1600"/>
          </a:p>
          <a:p>
            <a:pPr algn="l"/>
            <a:r>
              <a:rPr lang="en-GB"/>
              <a:t>Inclusion – Sexual Health Services</a:t>
            </a:r>
          </a:p>
          <a:p>
            <a:pPr algn="l"/>
            <a:r>
              <a:rPr lang="en-GB" sz="1600">
                <a:hlinkClick r:id="rId3"/>
              </a:rPr>
              <a:t>Celebrating 1</a:t>
            </a:r>
            <a:r>
              <a:rPr lang="en-GB" sz="1600" baseline="30000">
                <a:hlinkClick r:id="rId3"/>
              </a:rPr>
              <a:t>st</a:t>
            </a:r>
            <a:r>
              <a:rPr lang="en-GB" sz="1600">
                <a:hlinkClick r:id="rId3"/>
              </a:rPr>
              <a:t> year f online feedback</a:t>
            </a:r>
            <a:endParaRPr lang="en-GB" sz="1600"/>
          </a:p>
          <a:p>
            <a:pPr algn="l"/>
            <a:endParaRPr lang="en-GB" sz="1600"/>
          </a:p>
          <a:p>
            <a:pPr algn="l"/>
            <a:r>
              <a:rPr lang="en-GB"/>
              <a:t>Nottinghamshire Healthcare </a:t>
            </a:r>
          </a:p>
          <a:p>
            <a:pPr algn="l"/>
            <a:r>
              <a:rPr lang="en-GB" sz="1600">
                <a:hlinkClick r:id="rId4"/>
              </a:rPr>
              <a:t>Blog by MH service user</a:t>
            </a:r>
            <a:endParaRPr lang="en-GB" sz="1600"/>
          </a:p>
          <a:p>
            <a:pPr algn="l"/>
            <a:endParaRPr lang="en-GB" sz="1600"/>
          </a:p>
          <a:p>
            <a:pPr algn="l"/>
            <a:r>
              <a:rPr lang="en-GB"/>
              <a:t>GP in Hackney – The Lawson Practice</a:t>
            </a:r>
          </a:p>
          <a:p>
            <a:pPr algn="l"/>
            <a:r>
              <a:rPr lang="en-GB" sz="1600">
                <a:hlinkClick r:id="rId5"/>
              </a:rPr>
              <a:t>Care Opinion within a GP setting</a:t>
            </a:r>
            <a:endParaRPr lang="en-GB" sz="1600"/>
          </a:p>
          <a:p>
            <a:pPr algn="l"/>
            <a:endParaRPr lang="en-GB" sz="1600"/>
          </a:p>
          <a:p>
            <a:pPr algn="l"/>
            <a:r>
              <a:rPr lang="en-GB"/>
              <a:t>Southern Health &amp; Social Care Trust</a:t>
            </a:r>
          </a:p>
          <a:p>
            <a:pPr algn="l"/>
            <a:r>
              <a:rPr lang="en-GB" sz="1600">
                <a:hlinkClick r:id="rId6"/>
              </a:rPr>
              <a:t>Care Opinion for in-patient mental health &amp; learning disability service | Care Opinion</a:t>
            </a:r>
            <a:endParaRPr lang="en-GB" sz="2000"/>
          </a:p>
          <a:p>
            <a:pPr algn="l"/>
            <a:endParaRPr lang="en-GB" sz="1600" b="1">
              <a:solidFill>
                <a:srgbClr val="B10059"/>
              </a:solidFill>
              <a:hlinkClick r:id="rId7">
                <a:extLst>
                  <a:ext uri="{A12FA001-AC4F-418D-AE19-62706E023703}">
                    <ahyp:hlinkClr xmlns:ahyp="http://schemas.microsoft.com/office/drawing/2018/hyperlinkcolor" val="tx"/>
                  </a:ext>
                </a:extLst>
              </a:hlinkClick>
            </a:endParaRPr>
          </a:p>
          <a:p>
            <a:pPr algn="l"/>
            <a:r>
              <a:rPr lang="en-GB" sz="1600" b="1">
                <a:solidFill>
                  <a:srgbClr val="B10059"/>
                </a:solidFill>
                <a:hlinkClick r:id="rId7">
                  <a:extLst>
                    <a:ext uri="{A12FA001-AC4F-418D-AE19-62706E023703}">
                      <ahyp:hlinkClr xmlns:ahyp="http://schemas.microsoft.com/office/drawing/2018/hyperlinkcolor" val="tx"/>
                    </a:ext>
                  </a:extLst>
                </a:hlinkClick>
              </a:rPr>
              <a:t>All blogs on Care Opinion | Care Opinion</a:t>
            </a:r>
            <a:endParaRPr lang="en-GB" sz="2000" b="1">
              <a:solidFill>
                <a:srgbClr val="B10059"/>
              </a:solidFill>
            </a:endParaRPr>
          </a:p>
        </p:txBody>
      </p:sp>
      <p:sp>
        <p:nvSpPr>
          <p:cNvPr id="6" name="TextBox 5">
            <a:extLst>
              <a:ext uri="{FF2B5EF4-FFF2-40B4-BE49-F238E27FC236}">
                <a16:creationId xmlns:a16="http://schemas.microsoft.com/office/drawing/2014/main" id="{6B43465D-2A63-4C2B-86FE-23AF93F6BDE8}"/>
              </a:ext>
            </a:extLst>
          </p:cNvPr>
          <p:cNvSpPr txBox="1"/>
          <p:nvPr/>
        </p:nvSpPr>
        <p:spPr>
          <a:xfrm>
            <a:off x="251520" y="144343"/>
            <a:ext cx="45720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Blogs</a:t>
            </a:r>
            <a:endParaRPr kumimoji="0" lang="en-GB"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16F2B32-594B-8D0C-ACA8-529C36E8BF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8082" y="1629150"/>
            <a:ext cx="2737016" cy="3888343"/>
          </a:xfrm>
          <a:prstGeom prst="rect">
            <a:avLst/>
          </a:prstGeom>
        </p:spPr>
      </p:pic>
    </p:spTree>
    <p:extLst>
      <p:ext uri="{BB962C8B-B14F-4D97-AF65-F5344CB8AC3E}">
        <p14:creationId xmlns:p14="http://schemas.microsoft.com/office/powerpoint/2010/main" val="30205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707A0099-57BF-CA89-0EE4-135944393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7" y="692696"/>
            <a:ext cx="9144000" cy="54726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a:solidFill>
                  <a:schemeClr val="bg1"/>
                </a:solidFill>
                <a:latin typeface="Calibri" panose="020F0502020204030204" pitchFamily="34" charset="0"/>
                <a:cs typeface="Calibri" panose="020F0502020204030204" pitchFamily="34" charset="0"/>
              </a:rPr>
              <a:t>Thank </a:t>
            </a:r>
          </a:p>
          <a:p>
            <a:pPr algn="ctr"/>
            <a:r>
              <a:rPr lang="en-GB" sz="4000" b="1">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B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4" name="Picture 3">
            <a:extLst>
              <a:ext uri="{FF2B5EF4-FFF2-40B4-BE49-F238E27FC236}">
                <a16:creationId xmlns:a16="http://schemas.microsoft.com/office/drawing/2014/main" id="{43DDF0FC-CA93-50F4-BA38-3ED4DA7EF5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759" y="480060"/>
            <a:ext cx="8456714" cy="5897880"/>
          </a:xfrm>
          <a:prstGeom prst="rect">
            <a:avLst/>
          </a:prstGeom>
        </p:spPr>
      </p:pic>
    </p:spTree>
    <p:extLst>
      <p:ext uri="{BB962C8B-B14F-4D97-AF65-F5344CB8AC3E}">
        <p14:creationId xmlns:p14="http://schemas.microsoft.com/office/powerpoint/2010/main" val="376860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B9A-A5A1-4D7A-B1BB-078BDB9B9E33}"/>
              </a:ext>
            </a:extLst>
          </p:cNvPr>
          <p:cNvSpPr txBox="1"/>
          <p:nvPr/>
        </p:nvSpPr>
        <p:spPr>
          <a:xfrm>
            <a:off x="899207" y="1716215"/>
            <a:ext cx="7324061" cy="3139321"/>
          </a:xfrm>
          <a:prstGeom prst="rect">
            <a:avLst/>
          </a:prstGeom>
          <a:noFill/>
        </p:spPr>
        <p:txBody>
          <a:bodyPr wrap="square">
            <a:spAutoFit/>
          </a:bodyPr>
          <a:lstStyle/>
          <a:p>
            <a:pPr algn="ctr" fontAlgn="base"/>
            <a:r>
              <a:rPr lang="en-GB" b="0" i="0">
                <a:solidFill>
                  <a:srgbClr val="5B1E45"/>
                </a:solidFill>
                <a:effectLst/>
                <a:latin typeface="Calibri" panose="020F0502020204030204" pitchFamily="34" charset="0"/>
                <a:cs typeface="Calibri" panose="020F0502020204030204" pitchFamily="34" charset="0"/>
              </a:rPr>
              <a:t>Care Opinion is a non-profit social enterprise, based in Sheffield and Stirling.</a:t>
            </a:r>
          </a:p>
          <a:p>
            <a:pPr algn="ctr" fontAlgn="base"/>
            <a:endParaRPr lang="en-GB" b="0" i="0">
              <a:solidFill>
                <a:srgbClr val="5B1E45"/>
              </a:solidFill>
              <a:effectLst/>
              <a:latin typeface="Calibri" panose="020F0502020204030204" pitchFamily="34" charset="0"/>
              <a:cs typeface="Calibri" panose="020F0502020204030204" pitchFamily="34" charset="0"/>
            </a:endParaRPr>
          </a:p>
          <a:p>
            <a:pPr algn="ctr" fontAlgn="base"/>
            <a:r>
              <a:rPr lang="en-GB" b="0" i="0">
                <a:solidFill>
                  <a:srgbClr val="5B1E45"/>
                </a:solidFill>
                <a:effectLst/>
                <a:latin typeface="Calibri" panose="020F0502020204030204" pitchFamily="34" charset="0"/>
                <a:cs typeface="Calibri" panose="020F0502020204030204" pitchFamily="34" charset="0"/>
              </a:rPr>
              <a:t>We have been sharing people’s experiences of health and care services online since 2005, and we have built a national and international reputation for our innovative and value-led approach to online feedback. </a:t>
            </a:r>
          </a:p>
          <a:p>
            <a:pPr algn="ctr" fontAlgn="base"/>
            <a:endParaRPr lang="en-GB">
              <a:solidFill>
                <a:srgbClr val="5B1E45"/>
              </a:solidFill>
              <a:latin typeface="Calibri" panose="020F0502020204030204" pitchFamily="34" charset="0"/>
              <a:cs typeface="Calibri" panose="020F0502020204030204" pitchFamily="34" charset="0"/>
            </a:endParaRPr>
          </a:p>
          <a:p>
            <a:pPr algn="ctr"/>
            <a:r>
              <a:rPr lang="en-GB">
                <a:solidFill>
                  <a:srgbClr val="5B1E45"/>
                </a:solidFill>
                <a:latin typeface="Calibri" panose="020F0502020204030204" pitchFamily="34" charset="0"/>
                <a:cs typeface="Calibri" panose="020F0502020204030204" pitchFamily="34" charset="0"/>
              </a:rPr>
              <a:t>At Care Opinion we make it </a:t>
            </a:r>
            <a:r>
              <a:rPr lang="en-GB" b="1">
                <a:solidFill>
                  <a:srgbClr val="5B1E45"/>
                </a:solidFill>
                <a:latin typeface="Calibri" panose="020F0502020204030204" pitchFamily="34" charset="0"/>
                <a:cs typeface="Calibri" panose="020F0502020204030204" pitchFamily="34" charset="0"/>
              </a:rPr>
              <a:t>safe</a:t>
            </a:r>
            <a:r>
              <a:rPr lang="en-GB">
                <a:solidFill>
                  <a:srgbClr val="5B1E45"/>
                </a:solidFill>
                <a:latin typeface="Calibri" panose="020F0502020204030204" pitchFamily="34" charset="0"/>
                <a:cs typeface="Calibri" panose="020F0502020204030204" pitchFamily="34" charset="0"/>
              </a:rPr>
              <a:t> and </a:t>
            </a:r>
            <a:r>
              <a:rPr lang="en-GB" b="1">
                <a:solidFill>
                  <a:srgbClr val="5B1E45"/>
                </a:solidFill>
                <a:latin typeface="Calibri" panose="020F0502020204030204" pitchFamily="34" charset="0"/>
                <a:cs typeface="Calibri" panose="020F0502020204030204" pitchFamily="34" charset="0"/>
              </a:rPr>
              <a:t>simple</a:t>
            </a:r>
            <a:r>
              <a:rPr lang="en-GB">
                <a:solidFill>
                  <a:srgbClr val="5B1E45"/>
                </a:solidFill>
                <a:latin typeface="Calibri" panose="020F0502020204030204" pitchFamily="34" charset="0"/>
                <a:cs typeface="Calibri" panose="020F0502020204030204" pitchFamily="34" charset="0"/>
              </a:rPr>
              <a:t> to share your story online and see other people's stories too. You can see how stories are </a:t>
            </a:r>
            <a:r>
              <a:rPr lang="en-GB" b="1">
                <a:solidFill>
                  <a:srgbClr val="5B1E45"/>
                </a:solidFill>
                <a:latin typeface="Calibri" panose="020F0502020204030204" pitchFamily="34" charset="0"/>
                <a:cs typeface="Calibri" panose="020F0502020204030204" pitchFamily="34" charset="0"/>
              </a:rPr>
              <a:t>leading to change.</a:t>
            </a:r>
          </a:p>
          <a:p>
            <a:pPr algn="ctr" fontAlgn="base"/>
            <a:endParaRPr lang="en-GB" b="0" i="0">
              <a:solidFill>
                <a:srgbClr val="5B1E45"/>
              </a:solidFill>
              <a:effectLst/>
              <a:latin typeface="Calibri" panose="020F0502020204030204" pitchFamily="34" charset="0"/>
              <a:cs typeface="Calibri" panose="020F0502020204030204" pitchFamily="34" charset="0"/>
            </a:endParaRPr>
          </a:p>
          <a:p>
            <a:pPr algn="ctr" fontAlgn="base"/>
            <a:endParaRPr lang="en-GB">
              <a:solidFill>
                <a:srgbClr val="5B1E45"/>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93E08AF-187D-4F81-BF3A-30EDB1CA5FD0}"/>
              </a:ext>
            </a:extLst>
          </p:cNvPr>
          <p:cNvSpPr txBox="1"/>
          <p:nvPr/>
        </p:nvSpPr>
        <p:spPr>
          <a:xfrm>
            <a:off x="2752819" y="668820"/>
            <a:ext cx="3638309" cy="646331"/>
          </a:xfrm>
          <a:prstGeom prst="rect">
            <a:avLst/>
          </a:prstGeom>
          <a:noFill/>
        </p:spPr>
        <p:txBody>
          <a:bodyPr wrap="square" rtlCol="0">
            <a:spAutoFit/>
          </a:bodyPr>
          <a:lstStyle/>
          <a:p>
            <a:pPr algn="ctr"/>
            <a:r>
              <a:rPr lang="en-GB" sz="3600">
                <a:solidFill>
                  <a:srgbClr val="B10059"/>
                </a:solidFill>
              </a:rPr>
              <a:t>Who are we?</a:t>
            </a:r>
          </a:p>
        </p:txBody>
      </p:sp>
      <p:sp>
        <p:nvSpPr>
          <p:cNvPr id="8" name="TextBox 7">
            <a:extLst>
              <a:ext uri="{FF2B5EF4-FFF2-40B4-BE49-F238E27FC236}">
                <a16:creationId xmlns:a16="http://schemas.microsoft.com/office/drawing/2014/main" id="{A881D1DB-9B89-4D1F-8F81-0CEE4D281B2C}"/>
              </a:ext>
            </a:extLst>
          </p:cNvPr>
          <p:cNvSpPr txBox="1"/>
          <p:nvPr/>
        </p:nvSpPr>
        <p:spPr>
          <a:xfrm>
            <a:off x="2555232" y="5234036"/>
            <a:ext cx="4339616" cy="338554"/>
          </a:xfrm>
          <a:prstGeom prst="rect">
            <a:avLst/>
          </a:prstGeom>
          <a:noFill/>
        </p:spPr>
        <p:txBody>
          <a:bodyPr wrap="square">
            <a:spAutoFit/>
          </a:bodyPr>
          <a:lstStyle/>
          <a:p>
            <a:r>
              <a:rPr lang="en-GB" sz="1600">
                <a:hlinkClick r:id="rId3"/>
              </a:rPr>
              <a:t>Meet the Care Opinion team | Care </a:t>
            </a:r>
            <a:r>
              <a:rPr lang="en-GB" sz="1400">
                <a:hlinkClick r:id="rId3"/>
              </a:rPr>
              <a:t>Opinion</a:t>
            </a:r>
            <a:endParaRPr lang="en-GB" sz="1600"/>
          </a:p>
        </p:txBody>
      </p:sp>
      <p:sp>
        <p:nvSpPr>
          <p:cNvPr id="10" name="TextBox 9">
            <a:extLst>
              <a:ext uri="{FF2B5EF4-FFF2-40B4-BE49-F238E27FC236}">
                <a16:creationId xmlns:a16="http://schemas.microsoft.com/office/drawing/2014/main" id="{505EE1BB-1DE9-44CE-BC3F-18E5491006A8}"/>
              </a:ext>
            </a:extLst>
          </p:cNvPr>
          <p:cNvSpPr txBox="1"/>
          <p:nvPr/>
        </p:nvSpPr>
        <p:spPr>
          <a:xfrm>
            <a:off x="2381059" y="4777645"/>
            <a:ext cx="4339617" cy="338554"/>
          </a:xfrm>
          <a:prstGeom prst="rect">
            <a:avLst/>
          </a:prstGeom>
          <a:noFill/>
        </p:spPr>
        <p:txBody>
          <a:bodyPr wrap="square">
            <a:spAutoFit/>
          </a:bodyPr>
          <a:lstStyle/>
          <a:p>
            <a:r>
              <a:rPr lang="en-GB" sz="1600">
                <a:hlinkClick r:id="rId4"/>
              </a:rPr>
              <a:t>How is Care Opinion funded? | Care Opinion</a:t>
            </a:r>
            <a:endParaRPr lang="en-GB" sz="1600"/>
          </a:p>
        </p:txBody>
      </p:sp>
      <p:sp>
        <p:nvSpPr>
          <p:cNvPr id="11" name="Rectangle: Rounded Corners 10">
            <a:extLst>
              <a:ext uri="{FF2B5EF4-FFF2-40B4-BE49-F238E27FC236}">
                <a16:creationId xmlns:a16="http://schemas.microsoft.com/office/drawing/2014/main" id="{5CB108E9-D6C7-4A7B-8E1A-F6AD1CF76D88}"/>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text, clipart&#10;&#10;Description automatically generated">
            <a:extLst>
              <a:ext uri="{FF2B5EF4-FFF2-40B4-BE49-F238E27FC236}">
                <a16:creationId xmlns:a16="http://schemas.microsoft.com/office/drawing/2014/main" id="{3016BDFF-C456-4A17-A594-66787A514F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9969" y="560540"/>
            <a:ext cx="1802196" cy="571342"/>
          </a:xfrm>
          <a:prstGeom prst="rect">
            <a:avLst/>
          </a:prstGeom>
        </p:spPr>
      </p:pic>
    </p:spTree>
    <p:extLst>
      <p:ext uri="{BB962C8B-B14F-4D97-AF65-F5344CB8AC3E}">
        <p14:creationId xmlns:p14="http://schemas.microsoft.com/office/powerpoint/2010/main" val="259385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530-4E1B-4D2D-A42C-D29FD6071DC2}"/>
              </a:ext>
            </a:extLst>
          </p:cNvPr>
          <p:cNvSpPr>
            <a:spLocks noGrp="1"/>
          </p:cNvSpPr>
          <p:nvPr>
            <p:ph type="title"/>
          </p:nvPr>
        </p:nvSpPr>
        <p:spPr>
          <a:xfrm>
            <a:off x="439576" y="721759"/>
            <a:ext cx="6131024" cy="562074"/>
          </a:xfrm>
        </p:spPr>
        <p:txBody>
          <a:bodyPr/>
          <a:lstStyle/>
          <a:p>
            <a:pPr algn="l"/>
            <a:r>
              <a:rPr lang="en-GB" sz="3200" b="1">
                <a:solidFill>
                  <a:srgbClr val="5B1E45"/>
                </a:solidFill>
              </a:rPr>
              <a:t>Mission, Vision &amp; Values</a:t>
            </a:r>
            <a:br>
              <a:rPr lang="en-GB" sz="4400" b="1">
                <a:solidFill>
                  <a:srgbClr val="5B1E45"/>
                </a:solidFill>
              </a:rPr>
            </a:br>
            <a:endParaRPr lang="en-GB"/>
          </a:p>
        </p:txBody>
      </p:sp>
      <p:sp>
        <p:nvSpPr>
          <p:cNvPr id="4" name="Rectangle 1">
            <a:extLst>
              <a:ext uri="{FF2B5EF4-FFF2-40B4-BE49-F238E27FC236}">
                <a16:creationId xmlns:a16="http://schemas.microsoft.com/office/drawing/2014/main" id="{D5E15317-F632-4ED0-A964-AE6BCFD4B777}"/>
              </a:ext>
            </a:extLst>
          </p:cNvPr>
          <p:cNvSpPr>
            <a:spLocks noGrp="1" noChangeArrowheads="1"/>
          </p:cNvSpPr>
          <p:nvPr>
            <p:ph idx="1"/>
          </p:nvPr>
        </p:nvSpPr>
        <p:spPr bwMode="auto">
          <a:xfrm>
            <a:off x="457201" y="3540018"/>
            <a:ext cx="7283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a:extLst>
              <a:ext uri="{FF2B5EF4-FFF2-40B4-BE49-F238E27FC236}">
                <a16:creationId xmlns:a16="http://schemas.microsoft.com/office/drawing/2014/main" id="{C10B8ECF-A89B-3310-501E-0340B1B92FD9}"/>
              </a:ext>
            </a:extLst>
          </p:cNvPr>
          <p:cNvSpPr txBox="1"/>
          <p:nvPr/>
        </p:nvSpPr>
        <p:spPr>
          <a:xfrm>
            <a:off x="439576" y="1002796"/>
            <a:ext cx="8229598" cy="4524315"/>
          </a:xfrm>
          <a:prstGeom prst="rect">
            <a:avLst/>
          </a:prstGeom>
          <a:noFill/>
        </p:spPr>
        <p:txBody>
          <a:bodyPr wrap="square">
            <a:spAutoFit/>
          </a:bodyPr>
          <a:lstStyle/>
          <a:p>
            <a:r>
              <a:rPr lang="en-GB" b="1">
                <a:solidFill>
                  <a:srgbClr val="B10059"/>
                </a:solidFill>
              </a:rPr>
              <a:t>Our vision</a:t>
            </a:r>
          </a:p>
          <a:p>
            <a:r>
              <a:rPr lang="en-GB"/>
              <a:t>What do we want to see?</a:t>
            </a:r>
          </a:p>
          <a:p>
            <a:r>
              <a:rPr lang="en-GB"/>
              <a:t>We want people to be able to share their experiences of health and care in ways which are safe, simple, and lead to learning and change.</a:t>
            </a:r>
          </a:p>
          <a:p>
            <a:endParaRPr lang="en-GB"/>
          </a:p>
          <a:p>
            <a:endParaRPr lang="en-GB"/>
          </a:p>
          <a:p>
            <a:endParaRPr lang="en-GB"/>
          </a:p>
          <a:p>
            <a:endParaRPr lang="en-GB" b="1">
              <a:solidFill>
                <a:srgbClr val="B10059"/>
              </a:solidFill>
            </a:endParaRPr>
          </a:p>
          <a:p>
            <a:r>
              <a:rPr lang="en-GB" b="1">
                <a:solidFill>
                  <a:srgbClr val="B10059"/>
                </a:solidFill>
              </a:rPr>
              <a:t>Our mission</a:t>
            </a:r>
          </a:p>
          <a:p>
            <a:r>
              <a:rPr lang="en-GB"/>
              <a:t>Our mission, in a nutshell, is to provide an online platform so that people can share </a:t>
            </a:r>
            <a:r>
              <a:rPr lang="en-GB" b="1"/>
              <a:t>honest</a:t>
            </a:r>
            <a:r>
              <a:rPr lang="en-GB"/>
              <a:t> feedback </a:t>
            </a:r>
            <a:r>
              <a:rPr lang="en-GB" b="1"/>
              <a:t>easily</a:t>
            </a:r>
            <a:r>
              <a:rPr lang="en-GB"/>
              <a:t> and </a:t>
            </a:r>
            <a:r>
              <a:rPr lang="en-GB" b="1"/>
              <a:t>without fear</a:t>
            </a:r>
          </a:p>
          <a:p>
            <a:endParaRPr lang="en-GB"/>
          </a:p>
          <a:p>
            <a:r>
              <a:rPr lang="en-GB" b="1">
                <a:solidFill>
                  <a:srgbClr val="B10059"/>
                </a:solidFill>
              </a:rPr>
              <a:t>Our values</a:t>
            </a:r>
          </a:p>
          <a:p>
            <a:r>
              <a:rPr lang="en-GB"/>
              <a:t>How will we pursue our mission?</a:t>
            </a:r>
          </a:p>
          <a:p>
            <a:endParaRPr lang="en-GB"/>
          </a:p>
          <a:p>
            <a:r>
              <a:rPr lang="en-GB"/>
              <a:t>Innovation        Transparency         Inclusivity         Positivity         Humanity</a:t>
            </a:r>
          </a:p>
        </p:txBody>
      </p:sp>
      <p:pic>
        <p:nvPicPr>
          <p:cNvPr id="17" name="Picture 16">
            <a:extLst>
              <a:ext uri="{FF2B5EF4-FFF2-40B4-BE49-F238E27FC236}">
                <a16:creationId xmlns:a16="http://schemas.microsoft.com/office/drawing/2014/main" id="{D5CBCAE9-0403-A8E0-F59C-0CB575DD2CE2}"/>
              </a:ext>
            </a:extLst>
          </p:cNvPr>
          <p:cNvPicPr>
            <a:picLocks noChangeAspect="1"/>
          </p:cNvPicPr>
          <p:nvPr/>
        </p:nvPicPr>
        <p:blipFill>
          <a:blip r:embed="rId3"/>
          <a:stretch>
            <a:fillRect/>
          </a:stretch>
        </p:blipFill>
        <p:spPr>
          <a:xfrm>
            <a:off x="399051" y="2222468"/>
            <a:ext cx="8270123" cy="905633"/>
          </a:xfrm>
          <a:prstGeom prst="rect">
            <a:avLst/>
          </a:prstGeom>
        </p:spPr>
      </p:pic>
    </p:spTree>
    <p:extLst>
      <p:ext uri="{BB962C8B-B14F-4D97-AF65-F5344CB8AC3E}">
        <p14:creationId xmlns:p14="http://schemas.microsoft.com/office/powerpoint/2010/main" val="232043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Why do people post feedback about healthcare online?">
            <a:extLst>
              <a:ext uri="{FF2B5EF4-FFF2-40B4-BE49-F238E27FC236}">
                <a16:creationId xmlns:a16="http://schemas.microsoft.com/office/drawing/2014/main" id="{74D78230-7E30-47F1-AA9D-1388BD9027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766" y="620119"/>
            <a:ext cx="7801476" cy="564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B63-187A-48A2-4055-25ED1D9F362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3C658CE-F706-C1A8-396B-5605A99323FC}"/>
              </a:ext>
            </a:extLst>
          </p:cNvPr>
          <p:cNvSpPr>
            <a:spLocks noGrp="1"/>
          </p:cNvSpPr>
          <p:nvPr>
            <p:ph type="subTitle" idx="1"/>
          </p:nvPr>
        </p:nvSpPr>
        <p:spPr/>
        <p:txBody>
          <a:bodyPr/>
          <a:lstStyle/>
          <a:p>
            <a:endParaRPr lang="en-GB"/>
          </a:p>
        </p:txBody>
      </p:sp>
      <p:sp>
        <p:nvSpPr>
          <p:cNvPr id="12" name="Speech Bubble: Rectangle with Corners Rounded 11">
            <a:extLst>
              <a:ext uri="{FF2B5EF4-FFF2-40B4-BE49-F238E27FC236}">
                <a16:creationId xmlns:a16="http://schemas.microsoft.com/office/drawing/2014/main" id="{1135003A-2434-4F2A-B1A8-A07474860ADD}"/>
              </a:ext>
            </a:extLst>
          </p:cNvPr>
          <p:cNvSpPr/>
          <p:nvPr/>
        </p:nvSpPr>
        <p:spPr>
          <a:xfrm>
            <a:off x="594721" y="827522"/>
            <a:ext cx="7954558" cy="4320618"/>
          </a:xfrm>
          <a:prstGeom prst="wedgeRoundRectCallout">
            <a:avLst>
              <a:gd name="adj1" fmla="val -33370"/>
              <a:gd name="adj2" fmla="val 66647"/>
              <a:gd name="adj3" fmla="val 16667"/>
            </a:avLst>
          </a:prstGeom>
          <a:solidFill>
            <a:srgbClr val="B100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a:t>
            </a:r>
            <a:r>
              <a:rPr kumimoji="0" lang="en-US" sz="54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People need to know how valuable this care is”</a:t>
            </a:r>
            <a:endParaRPr kumimoji="0" lang="en-GB" sz="36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286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33C8-5EE0-EC19-FE2A-94CBCE22AC4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FA68412-3918-59A4-C2BA-4CDFDAEAB9F6}"/>
              </a:ext>
            </a:extLst>
          </p:cNvPr>
          <p:cNvSpPr>
            <a:spLocks noGrp="1"/>
          </p:cNvSpPr>
          <p:nvPr>
            <p:ph type="subTitle" idx="1"/>
          </p:nvPr>
        </p:nvSpPr>
        <p:spPr/>
        <p:txBody>
          <a:bodyPr/>
          <a:lstStyle/>
          <a:p>
            <a:endParaRPr lang="en-GB"/>
          </a:p>
        </p:txBody>
      </p:sp>
      <p:sp>
        <p:nvSpPr>
          <p:cNvPr id="6" name="Speech Bubble: Rectangle with Corners Rounded 5">
            <a:extLst>
              <a:ext uri="{FF2B5EF4-FFF2-40B4-BE49-F238E27FC236}">
                <a16:creationId xmlns:a16="http://schemas.microsoft.com/office/drawing/2014/main" id="{D1596CCA-5DC8-4DC4-85E5-D390146AF46A}"/>
              </a:ext>
            </a:extLst>
          </p:cNvPr>
          <p:cNvSpPr/>
          <p:nvPr/>
        </p:nvSpPr>
        <p:spPr>
          <a:xfrm>
            <a:off x="1143000" y="957598"/>
            <a:ext cx="6734962" cy="4596727"/>
          </a:xfrm>
          <a:prstGeom prst="wedgeRoundRectCallout">
            <a:avLst>
              <a:gd name="adj1" fmla="val -33370"/>
              <a:gd name="adj2" fmla="val 66647"/>
              <a:gd name="adj3" fmla="val 16667"/>
            </a:avLst>
          </a:prstGeom>
          <a:solidFill>
            <a:srgbClr val="B100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panose="020F0502020204030204" pitchFamily="34" charset="0"/>
                <a:ea typeface="+mn-ea"/>
                <a:cs typeface="Arial"/>
              </a:rPr>
              <a:t>“To give people a chance to read what I went through and maybe give them some hope.”</a:t>
            </a:r>
            <a:endParaRPr kumimoji="0" lang="en-GB" sz="2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407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SharedWithUsers xmlns="db480776-5128-43a3-b677-12ebb2d77427">
      <UserInfo>
        <DisplayName>Emma Noonan</DisplayName>
        <AccountId>465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F00399-BC80-4356-B447-469D3BFC7488}">
  <ds:schemaRefs>
    <ds:schemaRef ds:uri="db480776-5128-43a3-b677-12ebb2d77427"/>
    <ds:schemaRef ds:uri="f47fa861-369f-4035-a868-dd727a8f1e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FBD854-A095-4B44-A23F-553F52F76FD3}">
  <ds:schemaRefs>
    <ds:schemaRef ds:uri="http://schemas.microsoft.com/sharepoint/v3/contenttype/forms"/>
  </ds:schemaRefs>
</ds:datastoreItem>
</file>

<file path=customXml/itemProps3.xml><?xml version="1.0" encoding="utf-8"?>
<ds:datastoreItem xmlns:ds="http://schemas.openxmlformats.org/officeDocument/2006/customXml" ds:itemID="{9E46877A-766A-4DC3-AFB2-DB4B9F652C70}">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On-screen Show (4:3)</PresentationFormat>
  <Paragraphs>160</Paragraphs>
  <Slides>34</Slides>
  <Notes>10</Notes>
  <HiddenSlides>1</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MuseoSans500</vt:lpstr>
      <vt:lpstr>ui-monospace</vt:lpstr>
      <vt:lpstr>VetoComRegular</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Mission, Vision &amp; Values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Opinion in 2 minutes </vt:lpstr>
      <vt:lpstr>PowerPoint Presentation</vt:lpstr>
      <vt:lpstr>PowerPoint Presentation</vt:lpstr>
      <vt:lpstr>PowerPoint Presentation</vt:lpstr>
      <vt:lpstr>PowerPoint Presentation</vt:lpstr>
      <vt:lpstr>Inviting online feedback with an invitation link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Charlotte Borthwick</cp:lastModifiedBy>
  <cp:revision>1</cp:revision>
  <cp:lastPrinted>2023-01-26T09:06:15Z</cp:lastPrinted>
  <dcterms:created xsi:type="dcterms:W3CDTF">2019-04-17T15:49:29Z</dcterms:created>
  <dcterms:modified xsi:type="dcterms:W3CDTF">2025-01-21T09:51:45Z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