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989" r:id="rId5"/>
    <p:sldId id="990" r:id="rId6"/>
    <p:sldId id="988" r:id="rId7"/>
    <p:sldId id="257" r:id="rId8"/>
    <p:sldId id="260" r:id="rId9"/>
    <p:sldId id="674" r:id="rId10"/>
    <p:sldId id="772" r:id="rId11"/>
    <p:sldId id="871" r:id="rId12"/>
    <p:sldId id="875" r:id="rId13"/>
    <p:sldId id="874" r:id="rId14"/>
    <p:sldId id="873" r:id="rId15"/>
    <p:sldId id="876" r:id="rId16"/>
    <p:sldId id="783" r:id="rId17"/>
    <p:sldId id="273" r:id="rId18"/>
    <p:sldId id="778" r:id="rId19"/>
    <p:sldId id="851" r:id="rId20"/>
    <p:sldId id="867" r:id="rId21"/>
    <p:sldId id="767" r:id="rId22"/>
    <p:sldId id="806" r:id="rId23"/>
    <p:sldId id="261" r:id="rId24"/>
    <p:sldId id="986" r:id="rId25"/>
    <p:sldId id="971" r:id="rId26"/>
    <p:sldId id="973" r:id="rId27"/>
    <p:sldId id="8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00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F53B37-F1BE-4435-A428-5F037B71749E}" v="11" dt="2026-07-13T09:17:06.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Borthwick" userId="aa34e1d5-e2d9-4b39-93fe-51b82df3e94f" providerId="ADAL" clId="{9F75D91F-114E-4376-B60B-3126F6260217}"/>
    <pc:docChg chg="undo custSel addSld delSld modSld sldOrd">
      <pc:chgData name="Charlotte Borthwick" userId="aa34e1d5-e2d9-4b39-93fe-51b82df3e94f" providerId="ADAL" clId="{9F75D91F-114E-4376-B60B-3126F6260217}" dt="2026-07-13T09:17:39.082" v="626"/>
      <pc:docMkLst>
        <pc:docMk/>
      </pc:docMkLst>
      <pc:sldChg chg="addSp modSp del mod">
        <pc:chgData name="Charlotte Borthwick" userId="aa34e1d5-e2d9-4b39-93fe-51b82df3e94f" providerId="ADAL" clId="{9F75D91F-114E-4376-B60B-3126F6260217}" dt="2026-07-13T08:54:38.565" v="53" actId="47"/>
        <pc:sldMkLst>
          <pc:docMk/>
          <pc:sldMk cId="2939883332" sldId="256"/>
        </pc:sldMkLst>
      </pc:sldChg>
      <pc:sldChg chg="addSp delSp modSp add del mod">
        <pc:chgData name="Charlotte Borthwick" userId="aa34e1d5-e2d9-4b39-93fe-51b82df3e94f" providerId="ADAL" clId="{9F75D91F-114E-4376-B60B-3126F6260217}" dt="2026-07-13T09:03:39.293" v="119" actId="47"/>
        <pc:sldMkLst>
          <pc:docMk/>
          <pc:sldMk cId="2275208980" sldId="283"/>
        </pc:sldMkLst>
        <pc:spChg chg="mod">
          <ac:chgData name="Charlotte Borthwick" userId="aa34e1d5-e2d9-4b39-93fe-51b82df3e94f" providerId="ADAL" clId="{9F75D91F-114E-4376-B60B-3126F6260217}" dt="2026-07-13T08:56:25.393" v="97" actId="207"/>
          <ac:spMkLst>
            <pc:docMk/>
            <pc:sldMk cId="2275208980" sldId="283"/>
            <ac:spMk id="8" creationId="{1540F4E4-C016-46BA-AD55-23D8D89013B9}"/>
          </ac:spMkLst>
        </pc:spChg>
        <pc:picChg chg="add del mod">
          <ac:chgData name="Charlotte Borthwick" userId="aa34e1d5-e2d9-4b39-93fe-51b82df3e94f" providerId="ADAL" clId="{9F75D91F-114E-4376-B60B-3126F6260217}" dt="2026-07-13T08:55:19.435" v="71" actId="22"/>
          <ac:picMkLst>
            <pc:docMk/>
            <pc:sldMk cId="2275208980" sldId="283"/>
            <ac:picMk id="3" creationId="{03B76886-E20E-E77E-C429-609224B3A094}"/>
          </ac:picMkLst>
        </pc:picChg>
        <pc:picChg chg="mod ord">
          <ac:chgData name="Charlotte Borthwick" userId="aa34e1d5-e2d9-4b39-93fe-51b82df3e94f" providerId="ADAL" clId="{9F75D91F-114E-4376-B60B-3126F6260217}" dt="2026-07-13T08:56:26.825" v="99" actId="1076"/>
          <ac:picMkLst>
            <pc:docMk/>
            <pc:sldMk cId="2275208980" sldId="283"/>
            <ac:picMk id="5" creationId="{00000000-0000-0000-0000-000000000000}"/>
          </ac:picMkLst>
        </pc:picChg>
        <pc:picChg chg="add del mod">
          <ac:chgData name="Charlotte Borthwick" userId="aa34e1d5-e2d9-4b39-93fe-51b82df3e94f" providerId="ADAL" clId="{9F75D91F-114E-4376-B60B-3126F6260217}" dt="2026-07-13T08:56:27.571" v="101" actId="14100"/>
          <ac:picMkLst>
            <pc:docMk/>
            <pc:sldMk cId="2275208980" sldId="283"/>
            <ac:picMk id="6" creationId="{00000000-0000-0000-0000-000000000000}"/>
          </ac:picMkLst>
        </pc:picChg>
        <pc:picChg chg="add del">
          <ac:chgData name="Charlotte Borthwick" userId="aa34e1d5-e2d9-4b39-93fe-51b82df3e94f" providerId="ADAL" clId="{9F75D91F-114E-4376-B60B-3126F6260217}" dt="2026-07-13T08:56:21.948" v="90" actId="22"/>
          <ac:picMkLst>
            <pc:docMk/>
            <pc:sldMk cId="2275208980" sldId="283"/>
            <ac:picMk id="7" creationId="{152380E4-AA3E-9F1E-BBC4-083F9D79469D}"/>
          </ac:picMkLst>
        </pc:picChg>
      </pc:sldChg>
      <pc:sldChg chg="modSp mod">
        <pc:chgData name="Charlotte Borthwick" userId="aa34e1d5-e2d9-4b39-93fe-51b82df3e94f" providerId="ADAL" clId="{9F75D91F-114E-4376-B60B-3126F6260217}" dt="2026-07-13T09:12:28.817" v="365" actId="1076"/>
        <pc:sldMkLst>
          <pc:docMk/>
          <pc:sldMk cId="197510671" sldId="767"/>
        </pc:sldMkLst>
        <pc:spChg chg="mod">
          <ac:chgData name="Charlotte Borthwick" userId="aa34e1d5-e2d9-4b39-93fe-51b82df3e94f" providerId="ADAL" clId="{9F75D91F-114E-4376-B60B-3126F6260217}" dt="2026-07-13T09:11:59.576" v="362" actId="20577"/>
          <ac:spMkLst>
            <pc:docMk/>
            <pc:sldMk cId="197510671" sldId="767"/>
            <ac:spMk id="3" creationId="{014E73F3-9D67-48BC-99F7-7B6A5702603D}"/>
          </ac:spMkLst>
        </pc:spChg>
        <pc:spChg chg="mod">
          <ac:chgData name="Charlotte Borthwick" userId="aa34e1d5-e2d9-4b39-93fe-51b82df3e94f" providerId="ADAL" clId="{9F75D91F-114E-4376-B60B-3126F6260217}" dt="2026-07-13T09:12:28.817" v="365" actId="1076"/>
          <ac:spMkLst>
            <pc:docMk/>
            <pc:sldMk cId="197510671" sldId="767"/>
            <ac:spMk id="7" creationId="{F81CC22A-907F-15C8-6666-367D2E6345D2}"/>
          </ac:spMkLst>
        </pc:spChg>
      </pc:sldChg>
      <pc:sldChg chg="addSp delSp modSp mod delAnim modAnim">
        <pc:chgData name="Charlotte Borthwick" userId="aa34e1d5-e2d9-4b39-93fe-51b82df3e94f" providerId="ADAL" clId="{9F75D91F-114E-4376-B60B-3126F6260217}" dt="2026-07-13T09:10:29.785" v="357" actId="14100"/>
        <pc:sldMkLst>
          <pc:docMk/>
          <pc:sldMk cId="3293012807" sldId="876"/>
        </pc:sldMkLst>
        <pc:picChg chg="del">
          <ac:chgData name="Charlotte Borthwick" userId="aa34e1d5-e2d9-4b39-93fe-51b82df3e94f" providerId="ADAL" clId="{9F75D91F-114E-4376-B60B-3126F6260217}" dt="2026-07-13T09:07:55.331" v="351" actId="478"/>
          <ac:picMkLst>
            <pc:docMk/>
            <pc:sldMk cId="3293012807" sldId="876"/>
            <ac:picMk id="5" creationId="{8961C5C7-0C26-6CB4-A563-A86A47F40C55}"/>
          </ac:picMkLst>
        </pc:picChg>
        <pc:picChg chg="add mod">
          <ac:chgData name="Charlotte Borthwick" userId="aa34e1d5-e2d9-4b39-93fe-51b82df3e94f" providerId="ADAL" clId="{9F75D91F-114E-4376-B60B-3126F6260217}" dt="2026-07-13T09:10:29.785" v="357" actId="14100"/>
          <ac:picMkLst>
            <pc:docMk/>
            <pc:sldMk cId="3293012807" sldId="876"/>
            <ac:picMk id="6" creationId="{C80B34D9-ECC8-28EE-A088-BA6FDC4A255D}"/>
          </ac:picMkLst>
        </pc:picChg>
      </pc:sldChg>
      <pc:sldChg chg="addSp modSp add del mod">
        <pc:chgData name="Charlotte Borthwick" userId="aa34e1d5-e2d9-4b39-93fe-51b82df3e94f" providerId="ADAL" clId="{9F75D91F-114E-4376-B60B-3126F6260217}" dt="2026-07-13T09:07:20.191" v="350" actId="47"/>
        <pc:sldMkLst>
          <pc:docMk/>
          <pc:sldMk cId="2205134451" sldId="877"/>
        </pc:sldMkLst>
        <pc:spChg chg="add mod">
          <ac:chgData name="Charlotte Borthwick" userId="aa34e1d5-e2d9-4b39-93fe-51b82df3e94f" providerId="ADAL" clId="{9F75D91F-114E-4376-B60B-3126F6260217}" dt="2026-07-13T09:06:07.174" v="333" actId="20577"/>
          <ac:spMkLst>
            <pc:docMk/>
            <pc:sldMk cId="2205134451" sldId="877"/>
            <ac:spMk id="2" creationId="{816C4D83-40F0-7AC5-6F5D-3E5D68C878EA}"/>
          </ac:spMkLst>
        </pc:spChg>
        <pc:picChg chg="mod">
          <ac:chgData name="Charlotte Borthwick" userId="aa34e1d5-e2d9-4b39-93fe-51b82df3e94f" providerId="ADAL" clId="{9F75D91F-114E-4376-B60B-3126F6260217}" dt="2026-07-13T09:03:34.066" v="116" actId="14100"/>
          <ac:picMkLst>
            <pc:docMk/>
            <pc:sldMk cId="2205134451" sldId="877"/>
            <ac:picMk id="8" creationId="{353B04DB-9B94-4ED0-9C78-56378BC211E7}"/>
          </ac:picMkLst>
        </pc:picChg>
      </pc:sldChg>
      <pc:sldChg chg="ord">
        <pc:chgData name="Charlotte Borthwick" userId="aa34e1d5-e2d9-4b39-93fe-51b82df3e94f" providerId="ADAL" clId="{9F75D91F-114E-4376-B60B-3126F6260217}" dt="2026-07-13T09:17:39.082" v="626"/>
        <pc:sldMkLst>
          <pc:docMk/>
          <pc:sldMk cId="552134317" sldId="878"/>
        </pc:sldMkLst>
      </pc:sldChg>
      <pc:sldChg chg="modSp mod">
        <pc:chgData name="Charlotte Borthwick" userId="aa34e1d5-e2d9-4b39-93fe-51b82df3e94f" providerId="ADAL" clId="{9F75D91F-114E-4376-B60B-3126F6260217}" dt="2026-07-13T09:17:08.788" v="622" actId="20577"/>
        <pc:sldMkLst>
          <pc:docMk/>
          <pc:sldMk cId="4172465799" sldId="986"/>
        </pc:sldMkLst>
        <pc:spChg chg="mod">
          <ac:chgData name="Charlotte Borthwick" userId="aa34e1d5-e2d9-4b39-93fe-51b82df3e94f" providerId="ADAL" clId="{9F75D91F-114E-4376-B60B-3126F6260217}" dt="2026-07-13T09:13:57.225" v="553" actId="20577"/>
          <ac:spMkLst>
            <pc:docMk/>
            <pc:sldMk cId="4172465799" sldId="986"/>
            <ac:spMk id="5" creationId="{70CADE54-5023-1F3B-FF83-626AA3F49311}"/>
          </ac:spMkLst>
        </pc:spChg>
        <pc:spChg chg="mod">
          <ac:chgData name="Charlotte Borthwick" userId="aa34e1d5-e2d9-4b39-93fe-51b82df3e94f" providerId="ADAL" clId="{9F75D91F-114E-4376-B60B-3126F6260217}" dt="2026-07-13T09:14:33.202" v="587" actId="14100"/>
          <ac:spMkLst>
            <pc:docMk/>
            <pc:sldMk cId="4172465799" sldId="986"/>
            <ac:spMk id="7" creationId="{310CF8E2-B1BF-37BE-7801-B6C82C2BCDEC}"/>
          </ac:spMkLst>
        </pc:spChg>
        <pc:spChg chg="mod">
          <ac:chgData name="Charlotte Borthwick" userId="aa34e1d5-e2d9-4b39-93fe-51b82df3e94f" providerId="ADAL" clId="{9F75D91F-114E-4376-B60B-3126F6260217}" dt="2026-07-13T09:15:07.968" v="613" actId="1076"/>
          <ac:spMkLst>
            <pc:docMk/>
            <pc:sldMk cId="4172465799" sldId="986"/>
            <ac:spMk id="9" creationId="{CB72652C-CB2F-0628-02DA-93AE0F902655}"/>
          </ac:spMkLst>
        </pc:spChg>
        <pc:spChg chg="mod">
          <ac:chgData name="Charlotte Borthwick" userId="aa34e1d5-e2d9-4b39-93fe-51b82df3e94f" providerId="ADAL" clId="{9F75D91F-114E-4376-B60B-3126F6260217}" dt="2026-07-13T09:17:08.788" v="622" actId="20577"/>
          <ac:spMkLst>
            <pc:docMk/>
            <pc:sldMk cId="4172465799" sldId="986"/>
            <ac:spMk id="11" creationId="{44DA549F-D887-F055-77F0-7D434D9160D2}"/>
          </ac:spMkLst>
        </pc:spChg>
        <pc:spChg chg="mod">
          <ac:chgData name="Charlotte Borthwick" userId="aa34e1d5-e2d9-4b39-93fe-51b82df3e94f" providerId="ADAL" clId="{9F75D91F-114E-4376-B60B-3126F6260217}" dt="2026-07-13T09:15:12.705" v="615" actId="20577"/>
          <ac:spMkLst>
            <pc:docMk/>
            <pc:sldMk cId="4172465799" sldId="986"/>
            <ac:spMk id="13" creationId="{6891E91F-E9CF-B2AF-4B51-2072EC36A892}"/>
          </ac:spMkLst>
        </pc:spChg>
        <pc:picChg chg="mod">
          <ac:chgData name="Charlotte Borthwick" userId="aa34e1d5-e2d9-4b39-93fe-51b82df3e94f" providerId="ADAL" clId="{9F75D91F-114E-4376-B60B-3126F6260217}" dt="2026-07-13T09:15:23.235" v="619" actId="1076"/>
          <ac:picMkLst>
            <pc:docMk/>
            <pc:sldMk cId="4172465799" sldId="986"/>
            <ac:picMk id="15" creationId="{59E2FDB1-FBC5-D505-E86A-A1D20FE90438}"/>
          </ac:picMkLst>
        </pc:picChg>
      </pc:sldChg>
      <pc:sldChg chg="addSp delSp modSp new mod ord">
        <pc:chgData name="Charlotte Borthwick" userId="aa34e1d5-e2d9-4b39-93fe-51b82df3e94f" providerId="ADAL" clId="{9F75D91F-114E-4376-B60B-3126F6260217}" dt="2026-07-13T09:03:37.323" v="118"/>
        <pc:sldMkLst>
          <pc:docMk/>
          <pc:sldMk cId="3535539179" sldId="989"/>
        </pc:sldMkLst>
        <pc:spChg chg="add del">
          <ac:chgData name="Charlotte Borthwick" userId="aa34e1d5-e2d9-4b39-93fe-51b82df3e94f" providerId="ADAL" clId="{9F75D91F-114E-4376-B60B-3126F6260217}" dt="2026-07-13T09:03:33.603" v="113" actId="931"/>
          <ac:spMkLst>
            <pc:docMk/>
            <pc:sldMk cId="3535539179" sldId="989"/>
            <ac:spMk id="3" creationId="{6349BC6E-D8A3-9968-5196-9BA745973003}"/>
          </ac:spMkLst>
        </pc:spChg>
        <pc:picChg chg="add del mod ord">
          <ac:chgData name="Charlotte Borthwick" userId="aa34e1d5-e2d9-4b39-93fe-51b82df3e94f" providerId="ADAL" clId="{9F75D91F-114E-4376-B60B-3126F6260217}" dt="2026-07-13T09:03:33.603" v="113" actId="931"/>
          <ac:picMkLst>
            <pc:docMk/>
            <pc:sldMk cId="3535539179" sldId="989"/>
            <ac:picMk id="5" creationId="{575DAB03-A782-EF2D-0C86-86BCAE827100}"/>
          </ac:picMkLst>
        </pc:picChg>
        <pc:picChg chg="add mod">
          <ac:chgData name="Charlotte Borthwick" userId="aa34e1d5-e2d9-4b39-93fe-51b82df3e94f" providerId="ADAL" clId="{9F75D91F-114E-4376-B60B-3126F6260217}" dt="2026-07-13T09:03:37.323" v="118"/>
          <ac:picMkLst>
            <pc:docMk/>
            <pc:sldMk cId="3535539179" sldId="989"/>
            <ac:picMk id="6" creationId="{613AA515-071D-D871-BBD3-69B7ED701875}"/>
          </ac:picMkLst>
        </pc:picChg>
      </pc:sldChg>
      <pc:sldChg chg="addSp delSp modSp new mod">
        <pc:chgData name="Charlotte Borthwick" userId="aa34e1d5-e2d9-4b39-93fe-51b82df3e94f" providerId="ADAL" clId="{9F75D91F-114E-4376-B60B-3126F6260217}" dt="2026-07-13T09:07:18.268" v="349" actId="1076"/>
        <pc:sldMkLst>
          <pc:docMk/>
          <pc:sldMk cId="3927635470" sldId="990"/>
        </pc:sldMkLst>
        <pc:spChg chg="del mod">
          <ac:chgData name="Charlotte Borthwick" userId="aa34e1d5-e2d9-4b39-93fe-51b82df3e94f" providerId="ADAL" clId="{9F75D91F-114E-4376-B60B-3126F6260217}" dt="2026-07-13T09:07:02.713" v="345" actId="478"/>
          <ac:spMkLst>
            <pc:docMk/>
            <pc:sldMk cId="3927635470" sldId="990"/>
            <ac:spMk id="2" creationId="{DD66DD0A-DCD1-9CEF-6C96-5ED0EB969AB6}"/>
          </ac:spMkLst>
        </pc:spChg>
        <pc:spChg chg="del">
          <ac:chgData name="Charlotte Borthwick" userId="aa34e1d5-e2d9-4b39-93fe-51b82df3e94f" providerId="ADAL" clId="{9F75D91F-114E-4376-B60B-3126F6260217}" dt="2026-07-13T09:07:06.727" v="346" actId="478"/>
          <ac:spMkLst>
            <pc:docMk/>
            <pc:sldMk cId="3927635470" sldId="990"/>
            <ac:spMk id="3" creationId="{3972F392-979A-648A-10FC-26C20055C049}"/>
          </ac:spMkLst>
        </pc:spChg>
        <pc:spChg chg="add">
          <ac:chgData name="Charlotte Borthwick" userId="aa34e1d5-e2d9-4b39-93fe-51b82df3e94f" providerId="ADAL" clId="{9F75D91F-114E-4376-B60B-3126F6260217}" dt="2026-07-13T09:03:54.450" v="121" actId="22"/>
          <ac:spMkLst>
            <pc:docMk/>
            <pc:sldMk cId="3927635470" sldId="990"/>
            <ac:spMk id="5" creationId="{165F6C72-EDAB-8E83-AE55-E8673D53D8EB}"/>
          </ac:spMkLst>
        </pc:spChg>
        <pc:spChg chg="add mod">
          <ac:chgData name="Charlotte Borthwick" userId="aa34e1d5-e2d9-4b39-93fe-51b82df3e94f" providerId="ADAL" clId="{9F75D91F-114E-4376-B60B-3126F6260217}" dt="2026-07-13T09:07:18.268" v="349" actId="1076"/>
          <ac:spMkLst>
            <pc:docMk/>
            <pc:sldMk cId="3927635470" sldId="990"/>
            <ac:spMk id="8" creationId="{B7D3B511-E032-496C-D87F-D71A0FFD409B}"/>
          </ac:spMkLst>
        </pc:spChg>
        <pc:picChg chg="add mod ord">
          <ac:chgData name="Charlotte Borthwick" userId="aa34e1d5-e2d9-4b39-93fe-51b82df3e94f" providerId="ADAL" clId="{9F75D91F-114E-4376-B60B-3126F6260217}" dt="2026-07-13T09:07:12.732" v="348" actId="1076"/>
          <ac:picMkLst>
            <pc:docMk/>
            <pc:sldMk cId="3927635470" sldId="990"/>
            <ac:picMk id="6" creationId="{5D112A7F-77FB-2779-9976-714D5E6C269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B7A4D-964E-4365-A874-17AAC1E2E89C}" type="datetimeFigureOut">
              <a:rPr lang="en-GB" smtClean="0"/>
              <a:t>13/07/2026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38FF5-591A-4866-9481-DB1BC47D9E39}" type="slidenum">
              <a:rPr lang="en-GB" smtClean="0"/>
              <a:t>‹#›</a:t>
            </a:fld>
            <a:endParaRPr lang="en-GB"/>
          </a:p>
        </p:txBody>
      </p:sp>
    </p:spTree>
    <p:extLst>
      <p:ext uri="{BB962C8B-B14F-4D97-AF65-F5344CB8AC3E}">
        <p14:creationId xmlns:p14="http://schemas.microsoft.com/office/powerpoint/2010/main" val="193238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reopinion.org.uk/49/aah-e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C363CE76-C44D-42A7-AA8B-7518B4133A72}" type="slidenum">
              <a:rPr lang="en-GB" smtClean="0"/>
              <a:t>6</a:t>
            </a:fld>
            <a:endParaRPr lang="en-GB"/>
          </a:p>
        </p:txBody>
      </p:sp>
    </p:spTree>
    <p:extLst>
      <p:ext uri="{BB962C8B-B14F-4D97-AF65-F5344CB8AC3E}">
        <p14:creationId xmlns:p14="http://schemas.microsoft.com/office/powerpoint/2010/main" val="192524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63CE76-C44D-42A7-AA8B-7518B4133A7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16245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63CE76-C44D-42A7-AA8B-7518B4133A72}" type="slidenum">
              <a:rPr lang="en-GB" smtClean="0"/>
              <a:t>13</a:t>
            </a:fld>
            <a:endParaRPr lang="en-GB"/>
          </a:p>
        </p:txBody>
      </p:sp>
    </p:spTree>
    <p:extLst>
      <p:ext uri="{BB962C8B-B14F-4D97-AF65-F5344CB8AC3E}">
        <p14:creationId xmlns:p14="http://schemas.microsoft.com/office/powerpoint/2010/main" val="403087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a:latin typeface="Calibri" panose="020F0502020204030204" pitchFamily="34" charset="0"/>
                <a:cs typeface="Calibri" panose="020F0502020204030204" pitchFamily="34" charset="0"/>
              </a:rPr>
              <a:t>You can use pictures</a:t>
            </a:r>
          </a:p>
          <a:p>
            <a:pPr marL="285750" indent="-285750">
              <a:buFont typeface="Arial" panose="020B0604020202020204" pitchFamily="34" charset="0"/>
              <a:buChar char="•"/>
            </a:pPr>
            <a:endParaRPr lang="en-GB"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200">
                <a:latin typeface="Calibri" panose="020F0502020204030204" pitchFamily="34" charset="0"/>
                <a:cs typeface="Calibri" panose="020F0502020204030204" pitchFamily="34" charset="0"/>
              </a:rPr>
              <a:t>Give what was good/could be improved tags</a:t>
            </a:r>
          </a:p>
          <a:p>
            <a:endParaRPr lang="en-GB"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200">
                <a:latin typeface="Calibri" panose="020F0502020204030204" pitchFamily="34" charset="0"/>
                <a:cs typeface="Calibri" panose="020F0502020204030204" pitchFamily="34" charset="0"/>
              </a:rPr>
              <a:t>Provide optional demographic information, FFT and ratings.</a:t>
            </a:r>
          </a:p>
          <a:p>
            <a:pPr marL="285750" indent="-285750">
              <a:buFont typeface="Arial" panose="020B0604020202020204" pitchFamily="34" charset="0"/>
              <a:buChar char="•"/>
            </a:pPr>
            <a:endParaRPr lang="en-GB"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200">
                <a:latin typeface="Calibri" panose="020F0502020204030204" pitchFamily="34" charset="0"/>
                <a:cs typeface="Calibri" panose="020F0502020204030204" pitchFamily="34" charset="0"/>
              </a:rPr>
              <a:t>Tag story to multiple providers </a:t>
            </a:r>
          </a:p>
          <a:p>
            <a:pPr marL="285750" indent="-285750">
              <a:buFont typeface="Arial" panose="020B0604020202020204" pitchFamily="34" charset="0"/>
              <a:buChar char="•"/>
            </a:pPr>
            <a:endParaRPr lang="en-GB"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200">
                <a:latin typeface="Calibri" panose="020F0502020204030204" pitchFamily="34" charset="0"/>
                <a:cs typeface="Calibri" panose="020F0502020204030204" pitchFamily="34" charset="0"/>
              </a:rPr>
              <a:t>Formatted to work on mobile devices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63CE76-C44D-42A7-AA8B-7518B4133A7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253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AD38FF5-591A-4866-9481-DB1BC47D9E39}" type="slidenum">
              <a:rPr lang="en-GB" smtClean="0"/>
              <a:t>16</a:t>
            </a:fld>
            <a:endParaRPr lang="en-GB"/>
          </a:p>
        </p:txBody>
      </p:sp>
    </p:spTree>
    <p:extLst>
      <p:ext uri="{BB962C8B-B14F-4D97-AF65-F5344CB8AC3E}">
        <p14:creationId xmlns:p14="http://schemas.microsoft.com/office/powerpoint/2010/main" val="3741196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April Brooks “</a:t>
            </a:r>
            <a:r>
              <a:rPr lang="en-GB" sz="1200" b="0" i="0" kern="1200" dirty="0">
                <a:solidFill>
                  <a:schemeClr val="tx1"/>
                </a:solidFill>
                <a:effectLst/>
                <a:latin typeface="+mn-lt"/>
                <a:ea typeface="+mn-ea"/>
                <a:cs typeface="+mn-cs"/>
              </a:rPr>
              <a:t>Sometimes working in the NHS is challenging, but seeing feedback like yours is a perfect reminder why we do what we do, and why we love helping our patients. So thank you for making my day - I will be passing this on to the team too!”</a:t>
            </a:r>
            <a:endParaRPr lang="en-GB" dirty="0"/>
          </a:p>
        </p:txBody>
      </p:sp>
      <p:sp>
        <p:nvSpPr>
          <p:cNvPr id="4" name="Slide Number Placeholder 3"/>
          <p:cNvSpPr>
            <a:spLocks noGrp="1"/>
          </p:cNvSpPr>
          <p:nvPr>
            <p:ph type="sldNum" sz="quarter" idx="5"/>
          </p:nvPr>
        </p:nvSpPr>
        <p:spPr/>
        <p:txBody>
          <a:bodyPr/>
          <a:lstStyle/>
          <a:p>
            <a:fld id="{0AD38FF5-591A-4866-9481-DB1BC47D9E39}" type="slidenum">
              <a:rPr lang="en-GB" smtClean="0"/>
              <a:t>17</a:t>
            </a:fld>
            <a:endParaRPr lang="en-GB"/>
          </a:p>
        </p:txBody>
      </p:sp>
    </p:spTree>
    <p:extLst>
      <p:ext uri="{BB962C8B-B14F-4D97-AF65-F5344CB8AC3E}">
        <p14:creationId xmlns:p14="http://schemas.microsoft.com/office/powerpoint/2010/main" val="382613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lgn="l">
              <a:buNone/>
            </a:pPr>
            <a:r>
              <a:rPr lang="en-GB" sz="1200" b="0" i="0">
                <a:solidFill>
                  <a:srgbClr val="444444"/>
                </a:solidFill>
                <a:effectLst/>
                <a:latin typeface="MuseoSans500"/>
              </a:rPr>
              <a:t>The simplest way to invite people to share their experiences on Care Opinion is just to provide a link to the site.</a:t>
            </a:r>
          </a:p>
          <a:p>
            <a:pPr marL="0" indent="0" algn="l">
              <a:buNone/>
            </a:pPr>
            <a:endParaRPr lang="en-GB" sz="1200">
              <a:solidFill>
                <a:srgbClr val="444444"/>
              </a:solidFill>
              <a:latin typeface="MuseoSans500"/>
            </a:endParaRPr>
          </a:p>
          <a:p>
            <a:pPr marL="0" indent="0">
              <a:buNone/>
            </a:pPr>
            <a:r>
              <a:rPr lang="en-GB" sz="1200" b="0" i="0">
                <a:solidFill>
                  <a:srgbClr val="444444"/>
                </a:solidFill>
                <a:effectLst/>
                <a:latin typeface="MuseoSans500"/>
              </a:rPr>
              <a:t>Another way is to make an "</a:t>
            </a:r>
            <a:r>
              <a:rPr lang="en-GB" sz="1200" b="1" i="0">
                <a:solidFill>
                  <a:srgbClr val="5B1E45"/>
                </a:solidFill>
                <a:effectLst/>
                <a:latin typeface="MuseoSans500"/>
              </a:rPr>
              <a:t>invitation link</a:t>
            </a:r>
            <a:r>
              <a:rPr lang="en-GB" sz="1200" b="0" i="0">
                <a:solidFill>
                  <a:srgbClr val="444444"/>
                </a:solidFill>
                <a:effectLst/>
                <a:latin typeface="MuseoSans500"/>
              </a:rPr>
              <a:t>“ and provide that instead. They look like this </a:t>
            </a:r>
            <a:r>
              <a:rPr kumimoji="0" lang="en-US" altLang="en-US" sz="1200" b="0" i="0" u="none" strike="noStrike" cap="none" normalizeH="0" baseline="0">
                <a:ln>
                  <a:noFill/>
                </a:ln>
                <a:solidFill>
                  <a:srgbClr val="444444"/>
                </a:solidFill>
                <a:effectLst/>
                <a:latin typeface="ui-monospace"/>
                <a:hlinkClick r:id="rId3"/>
              </a:rPr>
              <a:t>https://www.careopinion.org.uk/49/aah-ed</a:t>
            </a:r>
            <a:r>
              <a:rPr kumimoji="0" lang="en-US" altLang="en-US" sz="1200" b="0" i="0" u="none" strike="noStrike" cap="none" normalizeH="0" baseline="0">
                <a:ln>
                  <a:noFill/>
                </a:ln>
                <a:solidFill>
                  <a:srgbClr val="444444"/>
                </a:solidFill>
                <a:effectLst/>
                <a:latin typeface="ui-monospace"/>
              </a:rPr>
              <a:t> </a:t>
            </a:r>
            <a:r>
              <a:rPr kumimoji="0" lang="en-US" altLang="en-US" sz="1200" b="0" i="0" u="none" strike="noStrike" cap="none" normalizeH="0" baseline="0">
                <a:ln>
                  <a:noFill/>
                </a:ln>
                <a:solidFill>
                  <a:schemeClr val="tx1"/>
                </a:solidFill>
                <a:effectLst/>
              </a:rPr>
              <a:t>  </a:t>
            </a:r>
            <a:endParaRPr lang="en-GB" sz="1200" b="0" i="0">
              <a:solidFill>
                <a:srgbClr val="444444"/>
              </a:solidFill>
              <a:effectLst/>
              <a:latin typeface="MuseoSans500"/>
            </a:endParaRPr>
          </a:p>
          <a:p>
            <a:pPr marL="0" indent="0" algn="l">
              <a:buNone/>
            </a:pPr>
            <a:endParaRPr lang="en-GB" sz="1200">
              <a:solidFill>
                <a:srgbClr val="444444"/>
              </a:solidFill>
              <a:latin typeface="MuseoSans500"/>
            </a:endParaRPr>
          </a:p>
          <a:p>
            <a:pPr marL="0" indent="0" algn="l">
              <a:buNone/>
            </a:pPr>
            <a:r>
              <a:rPr lang="en-GB" sz="1200" b="1" i="0">
                <a:solidFill>
                  <a:srgbClr val="B10059"/>
                </a:solidFill>
                <a:effectLst/>
                <a:latin typeface="VetoComRegular"/>
              </a:rPr>
              <a:t>What does an invitation link do?</a:t>
            </a:r>
          </a:p>
          <a:p>
            <a:pPr marL="0" indent="0">
              <a:buNone/>
            </a:pPr>
            <a:r>
              <a:rPr lang="en-GB" sz="1200" b="0" i="0">
                <a:solidFill>
                  <a:srgbClr val="444444"/>
                </a:solidFill>
                <a:effectLst/>
                <a:latin typeface="MuseoSans500"/>
              </a:rPr>
              <a:t>An invitation link allows you to:</a:t>
            </a:r>
            <a:r>
              <a:rPr lang="en-GB" sz="1200">
                <a:solidFill>
                  <a:srgbClr val="444444"/>
                </a:solidFill>
                <a:latin typeface="MuseoSans500"/>
              </a:rPr>
              <a:t> </a:t>
            </a:r>
            <a:endParaRPr lang="en-GB" sz="1200" b="0" i="0">
              <a:solidFill>
                <a:srgbClr val="444444"/>
              </a:solidFill>
              <a:effectLst/>
              <a:latin typeface="MuseoSans500"/>
            </a:endParaRPr>
          </a:p>
          <a:p>
            <a:pPr>
              <a:buFont typeface="Arial" panose="020B0604020202020204" pitchFamily="34" charset="0"/>
              <a:buChar char="•"/>
            </a:pPr>
            <a:r>
              <a:rPr lang="en-GB" sz="1200" b="0" i="0">
                <a:solidFill>
                  <a:srgbClr val="444444"/>
                </a:solidFill>
                <a:effectLst/>
                <a:latin typeface="MuseoSans500"/>
              </a:rPr>
              <a:t>customise various aspects of our story-telling workflow</a:t>
            </a:r>
            <a:r>
              <a:rPr lang="en-GB" sz="1200">
                <a:solidFill>
                  <a:srgbClr val="444444"/>
                </a:solidFill>
                <a:latin typeface="MuseoSans500"/>
              </a:rPr>
              <a:t> </a:t>
            </a:r>
            <a:endParaRPr lang="en-GB" sz="1200" b="0" i="0">
              <a:solidFill>
                <a:srgbClr val="444444"/>
              </a:solidFill>
              <a:effectLst/>
              <a:latin typeface="MuseoSans500"/>
            </a:endParaRPr>
          </a:p>
          <a:p>
            <a:pPr algn="l">
              <a:buFont typeface="Arial" panose="020B0604020202020204" pitchFamily="34" charset="0"/>
              <a:buChar char="•"/>
            </a:pPr>
            <a:r>
              <a:rPr lang="en-GB" sz="1200" b="0" i="0">
                <a:solidFill>
                  <a:srgbClr val="444444"/>
                </a:solidFill>
                <a:effectLst/>
                <a:latin typeface="MuseoSans500"/>
              </a:rPr>
              <a:t>easily access widget codes, kiosk links or QR codes to share with people using services</a:t>
            </a:r>
          </a:p>
          <a:p>
            <a:pPr>
              <a:buFont typeface="Arial" panose="020B0604020202020204" pitchFamily="34" charset="0"/>
              <a:buChar char="•"/>
            </a:pPr>
            <a:r>
              <a:rPr lang="en-GB" sz="1200" b="0" i="0">
                <a:solidFill>
                  <a:srgbClr val="444444"/>
                </a:solidFill>
                <a:effectLst/>
                <a:latin typeface="MuseoSans500"/>
              </a:rPr>
              <a:t>keep track of which stories came via which invitation links</a:t>
            </a:r>
            <a:r>
              <a:rPr lang="en-GB" sz="1200">
                <a:solidFill>
                  <a:srgbClr val="444444"/>
                </a:solidFill>
                <a:latin typeface="MuseoSans500"/>
              </a:rPr>
              <a:t>, and run reports and visualisations easily</a:t>
            </a:r>
            <a:endParaRPr lang="en-GB" sz="1200" b="0" i="0">
              <a:solidFill>
                <a:srgbClr val="444444"/>
              </a:solidFill>
              <a:effectLst/>
              <a:latin typeface="MuseoSans50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63CE76-C44D-42A7-AA8B-7518B4133A7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62799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400"/>
          </a:p>
        </p:txBody>
      </p:sp>
      <p:sp>
        <p:nvSpPr>
          <p:cNvPr id="4" name="Slide Number Placeholder 3"/>
          <p:cNvSpPr>
            <a:spLocks noGrp="1"/>
          </p:cNvSpPr>
          <p:nvPr>
            <p:ph type="sldNum" sz="quarter" idx="5"/>
          </p:nvPr>
        </p:nvSpPr>
        <p:spPr/>
        <p:txBody>
          <a:bodyPr/>
          <a:lstStyle/>
          <a:p>
            <a:fld id="{47BFE4DF-8B9C-4686-A312-B4679E46D948}" type="slidenum">
              <a:rPr lang="en-GB" smtClean="0"/>
              <a:t>20</a:t>
            </a:fld>
            <a:endParaRPr lang="en-GB"/>
          </a:p>
        </p:txBody>
      </p:sp>
    </p:spTree>
    <p:extLst>
      <p:ext uri="{BB962C8B-B14F-4D97-AF65-F5344CB8AC3E}">
        <p14:creationId xmlns:p14="http://schemas.microsoft.com/office/powerpoint/2010/main" val="2439195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8425-D028-93B1-1172-335AA14D7C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91F058-C42E-36ED-47BD-29009E33DA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6C5F308-BF46-8519-185C-2983F3BE0D6D}"/>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5" name="Footer Placeholder 4">
            <a:extLst>
              <a:ext uri="{FF2B5EF4-FFF2-40B4-BE49-F238E27FC236}">
                <a16:creationId xmlns:a16="http://schemas.microsoft.com/office/drawing/2014/main" id="{507B35C7-1413-3760-C8A1-43F3B35DE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20ADC-3402-5B70-7C9B-3DD0B145B8A0}"/>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206838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F2BAA-B921-5CB4-544E-A6EE5330FD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F20D88-44C2-CB4D-BAE1-D7FDC0973D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4BEDD2-CED9-15CB-312A-EF522E05CE04}"/>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5" name="Footer Placeholder 4">
            <a:extLst>
              <a:ext uri="{FF2B5EF4-FFF2-40B4-BE49-F238E27FC236}">
                <a16:creationId xmlns:a16="http://schemas.microsoft.com/office/drawing/2014/main" id="{8FC4AFEC-33CD-95C3-624B-2F300EF5EF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048D5B-22B4-021E-D6A7-F8984AE4A149}"/>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194933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6C58B9-DD3F-CCE6-DD2C-37020623FB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CA8459-8547-362B-818F-C51D121048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98673A-5857-9CDE-9627-BA3C5829D908}"/>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5" name="Footer Placeholder 4">
            <a:extLst>
              <a:ext uri="{FF2B5EF4-FFF2-40B4-BE49-F238E27FC236}">
                <a16:creationId xmlns:a16="http://schemas.microsoft.com/office/drawing/2014/main" id="{40521B62-F8BF-D6DC-7D19-AC37B64A5C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A5A351-EBE8-9B01-D79A-98D8AE3EE121}"/>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507671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50245-340E-9379-47AE-7D36A99DC9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AF857EC-1074-F5B2-423D-19C294951E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9CA976-7D12-8C9E-C815-013A4E545093}"/>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5" name="Footer Placeholder 4">
            <a:extLst>
              <a:ext uri="{FF2B5EF4-FFF2-40B4-BE49-F238E27FC236}">
                <a16:creationId xmlns:a16="http://schemas.microsoft.com/office/drawing/2014/main" id="{DE97C07B-0406-1778-B123-DD3C01CE8F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1F715F-0EBB-1DB3-8C17-8FDFB290D01C}"/>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113647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E58FE-DD38-62C0-2277-95AA329C8E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65DE87-8E2A-20E4-A482-C66FD7CF431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B2DACD-FA40-BC7C-76AF-CDC14352AA48}"/>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5" name="Footer Placeholder 4">
            <a:extLst>
              <a:ext uri="{FF2B5EF4-FFF2-40B4-BE49-F238E27FC236}">
                <a16:creationId xmlns:a16="http://schemas.microsoft.com/office/drawing/2014/main" id="{7FCF0245-A132-5806-7EEF-C6CDBC9115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A9F0EC-6130-D08C-52AA-FFC2B96B86F1}"/>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325633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EBDBF-55A6-3AC2-4005-1471D618B4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657128-26FE-4529-57A2-3455255159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6EE331-9C8A-E3CB-669A-6DF68F58B1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F16A38-B800-8C5D-B167-60A6F8EC6605}"/>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6" name="Footer Placeholder 5">
            <a:extLst>
              <a:ext uri="{FF2B5EF4-FFF2-40B4-BE49-F238E27FC236}">
                <a16:creationId xmlns:a16="http://schemas.microsoft.com/office/drawing/2014/main" id="{80239744-3E1E-2BB6-EDD3-15F770FEE2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6E7F1A-3D94-DF72-BF4F-54D054B03835}"/>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880295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E0EBA-E944-6B77-0025-BF51436605D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08DF175-600C-8A0B-F798-B8CD249961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4598AA-0839-23F7-BE62-EC1FE2DFC6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D8855BF-918F-3CF7-8476-51A910BF0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E4B034-7226-033C-8BD6-72F40D1C4C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8C9025D-9DF0-51F8-FD71-600297FCB334}"/>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8" name="Footer Placeholder 7">
            <a:extLst>
              <a:ext uri="{FF2B5EF4-FFF2-40B4-BE49-F238E27FC236}">
                <a16:creationId xmlns:a16="http://schemas.microsoft.com/office/drawing/2014/main" id="{00B2C1CF-DA77-F438-05AB-AAE100260D0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0D4E2E-998F-8D2D-37F1-B16B49ED041A}"/>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746107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0744A-E0EC-C240-D0F2-57014CC74F4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47CA903-158F-10EE-88BC-E560D192F9FB}"/>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4" name="Footer Placeholder 3">
            <a:extLst>
              <a:ext uri="{FF2B5EF4-FFF2-40B4-BE49-F238E27FC236}">
                <a16:creationId xmlns:a16="http://schemas.microsoft.com/office/drawing/2014/main" id="{12227C05-86CA-9BA1-87E1-07D2E542D9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81435E8-4F99-2860-1601-BD5EDDE616FF}"/>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186716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297F2-2435-C447-8666-8563808C444D}"/>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3" name="Footer Placeholder 2">
            <a:extLst>
              <a:ext uri="{FF2B5EF4-FFF2-40B4-BE49-F238E27FC236}">
                <a16:creationId xmlns:a16="http://schemas.microsoft.com/office/drawing/2014/main" id="{271CAB05-EF20-B061-84FA-A48F3CA69A1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AB2CAC0-6624-3592-DE35-226D2A360FD1}"/>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408321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0BFE-381D-464F-9AEA-D9CF861FD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173FA18-61DE-7287-0A20-E3EF91F733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1201265-9935-891A-1522-9232064619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A32093-CFE2-8F55-ABCF-64B7E2863FE2}"/>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6" name="Footer Placeholder 5">
            <a:extLst>
              <a:ext uri="{FF2B5EF4-FFF2-40B4-BE49-F238E27FC236}">
                <a16:creationId xmlns:a16="http://schemas.microsoft.com/office/drawing/2014/main" id="{378403F5-0F20-AD5F-75DA-C6B61A8BA4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285E3B-DAFF-B642-8BEA-DA4929C52ED4}"/>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4206946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2F96-BE87-8EEB-C8F3-586508FBA3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A58982-7B6B-70BC-18A8-1A25FCA9B3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FBA6985-BE2A-3139-B667-6CC40660A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E48C32-FA67-2249-DC4E-E80BF7A64590}"/>
              </a:ext>
            </a:extLst>
          </p:cNvPr>
          <p:cNvSpPr>
            <a:spLocks noGrp="1"/>
          </p:cNvSpPr>
          <p:nvPr>
            <p:ph type="dt" sz="half" idx="10"/>
          </p:nvPr>
        </p:nvSpPr>
        <p:spPr/>
        <p:txBody>
          <a:bodyPr/>
          <a:lstStyle/>
          <a:p>
            <a:fld id="{EE63F750-CE73-412C-9388-4ACC3AA4B14D}" type="datetimeFigureOut">
              <a:rPr lang="en-GB" smtClean="0"/>
              <a:t>13/07/2026</a:t>
            </a:fld>
            <a:endParaRPr lang="en-GB"/>
          </a:p>
        </p:txBody>
      </p:sp>
      <p:sp>
        <p:nvSpPr>
          <p:cNvPr id="6" name="Footer Placeholder 5">
            <a:extLst>
              <a:ext uri="{FF2B5EF4-FFF2-40B4-BE49-F238E27FC236}">
                <a16:creationId xmlns:a16="http://schemas.microsoft.com/office/drawing/2014/main" id="{6ADF358F-8946-BEC9-6092-66A7D89469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8D3EA5-BC6A-7212-AEFE-E0222715467B}"/>
              </a:ext>
            </a:extLst>
          </p:cNvPr>
          <p:cNvSpPr>
            <a:spLocks noGrp="1"/>
          </p:cNvSpPr>
          <p:nvPr>
            <p:ph type="sldNum" sz="quarter" idx="12"/>
          </p:nvPr>
        </p:nvSpPr>
        <p:spPr/>
        <p:txBody>
          <a:bodyPr/>
          <a:lstStyle/>
          <a:p>
            <a:fld id="{F505B8C5-D4E6-43A6-B9EB-BB53649449F4}" type="slidenum">
              <a:rPr lang="en-GB" smtClean="0"/>
              <a:t>‹#›</a:t>
            </a:fld>
            <a:endParaRPr lang="en-GB"/>
          </a:p>
        </p:txBody>
      </p:sp>
    </p:spTree>
    <p:extLst>
      <p:ext uri="{BB962C8B-B14F-4D97-AF65-F5344CB8AC3E}">
        <p14:creationId xmlns:p14="http://schemas.microsoft.com/office/powerpoint/2010/main" val="2963629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0B348E-C50B-5CA0-D359-C656E0C53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90124B3-0B29-5A45-5FEA-75E60F9710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68627B-0EBF-ABEE-E4CD-FA3262BC01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63F750-CE73-412C-9388-4ACC3AA4B14D}" type="datetimeFigureOut">
              <a:rPr lang="en-GB" smtClean="0"/>
              <a:t>13/07/2026</a:t>
            </a:fld>
            <a:endParaRPr lang="en-GB"/>
          </a:p>
        </p:txBody>
      </p:sp>
      <p:sp>
        <p:nvSpPr>
          <p:cNvPr id="5" name="Footer Placeholder 4">
            <a:extLst>
              <a:ext uri="{FF2B5EF4-FFF2-40B4-BE49-F238E27FC236}">
                <a16:creationId xmlns:a16="http://schemas.microsoft.com/office/drawing/2014/main" id="{8E740ADA-B2C3-B3C0-D413-4FB4D3C2EF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281916E-4F52-1B97-8D36-62917BB57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05B8C5-D4E6-43A6-B9EB-BB53649449F4}" type="slidenum">
              <a:rPr lang="en-GB" smtClean="0"/>
              <a:t>‹#›</a:t>
            </a:fld>
            <a:endParaRPr lang="en-GB"/>
          </a:p>
        </p:txBody>
      </p:sp>
    </p:spTree>
    <p:extLst>
      <p:ext uri="{BB962C8B-B14F-4D97-AF65-F5344CB8AC3E}">
        <p14:creationId xmlns:p14="http://schemas.microsoft.com/office/powerpoint/2010/main" val="3227284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video" Target="https://player.vimeo.com/video/1132019864?app_id=12296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hyperlink" Target="https://vimeo.com/1055604648"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careopinion.org.uk/114082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www.patientopinion.org.uk/info/new-materials" TargetMode="External"/><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hyperlink" Target="https://www.careopinion.org.uk/blogposts/1377/promoting-care-opinion-in-remote-communities--big-impact-fro" TargetMode="External"/><Relationship Id="rId2" Type="http://schemas.openxmlformats.org/officeDocument/2006/relationships/hyperlink" Target="https://www.careopinion.org.uk/blogposts/1372/subscriber-chat-number-1-embedding-co-organisation-wide" TargetMode="External"/><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hyperlink" Target="https://www.careopinion.org.uk/blogposts/1380/subscriber-chat-3--care-opinion-in-mental-health-settings" TargetMode="External"/><Relationship Id="rId4" Type="http://schemas.openxmlformats.org/officeDocument/2006/relationships/hyperlink" Target="https://events.teams.microsoft.com/event/4a823270-2cbb-4efc-98e2-09ceac862fb9@50734ca9-3e54-4e5d-a09b-849a8e267fc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careopinion.org.uk/info/navigating-site" TargetMode="External"/><Relationship Id="rId2" Type="http://schemas.openxmlformats.org/officeDocument/2006/relationships/hyperlink" Target="mailto:info@careopinion.org.uk" TargetMode="Externa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events.teams.microsoft.com/event/e0b87639-58be-469a-ae35-5d51633c02b0@50734ca9-3e54-4e5d-a09b-849a8e267fc0"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sv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3E448-62C1-9576-0381-45FA3F4A6C4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349BC6E-D8A3-9968-5196-9BA745973003}"/>
              </a:ext>
            </a:extLst>
          </p:cNvPr>
          <p:cNvSpPr>
            <a:spLocks noGrp="1"/>
          </p:cNvSpPr>
          <p:nvPr>
            <p:ph idx="1"/>
          </p:nvPr>
        </p:nvSpPr>
        <p:spPr/>
        <p:txBody>
          <a:bodyPr/>
          <a:lstStyle/>
          <a:p>
            <a:endParaRPr lang="en-GB"/>
          </a:p>
        </p:txBody>
      </p:sp>
      <p:pic>
        <p:nvPicPr>
          <p:cNvPr id="6" name="Content Placeholder 4">
            <a:extLst>
              <a:ext uri="{FF2B5EF4-FFF2-40B4-BE49-F238E27FC236}">
                <a16:creationId xmlns:a16="http://schemas.microsoft.com/office/drawing/2014/main" id="{613AA515-071D-D871-BBD3-69B7ED701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35539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2D0A-00D9-200C-2E85-F146B9DC827E}"/>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620BE9E1-1386-4233-E787-23595834CD6A}"/>
              </a:ext>
            </a:extLst>
          </p:cNvPr>
          <p:cNvSpPr>
            <a:spLocks noGrp="1"/>
          </p:cNvSpPr>
          <p:nvPr>
            <p:ph type="subTitle" idx="1"/>
          </p:nvPr>
        </p:nvSpPr>
        <p:spPr/>
        <p:txBody>
          <a:bodyPr/>
          <a:lstStyle/>
          <a:p>
            <a:endParaRPr lang="en-GB"/>
          </a:p>
        </p:txBody>
      </p:sp>
      <p:sp>
        <p:nvSpPr>
          <p:cNvPr id="8" name="Speech Bubble: Rectangle with Corners Rounded 7">
            <a:extLst>
              <a:ext uri="{FF2B5EF4-FFF2-40B4-BE49-F238E27FC236}">
                <a16:creationId xmlns:a16="http://schemas.microsoft.com/office/drawing/2014/main" id="{4D6467E0-1903-428B-87D8-7FAA912777D4}"/>
              </a:ext>
            </a:extLst>
          </p:cNvPr>
          <p:cNvSpPr/>
          <p:nvPr/>
        </p:nvSpPr>
        <p:spPr>
          <a:xfrm>
            <a:off x="2255168" y="827523"/>
            <a:ext cx="7681664" cy="4666201"/>
          </a:xfrm>
          <a:prstGeom prst="wedgeRoundRectCallout">
            <a:avLst>
              <a:gd name="adj1" fmla="val -33370"/>
              <a:gd name="adj2" fmla="val 66647"/>
              <a:gd name="adj3" fmla="val 16667"/>
            </a:avLst>
          </a:prstGeom>
          <a:solidFill>
            <a:srgbClr val="5B1E4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ase">
              <a:spcBef>
                <a:spcPct val="0"/>
              </a:spcBef>
              <a:spcAft>
                <a:spcPct val="0"/>
              </a:spcAft>
              <a:defRPr/>
            </a:pPr>
            <a:r>
              <a:rPr lang="en-US" sz="4400">
                <a:solidFill>
                  <a:srgbClr val="FFFFFF"/>
                </a:solidFill>
                <a:latin typeface="Calibri" panose="020F0502020204030204" pitchFamily="34" charset="0"/>
                <a:cs typeface="Arial"/>
              </a:rPr>
              <a:t>“To highlight the problem without making a formal complaint and to thank the staff for excellent care”</a:t>
            </a:r>
            <a:endParaRPr lang="en-GB" sz="4400">
              <a:solidFill>
                <a:srgbClr val="FFFFFF"/>
              </a:solidFill>
              <a:latin typeface="Arial"/>
              <a:cs typeface="Arial"/>
            </a:endParaRPr>
          </a:p>
        </p:txBody>
      </p:sp>
      <p:sp>
        <p:nvSpPr>
          <p:cNvPr id="4" name="Rectangle: Rounded Corners 3">
            <a:extLst>
              <a:ext uri="{FF2B5EF4-FFF2-40B4-BE49-F238E27FC236}">
                <a16:creationId xmlns:a16="http://schemas.microsoft.com/office/drawing/2014/main" id="{AD20F5B6-08B6-7C1C-C1D1-9DDE8ACD4F62}"/>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20468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AD48-DC37-F7BA-45B5-CD5F1E516881}"/>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A5C1DD1D-0796-8ED1-5412-85D5FC7154F9}"/>
              </a:ext>
            </a:extLst>
          </p:cNvPr>
          <p:cNvSpPr>
            <a:spLocks noGrp="1"/>
          </p:cNvSpPr>
          <p:nvPr>
            <p:ph type="subTitle" idx="1"/>
          </p:nvPr>
        </p:nvSpPr>
        <p:spPr/>
        <p:txBody>
          <a:bodyPr/>
          <a:lstStyle/>
          <a:p>
            <a:endParaRPr lang="en-GB"/>
          </a:p>
        </p:txBody>
      </p:sp>
      <p:sp>
        <p:nvSpPr>
          <p:cNvPr id="10" name="Speech Bubble: Rectangle with Corners Rounded 9">
            <a:extLst>
              <a:ext uri="{FF2B5EF4-FFF2-40B4-BE49-F238E27FC236}">
                <a16:creationId xmlns:a16="http://schemas.microsoft.com/office/drawing/2014/main" id="{00A1EF21-96C8-4190-903F-AE77E5A88F97}"/>
              </a:ext>
            </a:extLst>
          </p:cNvPr>
          <p:cNvSpPr/>
          <p:nvPr/>
        </p:nvSpPr>
        <p:spPr>
          <a:xfrm>
            <a:off x="2926668" y="957219"/>
            <a:ext cx="7010164" cy="4536504"/>
          </a:xfrm>
          <a:prstGeom prst="wedgeRoundRectCallout">
            <a:avLst>
              <a:gd name="adj1" fmla="val -33370"/>
              <a:gd name="adj2" fmla="val 66647"/>
              <a:gd name="adj3" fmla="val 16667"/>
            </a:avLst>
          </a:prstGeom>
          <a:solidFill>
            <a:srgbClr val="5B1E4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ase">
              <a:spcBef>
                <a:spcPct val="0"/>
              </a:spcBef>
              <a:spcAft>
                <a:spcPct val="0"/>
              </a:spcAft>
              <a:defRPr/>
            </a:pPr>
            <a:r>
              <a:rPr lang="en-GB" sz="2800">
                <a:solidFill>
                  <a:srgbClr val="FFFFFF"/>
                </a:solidFill>
                <a:latin typeface="Calibri" panose="020F0502020204030204" pitchFamily="34" charset="0"/>
                <a:cs typeface="Arial"/>
              </a:rPr>
              <a:t>“</a:t>
            </a:r>
            <a:r>
              <a:rPr lang="en-GB" sz="3600">
                <a:solidFill>
                  <a:srgbClr val="FFFFFF"/>
                </a:solidFill>
                <a:latin typeface="Calibri" panose="020F0502020204030204" pitchFamily="34" charset="0"/>
                <a:cs typeface="Arial"/>
              </a:rPr>
              <a:t>It was a difficult time for me to go through and Care Opinion allowed me to control the speed </a:t>
            </a:r>
          </a:p>
          <a:p>
            <a:pPr algn="ctr" fontAlgn="base">
              <a:spcBef>
                <a:spcPct val="0"/>
              </a:spcBef>
              <a:spcAft>
                <a:spcPct val="0"/>
              </a:spcAft>
              <a:defRPr/>
            </a:pPr>
            <a:r>
              <a:rPr lang="en-GB" sz="3600">
                <a:solidFill>
                  <a:srgbClr val="FFFFFF"/>
                </a:solidFill>
                <a:latin typeface="Calibri" panose="020F0502020204030204" pitchFamily="34" charset="0"/>
                <a:cs typeface="Arial"/>
              </a:rPr>
              <a:t>and words rather than be rushed through Q&amp;As or tick box scenario where things don't quite fit.”</a:t>
            </a:r>
          </a:p>
          <a:p>
            <a:pPr algn="ctr" fontAlgn="base">
              <a:spcBef>
                <a:spcPct val="0"/>
              </a:spcBef>
              <a:spcAft>
                <a:spcPct val="0"/>
              </a:spcAft>
              <a:defRPr/>
            </a:pPr>
            <a:endParaRPr lang="en-GB">
              <a:solidFill>
                <a:srgbClr val="FFFFFF"/>
              </a:solidFill>
              <a:latin typeface="Arial"/>
              <a:cs typeface="Arial"/>
            </a:endParaRPr>
          </a:p>
        </p:txBody>
      </p:sp>
      <p:sp>
        <p:nvSpPr>
          <p:cNvPr id="4" name="Rectangle: Rounded Corners 3">
            <a:extLst>
              <a:ext uri="{FF2B5EF4-FFF2-40B4-BE49-F238E27FC236}">
                <a16:creationId xmlns:a16="http://schemas.microsoft.com/office/drawing/2014/main" id="{9BA8DE8E-E95B-E529-7E31-B9EB1DDBC4B8}"/>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114160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40A52-56F5-2AF2-D602-9C65083675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9C41E-F3FD-3B0D-0448-34A87C37533C}"/>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CFF1C69-00EB-4EEA-A43F-8FF6EBBBDCA6}"/>
              </a:ext>
            </a:extLst>
          </p:cNvPr>
          <p:cNvSpPr>
            <a:spLocks noGrp="1"/>
          </p:cNvSpPr>
          <p:nvPr>
            <p:ph type="subTitle" idx="1"/>
          </p:nvPr>
        </p:nvSpPr>
        <p:spPr/>
        <p:txBody>
          <a:bodyPr/>
          <a:lstStyle/>
          <a:p>
            <a:endParaRPr lang="en-GB"/>
          </a:p>
        </p:txBody>
      </p:sp>
      <p:sp>
        <p:nvSpPr>
          <p:cNvPr id="4" name="Rectangle: Rounded Corners 3">
            <a:extLst>
              <a:ext uri="{FF2B5EF4-FFF2-40B4-BE49-F238E27FC236}">
                <a16:creationId xmlns:a16="http://schemas.microsoft.com/office/drawing/2014/main" id="{8EF01724-19EF-4E1B-8D36-7EA447A330E8}"/>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Online Media 5" title="Care Opinion in one minute">
            <a:hlinkClick r:id="" action="ppaction://media"/>
            <a:extLst>
              <a:ext uri="{FF2B5EF4-FFF2-40B4-BE49-F238E27FC236}">
                <a16:creationId xmlns:a16="http://schemas.microsoft.com/office/drawing/2014/main" id="{C80B34D9-ECC8-28EE-A088-BA6FDC4A255D}"/>
              </a:ext>
            </a:extLst>
          </p:cNvPr>
          <p:cNvPicPr>
            <a:picLocks noRot="1" noChangeAspect="1"/>
          </p:cNvPicPr>
          <p:nvPr>
            <a:videoFile r:link="rId1"/>
          </p:nvPr>
        </p:nvPicPr>
        <p:blipFill>
          <a:blip r:embed="rId3"/>
          <a:stretch>
            <a:fillRect/>
          </a:stretch>
        </p:blipFill>
        <p:spPr>
          <a:xfrm>
            <a:off x="956582" y="507751"/>
            <a:ext cx="10114189" cy="5698135"/>
          </a:xfrm>
          <a:prstGeom prst="rect">
            <a:avLst/>
          </a:prstGeom>
        </p:spPr>
      </p:pic>
    </p:spTree>
    <p:extLst>
      <p:ext uri="{BB962C8B-B14F-4D97-AF65-F5344CB8AC3E}">
        <p14:creationId xmlns:p14="http://schemas.microsoft.com/office/powerpoint/2010/main" val="329301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3263BE-362E-42C3-BE54-484BFAA26F39}"/>
              </a:ext>
            </a:extLst>
          </p:cNvPr>
          <p:cNvSpPr txBox="1"/>
          <p:nvPr/>
        </p:nvSpPr>
        <p:spPr>
          <a:xfrm>
            <a:off x="1488299" y="521905"/>
            <a:ext cx="12826415" cy="1569660"/>
          </a:xfrm>
          <a:prstGeom prst="rect">
            <a:avLst/>
          </a:prstGeom>
          <a:noFill/>
        </p:spPr>
        <p:txBody>
          <a:bodyPr wrap="square" rtlCol="0">
            <a:spAutoFit/>
          </a:bodyPr>
          <a:lstStyle/>
          <a:p>
            <a:r>
              <a:rPr lang="en-GB" sz="3600" b="1">
                <a:solidFill>
                  <a:srgbClr val="B10059"/>
                </a:solidFill>
                <a:latin typeface="Calibri" panose="020F0502020204030204" pitchFamily="34" charset="0"/>
                <a:cs typeface="Calibri" panose="020F0502020204030204" pitchFamily="34" charset="0"/>
              </a:rPr>
              <a:t>The story-telling flow – it’s about the conversation</a:t>
            </a:r>
          </a:p>
          <a:p>
            <a:endParaRPr lang="en-GB" sz="3600">
              <a:solidFill>
                <a:srgbClr val="5B1E45"/>
              </a:solidFill>
              <a:latin typeface="Calibri" panose="020F0502020204030204" pitchFamily="34" charset="0"/>
              <a:cs typeface="Calibri" panose="020F0502020204030204" pitchFamily="34" charset="0"/>
            </a:endParaRPr>
          </a:p>
          <a:p>
            <a:endParaRPr lang="en-GB" sz="240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715A8B6-5116-459C-9069-971A788EAE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21656" y="1774998"/>
            <a:ext cx="7748688" cy="4822354"/>
          </a:xfrm>
          <a:prstGeom prst="rect">
            <a:avLst/>
          </a:prstGeom>
        </p:spPr>
      </p:pic>
      <p:sp>
        <p:nvSpPr>
          <p:cNvPr id="2" name="Rectangle: Rounded Corners 1">
            <a:extLst>
              <a:ext uri="{FF2B5EF4-FFF2-40B4-BE49-F238E27FC236}">
                <a16:creationId xmlns:a16="http://schemas.microsoft.com/office/drawing/2014/main" id="{A906F35B-BEA8-064E-2C72-2513418CC313}"/>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352879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AC99079-952A-4B0B-A31F-81D398992E8D}"/>
              </a:ext>
            </a:extLst>
          </p:cNvPr>
          <p:cNvPicPr>
            <a:picLocks noChangeAspect="1"/>
          </p:cNvPicPr>
          <p:nvPr/>
        </p:nvPicPr>
        <p:blipFill rotWithShape="1">
          <a:blip r:embed="rId2"/>
          <a:srcRect l="5923" t="762"/>
          <a:stretch/>
        </p:blipFill>
        <p:spPr>
          <a:xfrm>
            <a:off x="2178344" y="667453"/>
            <a:ext cx="2957851" cy="2859088"/>
          </a:xfrm>
          <a:prstGeom prst="rect">
            <a:avLst/>
          </a:prstGeom>
        </p:spPr>
      </p:pic>
      <p:pic>
        <p:nvPicPr>
          <p:cNvPr id="17" name="Picture 16">
            <a:extLst>
              <a:ext uri="{FF2B5EF4-FFF2-40B4-BE49-F238E27FC236}">
                <a16:creationId xmlns:a16="http://schemas.microsoft.com/office/drawing/2014/main" id="{D2432430-367B-4705-99A4-50B7A1094D5F}"/>
              </a:ext>
            </a:extLst>
          </p:cNvPr>
          <p:cNvPicPr>
            <a:picLocks noChangeAspect="1"/>
          </p:cNvPicPr>
          <p:nvPr/>
        </p:nvPicPr>
        <p:blipFill>
          <a:blip r:embed="rId3"/>
          <a:stretch>
            <a:fillRect/>
          </a:stretch>
        </p:blipFill>
        <p:spPr>
          <a:xfrm>
            <a:off x="3595516" y="3552651"/>
            <a:ext cx="3022834" cy="2708062"/>
          </a:xfrm>
          <a:prstGeom prst="rect">
            <a:avLst/>
          </a:prstGeom>
        </p:spPr>
      </p:pic>
      <p:pic>
        <p:nvPicPr>
          <p:cNvPr id="15" name="Picture 14">
            <a:extLst>
              <a:ext uri="{FF2B5EF4-FFF2-40B4-BE49-F238E27FC236}">
                <a16:creationId xmlns:a16="http://schemas.microsoft.com/office/drawing/2014/main" id="{F32C6DB4-DF8F-4A10-AD3C-0C065DCB7934}"/>
              </a:ext>
            </a:extLst>
          </p:cNvPr>
          <p:cNvPicPr>
            <a:picLocks noChangeAspect="1"/>
          </p:cNvPicPr>
          <p:nvPr/>
        </p:nvPicPr>
        <p:blipFill rotWithShape="1">
          <a:blip r:embed="rId4"/>
          <a:srcRect l="2378" b="1078"/>
          <a:stretch/>
        </p:blipFill>
        <p:spPr>
          <a:xfrm>
            <a:off x="5910189" y="786618"/>
            <a:ext cx="3023542" cy="2587329"/>
          </a:xfrm>
          <a:prstGeom prst="rect">
            <a:avLst/>
          </a:prstGeom>
        </p:spPr>
      </p:pic>
      <p:pic>
        <p:nvPicPr>
          <p:cNvPr id="2" name="Picture 1" descr="A logo of a chat&#10;&#10;Description automatically generated">
            <a:extLst>
              <a:ext uri="{FF2B5EF4-FFF2-40B4-BE49-F238E27FC236}">
                <a16:creationId xmlns:a16="http://schemas.microsoft.com/office/drawing/2014/main" id="{6199EE4F-0191-252C-8E56-D7416DD3270D}"/>
              </a:ext>
            </a:extLst>
          </p:cNvPr>
          <p:cNvPicPr>
            <a:picLocks noChangeAspect="1"/>
          </p:cNvPicPr>
          <p:nvPr/>
        </p:nvPicPr>
        <p:blipFill>
          <a:blip r:embed="rId5"/>
          <a:stretch>
            <a:fillRect/>
          </a:stretch>
        </p:blipFill>
        <p:spPr>
          <a:xfrm>
            <a:off x="7055808" y="3484055"/>
            <a:ext cx="3194430" cy="2752942"/>
          </a:xfrm>
          <a:prstGeom prst="rect">
            <a:avLst/>
          </a:prstGeom>
        </p:spPr>
      </p:pic>
      <p:sp>
        <p:nvSpPr>
          <p:cNvPr id="6" name="Title 5">
            <a:extLst>
              <a:ext uri="{FF2B5EF4-FFF2-40B4-BE49-F238E27FC236}">
                <a16:creationId xmlns:a16="http://schemas.microsoft.com/office/drawing/2014/main" id="{673ECDC3-AF31-4931-9932-4E1C3E9C3B72}"/>
              </a:ext>
            </a:extLst>
          </p:cNvPr>
          <p:cNvSpPr>
            <a:spLocks noGrp="1"/>
          </p:cNvSpPr>
          <p:nvPr>
            <p:ph type="title"/>
          </p:nvPr>
        </p:nvSpPr>
        <p:spPr>
          <a:xfrm>
            <a:off x="5017352" y="-2128980"/>
            <a:ext cx="2404608" cy="5489009"/>
          </a:xfrm>
        </p:spPr>
        <p:txBody>
          <a:bodyPr vert="horz" lIns="91440" tIns="45720" rIns="91440" bIns="45720" rtlCol="0" anchor="ctr">
            <a:normAutofit/>
          </a:bodyPr>
          <a:lstStyle/>
          <a:p>
            <a:pPr algn="l">
              <a:lnSpc>
                <a:spcPct val="90000"/>
              </a:lnSpc>
            </a:pPr>
            <a:r>
              <a:rPr lang="en-US" sz="2800" b="1">
                <a:solidFill>
                  <a:srgbClr val="B10059"/>
                </a:solidFill>
              </a:rPr>
              <a:t>Accessibility</a:t>
            </a:r>
          </a:p>
        </p:txBody>
      </p:sp>
      <p:sp>
        <p:nvSpPr>
          <p:cNvPr id="7" name="TextBox 6">
            <a:extLst>
              <a:ext uri="{FF2B5EF4-FFF2-40B4-BE49-F238E27FC236}">
                <a16:creationId xmlns:a16="http://schemas.microsoft.com/office/drawing/2014/main" id="{AE2C599E-E3CF-C6B8-2BE7-D4C68BBFB523}"/>
              </a:ext>
            </a:extLst>
          </p:cNvPr>
          <p:cNvSpPr txBox="1"/>
          <p:nvPr/>
        </p:nvSpPr>
        <p:spPr>
          <a:xfrm>
            <a:off x="4982830" y="6460833"/>
            <a:ext cx="4751614" cy="369332"/>
          </a:xfrm>
          <a:prstGeom prst="rect">
            <a:avLst/>
          </a:prstGeom>
          <a:noFill/>
        </p:spPr>
        <p:txBody>
          <a:bodyPr wrap="square">
            <a:spAutoFit/>
          </a:bodyPr>
          <a:lstStyle/>
          <a:p>
            <a:r>
              <a:rPr lang="en-GB">
                <a:hlinkClick r:id="rId6"/>
              </a:rPr>
              <a:t>Accessibility features on Vimeo</a:t>
            </a:r>
            <a:endParaRPr lang="en-GB"/>
          </a:p>
        </p:txBody>
      </p:sp>
      <p:sp>
        <p:nvSpPr>
          <p:cNvPr id="4" name="Rectangle: Rounded Corners 3">
            <a:extLst>
              <a:ext uri="{FF2B5EF4-FFF2-40B4-BE49-F238E27FC236}">
                <a16:creationId xmlns:a16="http://schemas.microsoft.com/office/drawing/2014/main" id="{A57D88B1-B0CB-9187-71EB-9605DDCDCA92}"/>
              </a:ext>
            </a:extLst>
          </p:cNvPr>
          <p:cNvSpPr/>
          <p:nvPr/>
        </p:nvSpPr>
        <p:spPr>
          <a:xfrm>
            <a:off x="381000" y="302004"/>
            <a:ext cx="11495314"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571803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34030F8-C7F8-48A2-AA7B-20B62FFAF112}"/>
              </a:ext>
            </a:extLst>
          </p:cNvPr>
          <p:cNvSpPr txBox="1">
            <a:spLocks/>
          </p:cNvSpPr>
          <p:nvPr/>
        </p:nvSpPr>
        <p:spPr>
          <a:xfrm>
            <a:off x="135968" y="404664"/>
            <a:ext cx="12056032" cy="1143000"/>
          </a:xfrm>
          <a:prstGeom prst="rect">
            <a:avLst/>
          </a:prstGeom>
        </p:spPr>
        <p:txBody>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defRPr/>
            </a:pPr>
            <a:r>
              <a:rPr lang="en-GB" sz="3200" b="1">
                <a:solidFill>
                  <a:srgbClr val="B10059"/>
                </a:solidFill>
                <a:latin typeface="Calibri" panose="020F0502020204030204" pitchFamily="34" charset="0"/>
                <a:cs typeface="Calibri" panose="020F0502020204030204" pitchFamily="34" charset="0"/>
              </a:rPr>
              <a:t>The “tell your story” workflow is our full process on the website</a:t>
            </a:r>
          </a:p>
        </p:txBody>
      </p:sp>
      <p:pic>
        <p:nvPicPr>
          <p:cNvPr id="8" name="Picture 7">
            <a:extLst>
              <a:ext uri="{FF2B5EF4-FFF2-40B4-BE49-F238E27FC236}">
                <a16:creationId xmlns:a16="http://schemas.microsoft.com/office/drawing/2014/main" id="{8E82823C-0210-4B4B-864B-E9026BF2BE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26097" y="896144"/>
            <a:ext cx="5039069" cy="5445224"/>
          </a:xfrm>
          <a:prstGeom prst="rect">
            <a:avLst/>
          </a:prstGeom>
        </p:spPr>
      </p:pic>
      <p:sp>
        <p:nvSpPr>
          <p:cNvPr id="9" name="TextBox 8">
            <a:extLst>
              <a:ext uri="{FF2B5EF4-FFF2-40B4-BE49-F238E27FC236}">
                <a16:creationId xmlns:a16="http://schemas.microsoft.com/office/drawing/2014/main" id="{4B321197-1F8E-4006-B8D8-E39F6FC28922}"/>
              </a:ext>
            </a:extLst>
          </p:cNvPr>
          <p:cNvSpPr txBox="1"/>
          <p:nvPr/>
        </p:nvSpPr>
        <p:spPr>
          <a:xfrm>
            <a:off x="748484" y="1351508"/>
            <a:ext cx="5415500" cy="4154984"/>
          </a:xfrm>
          <a:prstGeom prst="rect">
            <a:avLst/>
          </a:prstGeom>
          <a:noFill/>
        </p:spPr>
        <p:txBody>
          <a:bodyPr wrap="square" rtlCol="0">
            <a:spAutoFit/>
          </a:bodyPr>
          <a:lstStyle/>
          <a:p>
            <a:pPr marL="285750" indent="-285750" fontAlgn="base">
              <a:spcBef>
                <a:spcPct val="0"/>
              </a:spcBef>
              <a:spcAft>
                <a:spcPct val="0"/>
              </a:spcAft>
              <a:buFont typeface="Arial" panose="020B0604020202020204" pitchFamily="34" charset="0"/>
              <a:buChar char="•"/>
              <a:defRPr/>
            </a:pPr>
            <a:r>
              <a:rPr lang="en-GB" sz="2400">
                <a:solidFill>
                  <a:srgbClr val="000000"/>
                </a:solidFill>
                <a:latin typeface="Calibri" panose="020F0502020204030204" pitchFamily="34" charset="0"/>
                <a:cs typeface="Calibri" panose="020F0502020204030204" pitchFamily="34" charset="0"/>
              </a:rPr>
              <a:t>You can use pictures</a:t>
            </a:r>
          </a:p>
          <a:p>
            <a:pPr marL="285750" indent="-285750" fontAlgn="base">
              <a:spcBef>
                <a:spcPct val="0"/>
              </a:spcBef>
              <a:spcAft>
                <a:spcPct val="0"/>
              </a:spcAft>
              <a:buFont typeface="Arial" panose="020B0604020202020204" pitchFamily="34" charset="0"/>
              <a:buChar char="•"/>
              <a:defRPr/>
            </a:pPr>
            <a:endParaRPr lang="en-GB" sz="2400">
              <a:solidFill>
                <a:srgbClr val="000000"/>
              </a:solidFill>
              <a:latin typeface="Calibri" panose="020F0502020204030204" pitchFamily="34" charset="0"/>
              <a:cs typeface="Calibri" panose="020F0502020204030204" pitchFamily="34" charset="0"/>
            </a:endParaRPr>
          </a:p>
          <a:p>
            <a:pPr marL="285750" indent="-285750" fontAlgn="base">
              <a:spcBef>
                <a:spcPct val="0"/>
              </a:spcBef>
              <a:spcAft>
                <a:spcPct val="0"/>
              </a:spcAft>
              <a:buFont typeface="Arial" panose="020B0604020202020204" pitchFamily="34" charset="0"/>
              <a:buChar char="•"/>
              <a:defRPr/>
            </a:pPr>
            <a:r>
              <a:rPr lang="en-GB" sz="2400">
                <a:solidFill>
                  <a:srgbClr val="000000"/>
                </a:solidFill>
                <a:latin typeface="Calibri" panose="020F0502020204030204" pitchFamily="34" charset="0"/>
                <a:cs typeface="Calibri" panose="020F0502020204030204" pitchFamily="34" charset="0"/>
              </a:rPr>
              <a:t>Give what was good/could be improved tags</a:t>
            </a:r>
          </a:p>
          <a:p>
            <a:pPr fontAlgn="base">
              <a:spcBef>
                <a:spcPct val="0"/>
              </a:spcBef>
              <a:spcAft>
                <a:spcPct val="0"/>
              </a:spcAft>
              <a:defRPr/>
            </a:pPr>
            <a:endParaRPr lang="en-GB" sz="2400">
              <a:solidFill>
                <a:srgbClr val="000000"/>
              </a:solidFill>
              <a:latin typeface="Calibri" panose="020F0502020204030204" pitchFamily="34" charset="0"/>
              <a:cs typeface="Calibri" panose="020F0502020204030204" pitchFamily="34" charset="0"/>
            </a:endParaRPr>
          </a:p>
          <a:p>
            <a:pPr marL="285750" indent="-285750" fontAlgn="base">
              <a:spcBef>
                <a:spcPct val="0"/>
              </a:spcBef>
              <a:spcAft>
                <a:spcPct val="0"/>
              </a:spcAft>
              <a:buFont typeface="Arial" panose="020B0604020202020204" pitchFamily="34" charset="0"/>
              <a:buChar char="•"/>
              <a:defRPr/>
            </a:pPr>
            <a:r>
              <a:rPr lang="en-GB" sz="2400">
                <a:solidFill>
                  <a:srgbClr val="000000"/>
                </a:solidFill>
                <a:latin typeface="Calibri" panose="020F0502020204030204" pitchFamily="34" charset="0"/>
                <a:cs typeface="Calibri" panose="020F0502020204030204" pitchFamily="34" charset="0"/>
              </a:rPr>
              <a:t>Provide optional demographic information, FFT and ratings.</a:t>
            </a:r>
          </a:p>
          <a:p>
            <a:pPr marL="285750" indent="-285750" fontAlgn="base">
              <a:spcBef>
                <a:spcPct val="0"/>
              </a:spcBef>
              <a:spcAft>
                <a:spcPct val="0"/>
              </a:spcAft>
              <a:buFont typeface="Arial" panose="020B0604020202020204" pitchFamily="34" charset="0"/>
              <a:buChar char="•"/>
              <a:defRPr/>
            </a:pPr>
            <a:endParaRPr lang="en-GB" sz="2400">
              <a:solidFill>
                <a:srgbClr val="000000"/>
              </a:solidFill>
              <a:latin typeface="Calibri" panose="020F0502020204030204" pitchFamily="34" charset="0"/>
              <a:cs typeface="Calibri" panose="020F0502020204030204" pitchFamily="34" charset="0"/>
            </a:endParaRPr>
          </a:p>
          <a:p>
            <a:pPr marL="285750" indent="-285750" fontAlgn="base">
              <a:spcBef>
                <a:spcPct val="0"/>
              </a:spcBef>
              <a:spcAft>
                <a:spcPct val="0"/>
              </a:spcAft>
              <a:buFont typeface="Arial" panose="020B0604020202020204" pitchFamily="34" charset="0"/>
              <a:buChar char="•"/>
              <a:defRPr/>
            </a:pPr>
            <a:r>
              <a:rPr lang="en-GB" sz="2400">
                <a:solidFill>
                  <a:srgbClr val="000000"/>
                </a:solidFill>
                <a:latin typeface="Calibri" panose="020F0502020204030204" pitchFamily="34" charset="0"/>
                <a:cs typeface="Calibri" panose="020F0502020204030204" pitchFamily="34" charset="0"/>
              </a:rPr>
              <a:t>Tag story to multiple providers </a:t>
            </a:r>
          </a:p>
          <a:p>
            <a:pPr marL="285750" indent="-285750" fontAlgn="base">
              <a:spcBef>
                <a:spcPct val="0"/>
              </a:spcBef>
              <a:spcAft>
                <a:spcPct val="0"/>
              </a:spcAft>
              <a:buFont typeface="Arial" panose="020B0604020202020204" pitchFamily="34" charset="0"/>
              <a:buChar char="•"/>
              <a:defRPr/>
            </a:pPr>
            <a:endParaRPr lang="en-GB" sz="2400">
              <a:solidFill>
                <a:srgbClr val="000000"/>
              </a:solidFill>
              <a:latin typeface="Calibri" panose="020F0502020204030204" pitchFamily="34" charset="0"/>
              <a:cs typeface="Calibri" panose="020F0502020204030204" pitchFamily="34" charset="0"/>
            </a:endParaRPr>
          </a:p>
          <a:p>
            <a:pPr marL="285750" indent="-285750" fontAlgn="base">
              <a:spcBef>
                <a:spcPct val="0"/>
              </a:spcBef>
              <a:spcAft>
                <a:spcPct val="0"/>
              </a:spcAft>
              <a:buFont typeface="Arial" panose="020B0604020202020204" pitchFamily="34" charset="0"/>
              <a:buChar char="•"/>
              <a:defRPr/>
            </a:pPr>
            <a:r>
              <a:rPr lang="en-GB" sz="2400">
                <a:solidFill>
                  <a:srgbClr val="000000"/>
                </a:solidFill>
                <a:latin typeface="Calibri" panose="020F0502020204030204" pitchFamily="34" charset="0"/>
                <a:cs typeface="Calibri" panose="020F0502020204030204" pitchFamily="34" charset="0"/>
              </a:rPr>
              <a:t>Formatted to work on mobile devices</a:t>
            </a:r>
          </a:p>
        </p:txBody>
      </p:sp>
      <p:sp>
        <p:nvSpPr>
          <p:cNvPr id="2" name="Rectangle: Rounded Corners 1">
            <a:extLst>
              <a:ext uri="{FF2B5EF4-FFF2-40B4-BE49-F238E27FC236}">
                <a16:creationId xmlns:a16="http://schemas.microsoft.com/office/drawing/2014/main" id="{062C0BCA-E0FE-E91E-E7A9-BF2E7ECB1A14}"/>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1289878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DF29AE-F55C-E930-F2F2-AD86B7E160D1}"/>
              </a:ext>
            </a:extLst>
          </p:cNvPr>
          <p:cNvPicPr>
            <a:picLocks noChangeAspect="1"/>
          </p:cNvPicPr>
          <p:nvPr/>
        </p:nvPicPr>
        <p:blipFill>
          <a:blip r:embed="rId3"/>
          <a:stretch>
            <a:fillRect/>
          </a:stretch>
        </p:blipFill>
        <p:spPr>
          <a:xfrm>
            <a:off x="1524001" y="103349"/>
            <a:ext cx="8862669" cy="6397274"/>
          </a:xfrm>
          <a:prstGeom prst="rect">
            <a:avLst/>
          </a:prstGeom>
        </p:spPr>
      </p:pic>
      <p:sp>
        <p:nvSpPr>
          <p:cNvPr id="2" name="Rectangle: Rounded Corners 1">
            <a:extLst>
              <a:ext uri="{FF2B5EF4-FFF2-40B4-BE49-F238E27FC236}">
                <a16:creationId xmlns:a16="http://schemas.microsoft.com/office/drawing/2014/main" id="{D3C82227-C741-740C-1D1B-3A1F98CD7FD2}"/>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Box 4">
            <a:extLst>
              <a:ext uri="{FF2B5EF4-FFF2-40B4-BE49-F238E27FC236}">
                <a16:creationId xmlns:a16="http://schemas.microsoft.com/office/drawing/2014/main" id="{1A656656-89EB-CEDC-D0C8-D2415C667EEA}"/>
              </a:ext>
            </a:extLst>
          </p:cNvPr>
          <p:cNvSpPr txBox="1"/>
          <p:nvPr/>
        </p:nvSpPr>
        <p:spPr>
          <a:xfrm>
            <a:off x="359230" y="6485346"/>
            <a:ext cx="3165987" cy="538609"/>
          </a:xfrm>
          <a:prstGeom prst="rect">
            <a:avLst/>
          </a:prstGeom>
          <a:noFill/>
        </p:spPr>
        <p:txBody>
          <a:bodyPr wrap="square">
            <a:spAutoFit/>
          </a:bodyPr>
          <a:lstStyle/>
          <a:p>
            <a:r>
              <a:rPr lang="en-GB" sz="1100">
                <a:hlinkClick r:id="rId4"/>
              </a:rPr>
              <a:t>https://www.careopinion.org.uk/1140828</a:t>
            </a:r>
            <a:endParaRPr lang="en-GB" sz="1100"/>
          </a:p>
          <a:p>
            <a:endParaRPr lang="en-GB"/>
          </a:p>
        </p:txBody>
      </p:sp>
    </p:spTree>
    <p:extLst>
      <p:ext uri="{BB962C8B-B14F-4D97-AF65-F5344CB8AC3E}">
        <p14:creationId xmlns:p14="http://schemas.microsoft.com/office/powerpoint/2010/main" val="1314874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9CD06E8-D241-6F66-0985-A77D5868EF5F}"/>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75392152-0DA9-996C-B447-26A11C450111}"/>
              </a:ext>
            </a:extLst>
          </p:cNvPr>
          <p:cNvPicPr>
            <a:picLocks noChangeAspect="1"/>
          </p:cNvPicPr>
          <p:nvPr/>
        </p:nvPicPr>
        <p:blipFill>
          <a:blip r:embed="rId3"/>
          <a:stretch>
            <a:fillRect/>
          </a:stretch>
        </p:blipFill>
        <p:spPr>
          <a:xfrm>
            <a:off x="721166" y="450270"/>
            <a:ext cx="4675294" cy="5855110"/>
          </a:xfrm>
          <a:prstGeom prst="rect">
            <a:avLst/>
          </a:prstGeom>
        </p:spPr>
      </p:pic>
      <p:pic>
        <p:nvPicPr>
          <p:cNvPr id="8" name="Picture 7">
            <a:extLst>
              <a:ext uri="{FF2B5EF4-FFF2-40B4-BE49-F238E27FC236}">
                <a16:creationId xmlns:a16="http://schemas.microsoft.com/office/drawing/2014/main" id="{72203BE6-2B6D-9792-93B1-AEB6DBE15800}"/>
              </a:ext>
            </a:extLst>
          </p:cNvPr>
          <p:cNvPicPr>
            <a:picLocks noChangeAspect="1"/>
          </p:cNvPicPr>
          <p:nvPr/>
        </p:nvPicPr>
        <p:blipFill>
          <a:blip r:embed="rId4"/>
          <a:stretch>
            <a:fillRect/>
          </a:stretch>
        </p:blipFill>
        <p:spPr>
          <a:xfrm>
            <a:off x="6090558" y="919204"/>
            <a:ext cx="5510404" cy="5386176"/>
          </a:xfrm>
          <a:prstGeom prst="rect">
            <a:avLst/>
          </a:prstGeom>
        </p:spPr>
      </p:pic>
    </p:spTree>
    <p:extLst>
      <p:ext uri="{BB962C8B-B14F-4D97-AF65-F5344CB8AC3E}">
        <p14:creationId xmlns:p14="http://schemas.microsoft.com/office/powerpoint/2010/main" val="509284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DFDEA-71F9-4222-95C0-EB921A76C308}"/>
              </a:ext>
            </a:extLst>
          </p:cNvPr>
          <p:cNvSpPr>
            <a:spLocks noGrp="1"/>
          </p:cNvSpPr>
          <p:nvPr>
            <p:ph type="title"/>
          </p:nvPr>
        </p:nvSpPr>
        <p:spPr/>
        <p:txBody>
          <a:bodyPr>
            <a:normAutofit fontScale="90000"/>
          </a:bodyPr>
          <a:lstStyle/>
          <a:p>
            <a:r>
              <a:rPr lang="en-GB" sz="4800" b="1">
                <a:solidFill>
                  <a:srgbClr val="B10059"/>
                </a:solidFill>
                <a:latin typeface="Calibri" panose="020F0502020204030204" pitchFamily="34" charset="0"/>
                <a:cs typeface="Calibri" panose="020F0502020204030204" pitchFamily="34" charset="0"/>
              </a:rPr>
              <a:t>Inviting online feedback with an Invitation Link </a:t>
            </a:r>
          </a:p>
        </p:txBody>
      </p:sp>
      <p:sp>
        <p:nvSpPr>
          <p:cNvPr id="3" name="Content Placeholder 2">
            <a:extLst>
              <a:ext uri="{FF2B5EF4-FFF2-40B4-BE49-F238E27FC236}">
                <a16:creationId xmlns:a16="http://schemas.microsoft.com/office/drawing/2014/main" id="{014E73F3-9D67-48BC-99F7-7B6A5702603D}"/>
              </a:ext>
            </a:extLst>
          </p:cNvPr>
          <p:cNvSpPr>
            <a:spLocks noGrp="1"/>
          </p:cNvSpPr>
          <p:nvPr>
            <p:ph idx="1"/>
          </p:nvPr>
        </p:nvSpPr>
        <p:spPr>
          <a:xfrm>
            <a:off x="3949124" y="1445342"/>
            <a:ext cx="4825135" cy="4603843"/>
          </a:xfrm>
        </p:spPr>
        <p:txBody>
          <a:bodyPr>
            <a:normAutofit fontScale="62500" lnSpcReduction="20000"/>
          </a:bodyPr>
          <a:lstStyle/>
          <a:p>
            <a:pPr algn="ctr">
              <a:buNone/>
            </a:pPr>
            <a:r>
              <a:rPr lang="en-GB" sz="3500" b="1" dirty="0">
                <a:solidFill>
                  <a:srgbClr val="B10059"/>
                </a:solidFill>
              </a:rPr>
              <a:t>Bespoke Invitation links can be added to most correspondence </a:t>
            </a:r>
          </a:p>
          <a:p>
            <a:pPr>
              <a:buNone/>
            </a:pPr>
            <a:endParaRPr lang="en-GB" sz="3500" b="1" dirty="0">
              <a:solidFill>
                <a:srgbClr val="B10059"/>
              </a:solidFill>
            </a:endParaRPr>
          </a:p>
          <a:p>
            <a:pPr>
              <a:buNone/>
            </a:pPr>
            <a:r>
              <a:rPr lang="en-GB" sz="3500" b="1" dirty="0">
                <a:solidFill>
                  <a:srgbClr val="B10059"/>
                </a:solidFill>
              </a:rPr>
              <a:t>Here are some ideas:</a:t>
            </a:r>
          </a:p>
          <a:p>
            <a:pPr>
              <a:buNone/>
            </a:pPr>
            <a:endParaRPr lang="en-GB" sz="3500" dirty="0">
              <a:ea typeface="+mn-lt"/>
              <a:cs typeface="+mn-lt"/>
            </a:endParaRPr>
          </a:p>
          <a:p>
            <a:r>
              <a:rPr lang="en-GB" sz="3500" dirty="0">
                <a:ea typeface="+mn-lt"/>
                <a:cs typeface="+mn-lt"/>
              </a:rPr>
              <a:t>QR code on posters/flyers/leaflets</a:t>
            </a:r>
            <a:endParaRPr lang="en-GB" sz="3500" dirty="0"/>
          </a:p>
          <a:p>
            <a:r>
              <a:rPr lang="en-GB" sz="3500" dirty="0">
                <a:ea typeface="+mn-lt"/>
                <a:cs typeface="+mn-lt"/>
              </a:rPr>
              <a:t>Texts – appointment reminders etc</a:t>
            </a:r>
            <a:endParaRPr lang="en-GB" sz="3500" dirty="0"/>
          </a:p>
          <a:p>
            <a:r>
              <a:rPr lang="en-GB" sz="3500" dirty="0">
                <a:ea typeface="+mn-lt"/>
                <a:cs typeface="+mn-lt"/>
              </a:rPr>
              <a:t>Appt or follow up letters</a:t>
            </a:r>
            <a:endParaRPr lang="en-GB" sz="3500" dirty="0"/>
          </a:p>
          <a:p>
            <a:r>
              <a:rPr lang="en-GB" sz="3500" dirty="0">
                <a:ea typeface="+mn-lt"/>
                <a:cs typeface="+mn-lt"/>
              </a:rPr>
              <a:t>On staff email footers</a:t>
            </a:r>
            <a:endParaRPr lang="en-GB" sz="3500" dirty="0"/>
          </a:p>
          <a:p>
            <a:r>
              <a:rPr lang="en-GB" sz="3500" dirty="0">
                <a:solidFill>
                  <a:srgbClr val="000000"/>
                </a:solidFill>
                <a:latin typeface="Arial"/>
              </a:rPr>
              <a:t>In emails</a:t>
            </a:r>
          </a:p>
          <a:p>
            <a:r>
              <a:rPr lang="en-GB" sz="3500" dirty="0">
                <a:solidFill>
                  <a:srgbClr val="000000"/>
                </a:solidFill>
                <a:latin typeface="Arial"/>
              </a:rPr>
              <a:t>Social Media</a:t>
            </a:r>
          </a:p>
          <a:p>
            <a:r>
              <a:rPr lang="en-GB" sz="3500" dirty="0">
                <a:solidFill>
                  <a:srgbClr val="000000"/>
                </a:solidFill>
                <a:latin typeface="Arial"/>
              </a:rPr>
              <a:t>On a tablet or </a:t>
            </a:r>
            <a:r>
              <a:rPr lang="en-GB" sz="3500" dirty="0" err="1">
                <a:solidFill>
                  <a:srgbClr val="000000"/>
                </a:solidFill>
                <a:latin typeface="Arial"/>
              </a:rPr>
              <a:t>Ipad</a:t>
            </a:r>
            <a:r>
              <a:rPr lang="en-GB" sz="3500" dirty="0">
                <a:solidFill>
                  <a:srgbClr val="000000"/>
                </a:solidFill>
                <a:latin typeface="Arial"/>
              </a:rPr>
              <a:t> - Kiosk</a:t>
            </a:r>
          </a:p>
          <a:p>
            <a:pPr marL="0" indent="0">
              <a:buNone/>
            </a:pPr>
            <a:endParaRPr lang="en-GB" sz="2000" dirty="0">
              <a:solidFill>
                <a:srgbClr val="444444"/>
              </a:solidFill>
              <a:latin typeface="MuseoSans500"/>
            </a:endParaRPr>
          </a:p>
        </p:txBody>
      </p:sp>
      <p:sp>
        <p:nvSpPr>
          <p:cNvPr id="4" name="Rectangle: Rounded Corners 3">
            <a:extLst>
              <a:ext uri="{FF2B5EF4-FFF2-40B4-BE49-F238E27FC236}">
                <a16:creationId xmlns:a16="http://schemas.microsoft.com/office/drawing/2014/main" id="{1CC09571-660D-3BE8-522C-C421AB278A8A}"/>
              </a:ext>
            </a:extLst>
          </p:cNvPr>
          <p:cNvSpPr/>
          <p:nvPr/>
        </p:nvSpPr>
        <p:spPr>
          <a:xfrm>
            <a:off x="381000" y="302004"/>
            <a:ext cx="11495314"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Qr code&#10;&#10;Description automatically generated">
            <a:extLst>
              <a:ext uri="{FF2B5EF4-FFF2-40B4-BE49-F238E27FC236}">
                <a16:creationId xmlns:a16="http://schemas.microsoft.com/office/drawing/2014/main" id="{3F67F11E-4584-7A96-4803-75E91881BF11}"/>
              </a:ext>
            </a:extLst>
          </p:cNvPr>
          <p:cNvPicPr>
            <a:picLocks noChangeAspect="1"/>
          </p:cNvPicPr>
          <p:nvPr/>
        </p:nvPicPr>
        <p:blipFill>
          <a:blip r:embed="rId3"/>
          <a:stretch>
            <a:fillRect/>
          </a:stretch>
        </p:blipFill>
        <p:spPr>
          <a:xfrm>
            <a:off x="9110980" y="1860643"/>
            <a:ext cx="2428613" cy="3408907"/>
          </a:xfrm>
          <a:prstGeom prst="rect">
            <a:avLst/>
          </a:prstGeom>
        </p:spPr>
      </p:pic>
      <p:pic>
        <p:nvPicPr>
          <p:cNvPr id="9" name="Picture 2">
            <a:extLst>
              <a:ext uri="{FF2B5EF4-FFF2-40B4-BE49-F238E27FC236}">
                <a16:creationId xmlns:a16="http://schemas.microsoft.com/office/drawing/2014/main" id="{464DA90D-63B3-DEC3-9E67-DF28624CA2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739" y="2054238"/>
            <a:ext cx="3351574" cy="36019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81CC22A-907F-15C8-6666-367D2E6345D2}"/>
              </a:ext>
            </a:extLst>
          </p:cNvPr>
          <p:cNvSpPr txBox="1"/>
          <p:nvPr/>
        </p:nvSpPr>
        <p:spPr>
          <a:xfrm>
            <a:off x="971190" y="2792968"/>
            <a:ext cx="2641213" cy="1754326"/>
          </a:xfrm>
          <a:prstGeom prst="rect">
            <a:avLst/>
          </a:prstGeom>
          <a:noFill/>
        </p:spPr>
        <p:txBody>
          <a:bodyPr wrap="square">
            <a:spAutoFit/>
          </a:bodyPr>
          <a:lstStyle/>
          <a:p>
            <a:pPr marL="0" indent="0">
              <a:buNone/>
            </a:pPr>
            <a:r>
              <a:rPr lang="en-GB" sz="1800" b="1" dirty="0">
                <a:solidFill>
                  <a:schemeClr val="bg1"/>
                </a:solidFill>
                <a:latin typeface="VetoComRegular"/>
              </a:rPr>
              <a:t>The simplest way to invite people to share their experiences on Care Opinion is just to provide a link to the site.</a:t>
            </a:r>
          </a:p>
          <a:p>
            <a:pPr marL="0" indent="0">
              <a:buNone/>
            </a:pPr>
            <a:endParaRPr lang="en-GB" sz="1800" dirty="0">
              <a:solidFill>
                <a:srgbClr val="444444"/>
              </a:solidFill>
              <a:latin typeface="MuseoSans500"/>
            </a:endParaRPr>
          </a:p>
        </p:txBody>
      </p:sp>
    </p:spTree>
    <p:extLst>
      <p:ext uri="{BB962C8B-B14F-4D97-AF65-F5344CB8AC3E}">
        <p14:creationId xmlns:p14="http://schemas.microsoft.com/office/powerpoint/2010/main" val="197510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A picture containing qr code&#10;&#10;Description automatically generated">
            <a:extLst>
              <a:ext uri="{FF2B5EF4-FFF2-40B4-BE49-F238E27FC236}">
                <a16:creationId xmlns:a16="http://schemas.microsoft.com/office/drawing/2014/main" id="{AFDAAB1A-EDA5-907B-1EE5-52DDE85E93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19085" y="522184"/>
            <a:ext cx="4183993" cy="5545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05291158-4A0C-04C4-C196-0EC24B74DCB0}"/>
              </a:ext>
            </a:extLst>
          </p:cNvPr>
          <p:cNvPicPr>
            <a:picLocks noChangeAspect="1"/>
          </p:cNvPicPr>
          <p:nvPr/>
        </p:nvPicPr>
        <p:blipFill>
          <a:blip r:embed="rId3"/>
          <a:stretch>
            <a:fillRect/>
          </a:stretch>
        </p:blipFill>
        <p:spPr>
          <a:xfrm>
            <a:off x="6822337" y="1500488"/>
            <a:ext cx="3302877" cy="4268702"/>
          </a:xfrm>
          <a:prstGeom prst="rect">
            <a:avLst/>
          </a:prstGeom>
        </p:spPr>
      </p:pic>
      <p:sp>
        <p:nvSpPr>
          <p:cNvPr id="2" name="Rectangle: Rounded Corners 1">
            <a:extLst>
              <a:ext uri="{FF2B5EF4-FFF2-40B4-BE49-F238E27FC236}">
                <a16:creationId xmlns:a16="http://schemas.microsoft.com/office/drawing/2014/main" id="{50740A10-B594-7108-ECBC-62D345ED1DB7}"/>
              </a:ext>
            </a:extLst>
          </p:cNvPr>
          <p:cNvSpPr/>
          <p:nvPr/>
        </p:nvSpPr>
        <p:spPr>
          <a:xfrm>
            <a:off x="381000" y="302004"/>
            <a:ext cx="11495314"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19737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6" descr="A close-up of a screen">
            <a:extLst>
              <a:ext uri="{FF2B5EF4-FFF2-40B4-BE49-F238E27FC236}">
                <a16:creationId xmlns:a16="http://schemas.microsoft.com/office/drawing/2014/main" id="{5D112A7F-77FB-2779-9976-714D5E6C269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117774" y="302004"/>
            <a:ext cx="9920998" cy="5580561"/>
          </a:xfrm>
          <a:prstGeom prst="rect">
            <a:avLst/>
          </a:prstGeom>
        </p:spPr>
      </p:pic>
      <p:sp>
        <p:nvSpPr>
          <p:cNvPr id="5" name="Rectangle: Rounded Corners 4">
            <a:extLst>
              <a:ext uri="{FF2B5EF4-FFF2-40B4-BE49-F238E27FC236}">
                <a16:creationId xmlns:a16="http://schemas.microsoft.com/office/drawing/2014/main" id="{165F6C72-EDAB-8E83-AE55-E8673D53D8EB}"/>
              </a:ext>
            </a:extLst>
          </p:cNvPr>
          <p:cNvSpPr/>
          <p:nvPr/>
        </p:nvSpPr>
        <p:spPr>
          <a:xfrm>
            <a:off x="302005" y="302004"/>
            <a:ext cx="11552538"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TextBox 7">
            <a:extLst>
              <a:ext uri="{FF2B5EF4-FFF2-40B4-BE49-F238E27FC236}">
                <a16:creationId xmlns:a16="http://schemas.microsoft.com/office/drawing/2014/main" id="{B7D3B511-E032-496C-D87F-D71A0FFD409B}"/>
              </a:ext>
            </a:extLst>
          </p:cNvPr>
          <p:cNvSpPr txBox="1"/>
          <p:nvPr/>
        </p:nvSpPr>
        <p:spPr>
          <a:xfrm>
            <a:off x="1732344" y="5245756"/>
            <a:ext cx="8727311" cy="1015663"/>
          </a:xfrm>
          <a:prstGeom prst="rect">
            <a:avLst/>
          </a:prstGeom>
          <a:noFill/>
        </p:spPr>
        <p:txBody>
          <a:bodyPr wrap="square" rtlCol="0">
            <a:spAutoFit/>
          </a:bodyPr>
          <a:lstStyle/>
          <a:p>
            <a:pPr algn="ctr"/>
            <a:r>
              <a:rPr lang="en-US" sz="2000" b="1" dirty="0">
                <a:solidFill>
                  <a:srgbClr val="B10059"/>
                </a:solidFill>
                <a:latin typeface="VetoComRegular"/>
              </a:rPr>
              <a:t>The website examples and terms in this presentation are based on the UK versions of Care Opinion, but the features work the same across all Care Opinion sites, including Canada and Australia.</a:t>
            </a:r>
            <a:endParaRPr lang="en-GB" sz="2000" b="1" dirty="0">
              <a:solidFill>
                <a:srgbClr val="B10059"/>
              </a:solidFill>
              <a:latin typeface="VetoComRegular"/>
            </a:endParaRPr>
          </a:p>
        </p:txBody>
      </p:sp>
    </p:spTree>
    <p:extLst>
      <p:ext uri="{BB962C8B-B14F-4D97-AF65-F5344CB8AC3E}">
        <p14:creationId xmlns:p14="http://schemas.microsoft.com/office/powerpoint/2010/main" val="3927635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094" y="251653"/>
            <a:ext cx="7841582" cy="676651"/>
          </a:xfrm>
        </p:spPr>
        <p:txBody>
          <a:bodyPr>
            <a:normAutofit fontScale="90000"/>
          </a:bodyPr>
          <a:lstStyle/>
          <a:p>
            <a:br>
              <a:rPr lang="en-GB" b="1">
                <a:solidFill>
                  <a:srgbClr val="5B1E45"/>
                </a:solidFill>
                <a:latin typeface="+mn-lt"/>
              </a:rPr>
            </a:br>
            <a:r>
              <a:rPr lang="en-GB" b="1">
                <a:solidFill>
                  <a:srgbClr val="5B1E45"/>
                </a:solidFill>
                <a:latin typeface="Arial" panose="020B0604020202020204" pitchFamily="34" charset="0"/>
                <a:cs typeface="Arial" panose="020B0604020202020204" pitchFamily="34" charset="0"/>
              </a:rPr>
              <a:t>Print Materials</a:t>
            </a:r>
          </a:p>
        </p:txBody>
      </p:sp>
      <p:sp>
        <p:nvSpPr>
          <p:cNvPr id="3" name="Content Placeholder 2"/>
          <p:cNvSpPr>
            <a:spLocks noGrp="1"/>
          </p:cNvSpPr>
          <p:nvPr>
            <p:ph idx="1"/>
          </p:nvPr>
        </p:nvSpPr>
        <p:spPr>
          <a:xfrm>
            <a:off x="781836" y="1300705"/>
            <a:ext cx="7841583" cy="3550925"/>
          </a:xfrm>
        </p:spPr>
        <p:txBody>
          <a:bodyPr/>
          <a:lstStyle/>
          <a:p>
            <a:pPr marL="0" indent="0">
              <a:buNone/>
            </a:pPr>
            <a:r>
              <a:rPr lang="en-GB" sz="2000">
                <a:latin typeface="Arial" panose="020B0604020202020204" pitchFamily="34" charset="0"/>
                <a:cs typeface="Arial" panose="020B0604020202020204" pitchFamily="34" charset="0"/>
              </a:rPr>
              <a:t>All materials, excluding the freepost leaflets, are available to download </a:t>
            </a:r>
          </a:p>
          <a:p>
            <a:pPr marL="0" indent="0" algn="ctr">
              <a:buNone/>
            </a:pPr>
            <a:r>
              <a:rPr lang="en-GB" sz="2000">
                <a:latin typeface="Arial" panose="020B0604020202020204" pitchFamily="34" charset="0"/>
                <a:cs typeface="Arial" panose="020B0604020202020204" pitchFamily="34" charset="0"/>
                <a:hlinkClick r:id="rId3"/>
              </a:rPr>
              <a:t>https://www.careopinion.org.uk/info/new-materials</a:t>
            </a:r>
            <a:r>
              <a:rPr lang="en-GB" sz="2000">
                <a:latin typeface="Arial" panose="020B0604020202020204" pitchFamily="34" charset="0"/>
                <a:cs typeface="Arial" panose="020B0604020202020204" pitchFamily="34" charset="0"/>
              </a:rPr>
              <a:t> </a:t>
            </a:r>
          </a:p>
          <a:p>
            <a:pPr marL="0" indent="0">
              <a:buNone/>
            </a:pPr>
            <a:endParaRPr lang="en-GB"/>
          </a:p>
        </p:txBody>
      </p:sp>
      <p:pic>
        <p:nvPicPr>
          <p:cNvPr id="5" name="Picture 4">
            <a:extLst>
              <a:ext uri="{FF2B5EF4-FFF2-40B4-BE49-F238E27FC236}">
                <a16:creationId xmlns:a16="http://schemas.microsoft.com/office/drawing/2014/main" id="{8EA14D15-5358-4ABC-86F7-136EFDD8B196}"/>
              </a:ext>
            </a:extLst>
          </p:cNvPr>
          <p:cNvPicPr>
            <a:picLocks noChangeAspect="1"/>
          </p:cNvPicPr>
          <p:nvPr/>
        </p:nvPicPr>
        <p:blipFill>
          <a:blip r:embed="rId4"/>
          <a:stretch>
            <a:fillRect/>
          </a:stretch>
        </p:blipFill>
        <p:spPr>
          <a:xfrm>
            <a:off x="5048114" y="2388306"/>
            <a:ext cx="1543451" cy="2680938"/>
          </a:xfrm>
          <a:prstGeom prst="rect">
            <a:avLst/>
          </a:prstGeom>
          <a:ln>
            <a:solidFill>
              <a:schemeClr val="tx1"/>
            </a:solidFill>
          </a:ln>
        </p:spPr>
      </p:pic>
      <p:pic>
        <p:nvPicPr>
          <p:cNvPr id="8" name="Picture 7">
            <a:extLst>
              <a:ext uri="{FF2B5EF4-FFF2-40B4-BE49-F238E27FC236}">
                <a16:creationId xmlns:a16="http://schemas.microsoft.com/office/drawing/2014/main" id="{B5B839A9-8C0E-4C3B-8DC8-4F18C86652FB}"/>
              </a:ext>
            </a:extLst>
          </p:cNvPr>
          <p:cNvPicPr>
            <a:picLocks noChangeAspect="1"/>
          </p:cNvPicPr>
          <p:nvPr/>
        </p:nvPicPr>
        <p:blipFill>
          <a:blip r:embed="rId5"/>
          <a:stretch>
            <a:fillRect/>
          </a:stretch>
        </p:blipFill>
        <p:spPr>
          <a:xfrm>
            <a:off x="9093139" y="2225089"/>
            <a:ext cx="1823637" cy="2844155"/>
          </a:xfrm>
          <a:prstGeom prst="rect">
            <a:avLst/>
          </a:prstGeom>
          <a:ln>
            <a:solidFill>
              <a:schemeClr val="tx1"/>
            </a:solidFill>
          </a:ln>
        </p:spPr>
      </p:pic>
      <p:pic>
        <p:nvPicPr>
          <p:cNvPr id="7" name="Picture 6">
            <a:extLst>
              <a:ext uri="{FF2B5EF4-FFF2-40B4-BE49-F238E27FC236}">
                <a16:creationId xmlns:a16="http://schemas.microsoft.com/office/drawing/2014/main" id="{F5986D33-713B-A54B-77C1-44C2B55DB16A}"/>
              </a:ext>
            </a:extLst>
          </p:cNvPr>
          <p:cNvPicPr>
            <a:picLocks noChangeAspect="1"/>
          </p:cNvPicPr>
          <p:nvPr/>
        </p:nvPicPr>
        <p:blipFill>
          <a:blip r:embed="rId6"/>
          <a:stretch>
            <a:fillRect/>
          </a:stretch>
        </p:blipFill>
        <p:spPr>
          <a:xfrm>
            <a:off x="1015601" y="2595778"/>
            <a:ext cx="1739156" cy="2473466"/>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C4835B0-C34F-906C-B379-71BA9F21250C}"/>
              </a:ext>
            </a:extLst>
          </p:cNvPr>
          <p:cNvPicPr>
            <a:picLocks noChangeAspect="1"/>
          </p:cNvPicPr>
          <p:nvPr/>
        </p:nvPicPr>
        <p:blipFill>
          <a:blip r:embed="rId7"/>
          <a:stretch>
            <a:fillRect/>
          </a:stretch>
        </p:blipFill>
        <p:spPr>
          <a:xfrm>
            <a:off x="7586967" y="5157742"/>
            <a:ext cx="1152584" cy="11443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0E2837C9-53AF-8AAA-C9A0-C647D4D1B2DF}"/>
              </a:ext>
            </a:extLst>
          </p:cNvPr>
          <p:cNvSpPr txBox="1"/>
          <p:nvPr/>
        </p:nvSpPr>
        <p:spPr>
          <a:xfrm>
            <a:off x="2539601" y="5355133"/>
            <a:ext cx="4572000" cy="923330"/>
          </a:xfrm>
          <a:prstGeom prst="rect">
            <a:avLst/>
          </a:prstGeom>
          <a:noFill/>
        </p:spPr>
        <p:txBody>
          <a:bodyPr wrap="square">
            <a:spAutoFit/>
          </a:bodyPr>
          <a:lstStyle/>
          <a:p>
            <a:r>
              <a:rPr lang="en-GB" b="1">
                <a:solidFill>
                  <a:srgbClr val="5B1E45"/>
                </a:solidFill>
              </a:rPr>
              <a:t>Support available from Care Opinion: </a:t>
            </a:r>
          </a:p>
          <a:p>
            <a:pPr>
              <a:buBlip>
                <a:blip r:embed="rId8"/>
              </a:buBlip>
            </a:pPr>
            <a:r>
              <a:rPr lang="en-GB"/>
              <a:t>  Care Opinion high-res logos available </a:t>
            </a:r>
          </a:p>
          <a:p>
            <a:pPr>
              <a:buBlip>
                <a:blip r:embed="rId8"/>
              </a:buBlip>
            </a:pPr>
            <a:r>
              <a:rPr lang="en-GB"/>
              <a:t>  Can provide examples</a:t>
            </a:r>
          </a:p>
        </p:txBody>
      </p:sp>
      <p:sp>
        <p:nvSpPr>
          <p:cNvPr id="9" name="Rectangle: Rounded Corners 8">
            <a:extLst>
              <a:ext uri="{FF2B5EF4-FFF2-40B4-BE49-F238E27FC236}">
                <a16:creationId xmlns:a16="http://schemas.microsoft.com/office/drawing/2014/main" id="{1355940D-7022-C35B-FD10-2F045CA0300A}"/>
              </a:ext>
            </a:extLst>
          </p:cNvPr>
          <p:cNvSpPr/>
          <p:nvPr/>
        </p:nvSpPr>
        <p:spPr>
          <a:xfrm>
            <a:off x="402771" y="302004"/>
            <a:ext cx="11440885"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176070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CF17321-C621-02ED-6C92-14D045496E4C}"/>
              </a:ext>
            </a:extLst>
          </p:cNvPr>
          <p:cNvSpPr/>
          <p:nvPr/>
        </p:nvSpPr>
        <p:spPr>
          <a:xfrm>
            <a:off x="381000" y="302004"/>
            <a:ext cx="11495314"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 name="TextBox 2">
            <a:extLst>
              <a:ext uri="{FF2B5EF4-FFF2-40B4-BE49-F238E27FC236}">
                <a16:creationId xmlns:a16="http://schemas.microsoft.com/office/drawing/2014/main" id="{57527B48-BE13-B8DB-F1F3-A9E24C83913D}"/>
              </a:ext>
            </a:extLst>
          </p:cNvPr>
          <p:cNvSpPr txBox="1"/>
          <p:nvPr/>
        </p:nvSpPr>
        <p:spPr>
          <a:xfrm>
            <a:off x="740228" y="609600"/>
            <a:ext cx="8414659" cy="800219"/>
          </a:xfrm>
          <a:prstGeom prst="rect">
            <a:avLst/>
          </a:prstGeom>
          <a:noFill/>
        </p:spPr>
        <p:txBody>
          <a:bodyPr wrap="square" rtlCol="0">
            <a:spAutoFit/>
          </a:bodyPr>
          <a:lstStyle/>
          <a:p>
            <a:r>
              <a:rPr lang="en-US" sz="2800" b="1">
                <a:solidFill>
                  <a:srgbClr val="B10059"/>
                </a:solidFill>
                <a:latin typeface="Arial" panose="020B0604020202020204" pitchFamily="34" charset="0"/>
                <a:cs typeface="Arial" panose="020B0604020202020204" pitchFamily="34" charset="0"/>
              </a:rPr>
              <a:t>* NEW * Subscriber Chat Sessions for 2026</a:t>
            </a:r>
          </a:p>
          <a:p>
            <a:endParaRPr lang="en-GB"/>
          </a:p>
        </p:txBody>
      </p:sp>
      <p:sp>
        <p:nvSpPr>
          <p:cNvPr id="5" name="TextBox 4">
            <a:extLst>
              <a:ext uri="{FF2B5EF4-FFF2-40B4-BE49-F238E27FC236}">
                <a16:creationId xmlns:a16="http://schemas.microsoft.com/office/drawing/2014/main" id="{70CADE54-5023-1F3B-FF83-626AA3F49311}"/>
              </a:ext>
            </a:extLst>
          </p:cNvPr>
          <p:cNvSpPr txBox="1"/>
          <p:nvPr/>
        </p:nvSpPr>
        <p:spPr>
          <a:xfrm>
            <a:off x="740228" y="1409819"/>
            <a:ext cx="10765971" cy="1200329"/>
          </a:xfrm>
          <a:prstGeom prst="rect">
            <a:avLst/>
          </a:prstGeom>
          <a:noFill/>
        </p:spPr>
        <p:txBody>
          <a:bodyPr wrap="square">
            <a:spAutoFit/>
          </a:bodyPr>
          <a:lstStyle/>
          <a:p>
            <a:r>
              <a:rPr lang="en-US" b="0" i="0" dirty="0">
                <a:solidFill>
                  <a:srgbClr val="591B42"/>
                </a:solidFill>
                <a:effectLst/>
                <a:latin typeface="Arial" panose="020B0604020202020204" pitchFamily="34" charset="0"/>
                <a:cs typeface="Arial" panose="020B0604020202020204" pitchFamily="34" charset="0"/>
              </a:rPr>
              <a:t>We very excitingly launched our new</a:t>
            </a:r>
            <a:r>
              <a:rPr lang="en-US" b="1" i="0" dirty="0">
                <a:solidFill>
                  <a:srgbClr val="591B42"/>
                </a:solidFill>
                <a:effectLst/>
                <a:latin typeface="Arial" panose="020B0604020202020204" pitchFamily="34" charset="0"/>
                <a:cs typeface="Arial" panose="020B0604020202020204" pitchFamily="34" charset="0"/>
              </a:rPr>
              <a:t> Subscriber Chats</a:t>
            </a:r>
            <a:r>
              <a:rPr lang="en-US" b="0" i="0" dirty="0">
                <a:solidFill>
                  <a:srgbClr val="591B42"/>
                </a:solidFill>
                <a:effectLst/>
                <a:latin typeface="Arial" panose="020B0604020202020204" pitchFamily="34" charset="0"/>
                <a:cs typeface="Arial" panose="020B0604020202020204" pitchFamily="34" charset="0"/>
              </a:rPr>
              <a:t> shaped by the topics our subscribers most often ask us about</a:t>
            </a:r>
            <a:r>
              <a:rPr lang="en-US" dirty="0">
                <a:solidFill>
                  <a:srgbClr val="591B42"/>
                </a:solidFill>
                <a:latin typeface="Arial" panose="020B0604020202020204" pitchFamily="34" charset="0"/>
                <a:cs typeface="Arial" panose="020B0604020202020204" pitchFamily="34" charset="0"/>
              </a:rPr>
              <a:t> earlier this summer. </a:t>
            </a:r>
            <a:r>
              <a:rPr lang="en-US" b="0" i="0" dirty="0">
                <a:solidFill>
                  <a:srgbClr val="591B42"/>
                </a:solidFill>
                <a:effectLst/>
                <a:latin typeface="Arial" panose="020B0604020202020204" pitchFamily="34" charset="0"/>
                <a:cs typeface="Arial" panose="020B0604020202020204" pitchFamily="34" charset="0"/>
              </a:rPr>
              <a:t>These podcast-style sessions are designed for open conversation, shared learning, and practical ideas you can take straight back to your teams. These have shown to be very successful thus far, with some amazing conversations taking place, making way for lots of learning!</a:t>
            </a:r>
            <a:endParaRPr lang="en-GB" dirty="0">
              <a:solidFill>
                <a:srgbClr val="591B4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10CF8E2-B1BF-37BE-7801-B6C82C2BCDEC}"/>
              </a:ext>
            </a:extLst>
          </p:cNvPr>
          <p:cNvSpPr txBox="1"/>
          <p:nvPr/>
        </p:nvSpPr>
        <p:spPr>
          <a:xfrm>
            <a:off x="740228" y="2782669"/>
            <a:ext cx="7609115" cy="646331"/>
          </a:xfrm>
          <a:prstGeom prst="rect">
            <a:avLst/>
          </a:prstGeom>
          <a:noFill/>
        </p:spPr>
        <p:txBody>
          <a:bodyPr wrap="square">
            <a:spAutoFit/>
          </a:bodyPr>
          <a:lstStyle/>
          <a:p>
            <a:r>
              <a:rPr lang="en-US" b="0" i="0" dirty="0">
                <a:solidFill>
                  <a:srgbClr val="444444"/>
                </a:solidFill>
                <a:effectLst/>
                <a:latin typeface="MuseoSans500"/>
              </a:rPr>
              <a:t>🚀</a:t>
            </a:r>
            <a:r>
              <a:rPr lang="en-US" b="1" i="0" dirty="0">
                <a:solidFill>
                  <a:srgbClr val="444444"/>
                </a:solidFill>
                <a:effectLst/>
                <a:latin typeface="MuseoSans500"/>
              </a:rPr>
              <a:t> Subscriber Chat 1: Embedding Care Opinion </a:t>
            </a:r>
            <a:r>
              <a:rPr lang="en-US" b="1" i="0" dirty="0" err="1">
                <a:solidFill>
                  <a:srgbClr val="444444"/>
                </a:solidFill>
                <a:effectLst/>
                <a:latin typeface="MuseoSans500"/>
              </a:rPr>
              <a:t>Organisation</a:t>
            </a:r>
            <a:r>
              <a:rPr lang="en-US" b="1" i="0" dirty="0">
                <a:solidFill>
                  <a:srgbClr val="444444"/>
                </a:solidFill>
                <a:effectLst/>
                <a:latin typeface="MuseoSans500"/>
              </a:rPr>
              <a:t>-Wide</a:t>
            </a:r>
          </a:p>
          <a:p>
            <a:r>
              <a:rPr lang="en-US" b="1" dirty="0"/>
              <a:t>📅 Tuesday 7th May 2026 @ 2.30pm - 3.30pm - </a:t>
            </a:r>
            <a:r>
              <a:rPr lang="en-US" b="1" dirty="0">
                <a:hlinkClick r:id="rId2"/>
              </a:rPr>
              <a:t>Watch the recording here</a:t>
            </a:r>
            <a:endParaRPr lang="en-GB" dirty="0"/>
          </a:p>
        </p:txBody>
      </p:sp>
      <p:sp>
        <p:nvSpPr>
          <p:cNvPr id="9" name="TextBox 8">
            <a:extLst>
              <a:ext uri="{FF2B5EF4-FFF2-40B4-BE49-F238E27FC236}">
                <a16:creationId xmlns:a16="http://schemas.microsoft.com/office/drawing/2014/main" id="{CB72652C-CB2F-0628-02DA-93AE0F902655}"/>
              </a:ext>
            </a:extLst>
          </p:cNvPr>
          <p:cNvSpPr txBox="1"/>
          <p:nvPr/>
        </p:nvSpPr>
        <p:spPr>
          <a:xfrm>
            <a:off x="740228" y="3651542"/>
            <a:ext cx="7881256" cy="646331"/>
          </a:xfrm>
          <a:prstGeom prst="rect">
            <a:avLst/>
          </a:prstGeom>
          <a:noFill/>
        </p:spPr>
        <p:txBody>
          <a:bodyPr wrap="square">
            <a:spAutoFit/>
          </a:bodyPr>
          <a:lstStyle/>
          <a:p>
            <a:r>
              <a:rPr lang="en-US" b="1" i="0" dirty="0">
                <a:solidFill>
                  <a:srgbClr val="444444"/>
                </a:solidFill>
                <a:effectLst/>
                <a:latin typeface="MuseoSans500"/>
              </a:rPr>
              <a:t>🌍 Subscriber Chat 2: Care Opinion in Remote Communities</a:t>
            </a:r>
          </a:p>
          <a:p>
            <a:r>
              <a:rPr lang="en-US" b="1" dirty="0"/>
              <a:t>📅 Tuesday 2nd June 2026 @ 2.30pm - 3.30pm-   </a:t>
            </a:r>
            <a:r>
              <a:rPr lang="en-US" b="1" dirty="0">
                <a:hlinkClick r:id="rId3"/>
              </a:rPr>
              <a:t>Watch the recording here</a:t>
            </a:r>
            <a:endParaRPr lang="en-GB" dirty="0"/>
          </a:p>
        </p:txBody>
      </p:sp>
      <p:sp>
        <p:nvSpPr>
          <p:cNvPr id="11" name="TextBox 10">
            <a:extLst>
              <a:ext uri="{FF2B5EF4-FFF2-40B4-BE49-F238E27FC236}">
                <a16:creationId xmlns:a16="http://schemas.microsoft.com/office/drawing/2014/main" id="{44DA549F-D887-F055-77F0-7D434D9160D2}"/>
              </a:ext>
            </a:extLst>
          </p:cNvPr>
          <p:cNvSpPr txBox="1"/>
          <p:nvPr/>
        </p:nvSpPr>
        <p:spPr>
          <a:xfrm>
            <a:off x="827314" y="5339267"/>
            <a:ext cx="7794169" cy="923330"/>
          </a:xfrm>
          <a:prstGeom prst="rect">
            <a:avLst/>
          </a:prstGeom>
          <a:noFill/>
        </p:spPr>
        <p:txBody>
          <a:bodyPr wrap="square">
            <a:spAutoFit/>
          </a:bodyPr>
          <a:lstStyle/>
          <a:p>
            <a:r>
              <a:rPr lang="en-US" b="1" i="0" dirty="0">
                <a:solidFill>
                  <a:srgbClr val="444444"/>
                </a:solidFill>
                <a:effectLst/>
                <a:latin typeface="MuseoSans500"/>
              </a:rPr>
              <a:t>🗣️ Subscriber Chat 4: The Human Touch in an AI Age: A Deeper Dive into Care Opinion Responses</a:t>
            </a:r>
          </a:p>
          <a:p>
            <a:r>
              <a:rPr lang="en-US" b="1" dirty="0"/>
              <a:t>📅</a:t>
            </a:r>
            <a:r>
              <a:rPr lang="en-GB" b="1" dirty="0"/>
              <a:t>  Tuesday 11th August 2026 @ 2pm - 3pm - </a:t>
            </a:r>
            <a:r>
              <a:rPr lang="en-GB" b="1" dirty="0">
                <a:hlinkClick r:id="rId4"/>
              </a:rPr>
              <a:t>Register</a:t>
            </a:r>
            <a:r>
              <a:rPr lang="en-GB" b="1" dirty="0"/>
              <a:t> </a:t>
            </a:r>
            <a:endParaRPr lang="en-GB" dirty="0"/>
          </a:p>
        </p:txBody>
      </p:sp>
      <p:sp>
        <p:nvSpPr>
          <p:cNvPr id="13" name="TextBox 12">
            <a:extLst>
              <a:ext uri="{FF2B5EF4-FFF2-40B4-BE49-F238E27FC236}">
                <a16:creationId xmlns:a16="http://schemas.microsoft.com/office/drawing/2014/main" id="{6891E91F-E9CF-B2AF-4B51-2072EC36A892}"/>
              </a:ext>
            </a:extLst>
          </p:cNvPr>
          <p:cNvSpPr txBox="1"/>
          <p:nvPr/>
        </p:nvSpPr>
        <p:spPr>
          <a:xfrm>
            <a:off x="740228" y="4520415"/>
            <a:ext cx="8545285" cy="646331"/>
          </a:xfrm>
          <a:prstGeom prst="rect">
            <a:avLst/>
          </a:prstGeom>
          <a:noFill/>
        </p:spPr>
        <p:txBody>
          <a:bodyPr wrap="square">
            <a:spAutoFit/>
          </a:bodyPr>
          <a:lstStyle/>
          <a:p>
            <a:r>
              <a:rPr lang="en-US" b="1" i="0" dirty="0">
                <a:solidFill>
                  <a:srgbClr val="444444"/>
                </a:solidFill>
                <a:effectLst/>
                <a:latin typeface="MuseoSans500"/>
              </a:rPr>
              <a:t>🗣️ Subscriber Chat 3: Supporting Care Opinion in Mental Health Services</a:t>
            </a:r>
          </a:p>
          <a:p>
            <a:r>
              <a:rPr lang="en-US" b="1" dirty="0"/>
              <a:t>📅 Wednesday 17th June 2026 @ 10am - 11am -  </a:t>
            </a:r>
            <a:r>
              <a:rPr lang="en-US" b="1" dirty="0">
                <a:hlinkClick r:id="rId5"/>
              </a:rPr>
              <a:t>Watch the recording here</a:t>
            </a:r>
            <a:endParaRPr lang="en-GB" dirty="0"/>
          </a:p>
        </p:txBody>
      </p:sp>
      <p:pic>
        <p:nvPicPr>
          <p:cNvPr id="15" name="Graphic 14" descr="Daily calendar with solid fill">
            <a:extLst>
              <a:ext uri="{FF2B5EF4-FFF2-40B4-BE49-F238E27FC236}">
                <a16:creationId xmlns:a16="http://schemas.microsoft.com/office/drawing/2014/main" id="{59E2FDB1-FBC5-D505-E86A-A1D20FE9043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90857" y="2839013"/>
            <a:ext cx="3385457" cy="3385457"/>
          </a:xfrm>
          <a:prstGeom prst="rect">
            <a:avLst/>
          </a:prstGeom>
        </p:spPr>
      </p:pic>
    </p:spTree>
    <p:extLst>
      <p:ext uri="{BB962C8B-B14F-4D97-AF65-F5344CB8AC3E}">
        <p14:creationId xmlns:p14="http://schemas.microsoft.com/office/powerpoint/2010/main" val="4172465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F0C0FD-782F-9576-436E-CDEBBF9C41FA}"/>
              </a:ext>
            </a:extLst>
          </p:cNvPr>
          <p:cNvSpPr txBox="1"/>
          <p:nvPr/>
        </p:nvSpPr>
        <p:spPr>
          <a:xfrm>
            <a:off x="864531" y="499784"/>
            <a:ext cx="4572000" cy="523220"/>
          </a:xfrm>
          <a:prstGeom prst="rect">
            <a:avLst/>
          </a:prstGeom>
          <a:noFill/>
        </p:spPr>
        <p:txBody>
          <a:bodyPr wrap="square">
            <a:spAutoFit/>
          </a:bodyPr>
          <a:lstStyle/>
          <a:p>
            <a:r>
              <a:rPr lang="en-GB" sz="2800" b="1">
                <a:solidFill>
                  <a:srgbClr val="B10059"/>
                </a:solidFill>
              </a:rPr>
              <a:t>How to find help?</a:t>
            </a:r>
          </a:p>
        </p:txBody>
      </p:sp>
      <p:sp>
        <p:nvSpPr>
          <p:cNvPr id="7" name="TextBox 6">
            <a:extLst>
              <a:ext uri="{FF2B5EF4-FFF2-40B4-BE49-F238E27FC236}">
                <a16:creationId xmlns:a16="http://schemas.microsoft.com/office/drawing/2014/main" id="{AEC9912B-7089-F3CC-F28C-35B0B3737E28}"/>
              </a:ext>
            </a:extLst>
          </p:cNvPr>
          <p:cNvSpPr txBox="1"/>
          <p:nvPr/>
        </p:nvSpPr>
        <p:spPr>
          <a:xfrm>
            <a:off x="864531" y="1176185"/>
            <a:ext cx="9868782" cy="3737946"/>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000" b="1">
                <a:solidFill>
                  <a:srgbClr val="5B1E45"/>
                </a:solidFill>
                <a:latin typeface="Calibri" panose="020F0502020204030204" pitchFamily="34" charset="0"/>
                <a:cs typeface="Calibri" panose="020F0502020204030204" pitchFamily="34" charset="0"/>
              </a:rPr>
              <a:t>Help</a:t>
            </a:r>
            <a:r>
              <a:rPr lang="en-GB" sz="2000">
                <a:solidFill>
                  <a:srgbClr val="5B1E45"/>
                </a:solidFill>
                <a:latin typeface="Calibri" panose="020F0502020204030204" pitchFamily="34" charset="0"/>
                <a:cs typeface="Calibri" panose="020F0502020204030204" pitchFamily="34" charset="0"/>
              </a:rPr>
              <a:t> button</a:t>
            </a:r>
          </a:p>
          <a:p>
            <a:pPr marL="342900" indent="-342900">
              <a:lnSpc>
                <a:spcPct val="150000"/>
              </a:lnSpc>
              <a:buFont typeface="Arial" panose="020B0604020202020204" pitchFamily="34" charset="0"/>
              <a:buChar char="•"/>
            </a:pPr>
            <a:r>
              <a:rPr lang="en-GB" sz="2000" b="1">
                <a:solidFill>
                  <a:srgbClr val="5B1E45"/>
                </a:solidFill>
                <a:latin typeface="Calibri" panose="020F0502020204030204" pitchFamily="34" charset="0"/>
                <a:cs typeface="Calibri" panose="020F0502020204030204" pitchFamily="34" charset="0"/>
              </a:rPr>
              <a:t>Support</a:t>
            </a:r>
            <a:r>
              <a:rPr lang="en-GB" sz="2000">
                <a:solidFill>
                  <a:srgbClr val="5B1E45"/>
                </a:solidFill>
                <a:latin typeface="Calibri" panose="020F0502020204030204" pitchFamily="34" charset="0"/>
                <a:cs typeface="Calibri" panose="020F0502020204030204" pitchFamily="34" charset="0"/>
              </a:rPr>
              <a:t> page</a:t>
            </a:r>
          </a:p>
          <a:p>
            <a:pPr marL="342900" indent="-342900">
              <a:lnSpc>
                <a:spcPct val="150000"/>
              </a:lnSpc>
              <a:buFont typeface="Arial" panose="020B0604020202020204" pitchFamily="34" charset="0"/>
              <a:buChar char="•"/>
            </a:pPr>
            <a:r>
              <a:rPr lang="en-GB" sz="2000">
                <a:solidFill>
                  <a:srgbClr val="5B1E45"/>
                </a:solidFill>
                <a:latin typeface="Calibri" panose="020F0502020204030204" pitchFamily="34" charset="0"/>
                <a:cs typeface="Calibri" panose="020F0502020204030204" pitchFamily="34" charset="0"/>
              </a:rPr>
              <a:t>Contacting your </a:t>
            </a:r>
            <a:r>
              <a:rPr lang="en-GB" sz="2000" b="1">
                <a:solidFill>
                  <a:srgbClr val="5B1E45"/>
                </a:solidFill>
                <a:latin typeface="Calibri" panose="020F0502020204030204" pitchFamily="34" charset="0"/>
                <a:cs typeface="Calibri" panose="020F0502020204030204" pitchFamily="34" charset="0"/>
              </a:rPr>
              <a:t>lead within your organisation</a:t>
            </a:r>
          </a:p>
          <a:p>
            <a:pPr marL="342900" indent="-342900">
              <a:lnSpc>
                <a:spcPct val="150000"/>
              </a:lnSpc>
              <a:buFont typeface="Arial" panose="020B0604020202020204" pitchFamily="34" charset="0"/>
              <a:buChar char="•"/>
            </a:pPr>
            <a:r>
              <a:rPr lang="en-GB" sz="2000">
                <a:solidFill>
                  <a:srgbClr val="5B1E45"/>
                </a:solidFill>
                <a:latin typeface="Calibri" panose="020F0502020204030204" pitchFamily="34" charset="0"/>
                <a:cs typeface="Calibri" panose="020F0502020204030204" pitchFamily="34" charset="0"/>
              </a:rPr>
              <a:t>Contacting your Care Opinion support lead </a:t>
            </a:r>
          </a:p>
          <a:p>
            <a:pPr marL="342900" indent="-342900">
              <a:lnSpc>
                <a:spcPct val="150000"/>
              </a:lnSpc>
              <a:buFont typeface="Arial" panose="020B0604020202020204" pitchFamily="34" charset="0"/>
              <a:buChar char="•"/>
            </a:pPr>
            <a:r>
              <a:rPr lang="en-GB" sz="2000">
                <a:solidFill>
                  <a:srgbClr val="5B1E45"/>
                </a:solidFill>
                <a:latin typeface="Calibri" panose="020F0502020204030204" pitchFamily="34" charset="0"/>
                <a:cs typeface="Calibri" panose="020F0502020204030204" pitchFamily="34" charset="0"/>
              </a:rPr>
              <a:t>Emailing: </a:t>
            </a:r>
            <a:r>
              <a:rPr lang="en-GB" sz="2000" b="1">
                <a:solidFill>
                  <a:srgbClr val="5B1E45"/>
                </a:solidFill>
                <a:latin typeface="Calibri" panose="020F0502020204030204" pitchFamily="34" charset="0"/>
                <a:cs typeface="Calibri" panose="020F0502020204030204" pitchFamily="34" charset="0"/>
                <a:hlinkClick r:id="rId2"/>
              </a:rPr>
              <a:t>info@careopinion.org.uk</a:t>
            </a:r>
            <a:endParaRPr lang="en-GB" sz="2000" b="1">
              <a:solidFill>
                <a:srgbClr val="5B1E45"/>
              </a:solidFill>
              <a:latin typeface="Calibri" panose="020F0502020204030204" pitchFamily="34" charset="0"/>
              <a:cs typeface="Calibri" panose="020F0502020204030204" pitchFamily="34" charset="0"/>
            </a:endParaRPr>
          </a:p>
          <a:p>
            <a:pPr marL="342900" indent="-342900">
              <a:lnSpc>
                <a:spcPct val="150000"/>
              </a:lnSpc>
              <a:buFont typeface="Arial" panose="020B0604020202020204" pitchFamily="34" charset="0"/>
              <a:buChar char="•"/>
            </a:pPr>
            <a:r>
              <a:rPr lang="en-US" sz="2000" b="1">
                <a:solidFill>
                  <a:srgbClr val="5B1E45"/>
                </a:solidFill>
                <a:latin typeface="Calibri" panose="020F0502020204030204" pitchFamily="34" charset="0"/>
                <a:cs typeface="Calibri" panose="020F0502020204030204" pitchFamily="34" charset="0"/>
              </a:rPr>
              <a:t>Need help navigating the site? Watch our webinar on all things navigation </a:t>
            </a:r>
            <a:r>
              <a:rPr lang="en-US" sz="2000" b="1">
                <a:solidFill>
                  <a:srgbClr val="5B1E45"/>
                </a:solidFill>
                <a:latin typeface="Calibri" panose="020F0502020204030204" pitchFamily="34" charset="0"/>
                <a:cs typeface="Calibri" panose="020F0502020204030204" pitchFamily="34" charset="0"/>
                <a:hlinkClick r:id="rId3"/>
              </a:rPr>
              <a:t>here</a:t>
            </a:r>
            <a:r>
              <a:rPr lang="en-US" sz="2000" b="1">
                <a:solidFill>
                  <a:srgbClr val="5B1E45"/>
                </a:solidFill>
                <a:latin typeface="Calibri" panose="020F0502020204030204" pitchFamily="34" charset="0"/>
                <a:cs typeface="Calibri" panose="020F0502020204030204" pitchFamily="34" charset="0"/>
              </a:rPr>
              <a:t>!</a:t>
            </a:r>
          </a:p>
          <a:p>
            <a:pPr marL="342900" indent="-342900">
              <a:lnSpc>
                <a:spcPct val="150000"/>
              </a:lnSpc>
              <a:buFont typeface="Arial" panose="020B0604020202020204" pitchFamily="34" charset="0"/>
              <a:buChar char="•"/>
            </a:pPr>
            <a:r>
              <a:rPr lang="en-US" sz="2000" b="1">
                <a:solidFill>
                  <a:srgbClr val="5B1E45"/>
                </a:solidFill>
                <a:latin typeface="Calibri" panose="020F0502020204030204" pitchFamily="34" charset="0"/>
                <a:cs typeface="Calibri" panose="020F0502020204030204" pitchFamily="34" charset="0"/>
              </a:rPr>
              <a:t>Sign up for our Spring Conference </a:t>
            </a:r>
            <a:r>
              <a:rPr lang="en-US" sz="2000" b="1">
                <a:solidFill>
                  <a:srgbClr val="5B1E45"/>
                </a:solidFill>
                <a:latin typeface="Calibri" panose="020F0502020204030204" pitchFamily="34" charset="0"/>
                <a:cs typeface="Calibri" panose="020F0502020204030204" pitchFamily="34" charset="0"/>
                <a:hlinkClick r:id="rId4"/>
              </a:rPr>
              <a:t>here</a:t>
            </a:r>
            <a:r>
              <a:rPr lang="en-US" sz="2000" b="1">
                <a:solidFill>
                  <a:srgbClr val="5B1E45"/>
                </a:solidFill>
                <a:latin typeface="Calibri" panose="020F0502020204030204" pitchFamily="34" charset="0"/>
                <a:cs typeface="Calibri" panose="020F0502020204030204" pitchFamily="34" charset="0"/>
              </a:rPr>
              <a:t>!</a:t>
            </a:r>
            <a:endParaRPr lang="en-GB" sz="2000" b="1">
              <a:solidFill>
                <a:srgbClr val="5B1E45"/>
              </a:solidFill>
              <a:latin typeface="Calibri" panose="020F0502020204030204" pitchFamily="34" charset="0"/>
              <a:cs typeface="Calibri" panose="020F0502020204030204" pitchFamily="34" charset="0"/>
            </a:endParaRPr>
          </a:p>
          <a:p>
            <a:pPr>
              <a:lnSpc>
                <a:spcPct val="150000"/>
              </a:lnSpc>
            </a:pPr>
            <a:endParaRPr lang="en-GB" sz="2000" b="1">
              <a:solidFill>
                <a:srgbClr val="5B1E45"/>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C349067-34D4-14C6-6589-2AA12BCC2F17}"/>
              </a:ext>
            </a:extLst>
          </p:cNvPr>
          <p:cNvPicPr>
            <a:picLocks noChangeAspect="1"/>
          </p:cNvPicPr>
          <p:nvPr/>
        </p:nvPicPr>
        <p:blipFill>
          <a:blip r:embed="rId5"/>
          <a:stretch>
            <a:fillRect/>
          </a:stretch>
        </p:blipFill>
        <p:spPr>
          <a:xfrm>
            <a:off x="6096000" y="590947"/>
            <a:ext cx="3781540" cy="1170476"/>
          </a:xfrm>
          <a:prstGeom prst="rect">
            <a:avLst/>
          </a:prstGeom>
        </p:spPr>
      </p:pic>
      <p:sp>
        <p:nvSpPr>
          <p:cNvPr id="17" name="Oval 16">
            <a:extLst>
              <a:ext uri="{FF2B5EF4-FFF2-40B4-BE49-F238E27FC236}">
                <a16:creationId xmlns:a16="http://schemas.microsoft.com/office/drawing/2014/main" id="{94022B03-53EF-2B73-550E-E49390F8D673}"/>
              </a:ext>
            </a:extLst>
          </p:cNvPr>
          <p:cNvSpPr/>
          <p:nvPr/>
        </p:nvSpPr>
        <p:spPr>
          <a:xfrm>
            <a:off x="8813447" y="1338766"/>
            <a:ext cx="1331640" cy="523220"/>
          </a:xfrm>
          <a:prstGeom prst="ellipse">
            <a:avLst/>
          </a:prstGeom>
          <a:noFill/>
          <a:ln w="57150">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292A1A88-2211-D938-7D35-2FB457004F20}"/>
              </a:ext>
            </a:extLst>
          </p:cNvPr>
          <p:cNvSpPr/>
          <p:nvPr/>
        </p:nvSpPr>
        <p:spPr>
          <a:xfrm>
            <a:off x="381000" y="302004"/>
            <a:ext cx="11495314"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8" name="Picture 7">
            <a:extLst>
              <a:ext uri="{FF2B5EF4-FFF2-40B4-BE49-F238E27FC236}">
                <a16:creationId xmlns:a16="http://schemas.microsoft.com/office/drawing/2014/main" id="{2B302B50-A4A4-F6B1-23D0-176107D24C82}"/>
              </a:ext>
            </a:extLst>
          </p:cNvPr>
          <p:cNvPicPr>
            <a:picLocks noChangeAspect="1"/>
          </p:cNvPicPr>
          <p:nvPr/>
        </p:nvPicPr>
        <p:blipFill>
          <a:blip r:embed="rId6"/>
          <a:stretch>
            <a:fillRect/>
          </a:stretch>
        </p:blipFill>
        <p:spPr>
          <a:xfrm>
            <a:off x="1667703" y="4552465"/>
            <a:ext cx="8262437" cy="1714588"/>
          </a:xfrm>
          <a:prstGeom prst="rect">
            <a:avLst/>
          </a:prstGeom>
        </p:spPr>
      </p:pic>
      <p:sp>
        <p:nvSpPr>
          <p:cNvPr id="9" name="Oval 8">
            <a:extLst>
              <a:ext uri="{FF2B5EF4-FFF2-40B4-BE49-F238E27FC236}">
                <a16:creationId xmlns:a16="http://schemas.microsoft.com/office/drawing/2014/main" id="{982DF190-C4DF-8CE0-66EA-04933FC264A9}"/>
              </a:ext>
            </a:extLst>
          </p:cNvPr>
          <p:cNvSpPr/>
          <p:nvPr/>
        </p:nvSpPr>
        <p:spPr>
          <a:xfrm>
            <a:off x="6908447" y="4976149"/>
            <a:ext cx="1331640" cy="523220"/>
          </a:xfrm>
          <a:prstGeom prst="ellipse">
            <a:avLst/>
          </a:prstGeom>
          <a:noFill/>
          <a:ln w="57150">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0331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80216C-924E-D9A6-6B0E-AF20BD70E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86933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7733-07C1-2D76-56F6-C43F096E5530}"/>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DBDEBF4F-7DE9-8BA1-0CFE-0C56B26F0D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2134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0FD25-50E0-401A-E0BE-928448C7B0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22D56-B68E-352C-8FD1-12A6AD396E5A}"/>
              </a:ext>
            </a:extLst>
          </p:cNvPr>
          <p:cNvSpPr>
            <a:spLocks noGrp="1"/>
          </p:cNvSpPr>
          <p:nvPr>
            <p:ph type="title"/>
          </p:nvPr>
        </p:nvSpPr>
        <p:spPr/>
        <p:txBody>
          <a:bodyPr/>
          <a:lstStyle/>
          <a:p>
            <a:r>
              <a:rPr lang="en-US">
                <a:solidFill>
                  <a:srgbClr val="B10059"/>
                </a:solidFill>
              </a:rPr>
              <a:t>What we will cover:</a:t>
            </a:r>
            <a:endParaRPr lang="en-GB">
              <a:solidFill>
                <a:srgbClr val="B10059"/>
              </a:solidFill>
            </a:endParaRPr>
          </a:p>
        </p:txBody>
      </p:sp>
      <p:sp>
        <p:nvSpPr>
          <p:cNvPr id="3" name="Content Placeholder 2">
            <a:extLst>
              <a:ext uri="{FF2B5EF4-FFF2-40B4-BE49-F238E27FC236}">
                <a16:creationId xmlns:a16="http://schemas.microsoft.com/office/drawing/2014/main" id="{8F83D3E0-22A1-AFBE-B8E0-EBB834EE6C4B}"/>
              </a:ext>
            </a:extLst>
          </p:cNvPr>
          <p:cNvSpPr>
            <a:spLocks noGrp="1"/>
          </p:cNvSpPr>
          <p:nvPr>
            <p:ph idx="1"/>
          </p:nvPr>
        </p:nvSpPr>
        <p:spPr>
          <a:xfrm>
            <a:off x="820474" y="1379311"/>
            <a:ext cx="10515600" cy="4351338"/>
          </a:xfrm>
        </p:spPr>
        <p:txBody>
          <a:bodyPr>
            <a:normAutofit fontScale="92500" lnSpcReduction="20000"/>
          </a:bodyPr>
          <a:lstStyle/>
          <a:p>
            <a:endParaRPr lang="en-GB" sz="3200">
              <a:solidFill>
                <a:srgbClr val="5B1E4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GB">
                <a:solidFill>
                  <a:srgbClr val="5B1E45"/>
                </a:solidFill>
                <a:latin typeface="Calibri" panose="020F0502020204030204" pitchFamily="34" charset="0"/>
                <a:cs typeface="Calibri" panose="020F0502020204030204" pitchFamily="34" charset="0"/>
              </a:rPr>
              <a:t>Who we are</a:t>
            </a:r>
          </a:p>
          <a:p>
            <a:pPr marL="457200" indent="-457200">
              <a:buFont typeface="Wingdings" panose="05000000000000000000" pitchFamily="2" charset="2"/>
              <a:buChar char="ü"/>
            </a:pPr>
            <a:endParaRPr lang="en-GB">
              <a:solidFill>
                <a:srgbClr val="5B1E4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GB">
                <a:solidFill>
                  <a:srgbClr val="5B1E45"/>
                </a:solidFill>
                <a:latin typeface="Calibri" panose="020F0502020204030204" pitchFamily="34" charset="0"/>
                <a:cs typeface="Calibri" panose="020F0502020204030204" pitchFamily="34" charset="0"/>
              </a:rPr>
              <a:t>The process of a story and response</a:t>
            </a:r>
          </a:p>
          <a:p>
            <a:pPr marL="457200" indent="-457200">
              <a:buFont typeface="Wingdings" panose="05000000000000000000" pitchFamily="2" charset="2"/>
              <a:buChar char="ü"/>
            </a:pPr>
            <a:endParaRPr lang="en-GB">
              <a:solidFill>
                <a:srgbClr val="5B1E4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GB">
                <a:solidFill>
                  <a:srgbClr val="5B1E45"/>
                </a:solidFill>
                <a:latin typeface="Calibri" panose="020F0502020204030204" pitchFamily="34" charset="0"/>
                <a:cs typeface="Calibri" panose="020F0502020204030204" pitchFamily="34" charset="0"/>
              </a:rPr>
              <a:t>Accessing the Care Opinion website</a:t>
            </a:r>
          </a:p>
          <a:p>
            <a:pPr marL="457200" indent="-457200">
              <a:buFont typeface="Wingdings" panose="05000000000000000000" pitchFamily="2" charset="2"/>
              <a:buChar char="ü"/>
            </a:pPr>
            <a:endParaRPr lang="en-GB">
              <a:solidFill>
                <a:srgbClr val="5B1E4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GB">
                <a:solidFill>
                  <a:srgbClr val="5B1E45"/>
                </a:solidFill>
                <a:latin typeface="Calibri" panose="020F0502020204030204" pitchFamily="34" charset="0"/>
                <a:cs typeface="Calibri" panose="020F0502020204030204" pitchFamily="34" charset="0"/>
              </a:rPr>
              <a:t>Searching</a:t>
            </a:r>
          </a:p>
          <a:p>
            <a:pPr marL="457200" indent="-457200">
              <a:buFont typeface="Wingdings" panose="05000000000000000000" pitchFamily="2" charset="2"/>
              <a:buChar char="ü"/>
            </a:pPr>
            <a:endParaRPr lang="en-GB">
              <a:solidFill>
                <a:srgbClr val="5B1E45"/>
              </a:solidFill>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GB">
                <a:solidFill>
                  <a:srgbClr val="5B1E45"/>
                </a:solidFill>
                <a:latin typeface="Calibri" panose="020F0502020204030204" pitchFamily="34" charset="0"/>
                <a:cs typeface="Calibri" panose="020F0502020204030204" pitchFamily="34" charset="0"/>
              </a:rPr>
              <a:t>Where to find help </a:t>
            </a:r>
          </a:p>
          <a:p>
            <a:endParaRPr lang="en-GB"/>
          </a:p>
        </p:txBody>
      </p:sp>
      <p:sp>
        <p:nvSpPr>
          <p:cNvPr id="4" name="Rectangle: Rounded Corners 3">
            <a:extLst>
              <a:ext uri="{FF2B5EF4-FFF2-40B4-BE49-F238E27FC236}">
                <a16:creationId xmlns:a16="http://schemas.microsoft.com/office/drawing/2014/main" id="{ADF266E9-2177-9CB6-CD8F-E27FAE8C081C}"/>
              </a:ext>
            </a:extLst>
          </p:cNvPr>
          <p:cNvSpPr/>
          <p:nvPr/>
        </p:nvSpPr>
        <p:spPr>
          <a:xfrm>
            <a:off x="302005" y="302004"/>
            <a:ext cx="11552538"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CFAEF5B3-326B-786E-8B23-C4FBC24784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58535" y="604533"/>
            <a:ext cx="3015762" cy="3015762"/>
          </a:xfrm>
          <a:prstGeom prst="rect">
            <a:avLst/>
          </a:prstGeom>
        </p:spPr>
      </p:pic>
      <p:pic>
        <p:nvPicPr>
          <p:cNvPr id="9" name="Graphic 8" descr="Questions outline">
            <a:extLst>
              <a:ext uri="{FF2B5EF4-FFF2-40B4-BE49-F238E27FC236}">
                <a16:creationId xmlns:a16="http://schemas.microsoft.com/office/drawing/2014/main" id="{0971E1CF-B7B6-AB29-9659-E8ED241651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43600" y="2993629"/>
            <a:ext cx="3363686" cy="3363686"/>
          </a:xfrm>
          <a:prstGeom prst="rect">
            <a:avLst/>
          </a:prstGeom>
        </p:spPr>
      </p:pic>
    </p:spTree>
    <p:extLst>
      <p:ext uri="{BB962C8B-B14F-4D97-AF65-F5344CB8AC3E}">
        <p14:creationId xmlns:p14="http://schemas.microsoft.com/office/powerpoint/2010/main" val="1977583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31A36-8EE5-CA16-AAC0-59085BD9F5B8}"/>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713D10F-442D-4AA4-582E-F5E978A45A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085" y="0"/>
            <a:ext cx="12279086" cy="6906986"/>
          </a:xfrm>
          <a:prstGeom prst="rect">
            <a:avLst/>
          </a:prstGeom>
        </p:spPr>
      </p:pic>
    </p:spTree>
    <p:extLst>
      <p:ext uri="{BB962C8B-B14F-4D97-AF65-F5344CB8AC3E}">
        <p14:creationId xmlns:p14="http://schemas.microsoft.com/office/powerpoint/2010/main" val="3921914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D74FF-9B56-D738-9D46-366D8BB44A3D}"/>
              </a:ext>
            </a:extLst>
          </p:cNvPr>
          <p:cNvSpPr>
            <a:spLocks noGrp="1"/>
          </p:cNvSpPr>
          <p:nvPr>
            <p:ph type="title"/>
          </p:nvPr>
        </p:nvSpPr>
        <p:spPr>
          <a:xfrm>
            <a:off x="744274" y="357642"/>
            <a:ext cx="10515600" cy="1325563"/>
          </a:xfrm>
        </p:spPr>
        <p:txBody>
          <a:bodyPr/>
          <a:lstStyle/>
          <a:p>
            <a:pPr algn="ctr"/>
            <a:r>
              <a:rPr lang="en-US">
                <a:solidFill>
                  <a:srgbClr val="B10059"/>
                </a:solidFill>
              </a:rPr>
              <a:t>Who are we?</a:t>
            </a:r>
            <a:endParaRPr lang="en-GB">
              <a:solidFill>
                <a:srgbClr val="B10059"/>
              </a:solidFill>
            </a:endParaRPr>
          </a:p>
        </p:txBody>
      </p:sp>
      <p:sp>
        <p:nvSpPr>
          <p:cNvPr id="4" name="Rectangle: Rounded Corners 3">
            <a:extLst>
              <a:ext uri="{FF2B5EF4-FFF2-40B4-BE49-F238E27FC236}">
                <a16:creationId xmlns:a16="http://schemas.microsoft.com/office/drawing/2014/main" id="{C7861D1E-953D-429A-9412-61D9D48CB6B9}"/>
              </a:ext>
            </a:extLst>
          </p:cNvPr>
          <p:cNvSpPr/>
          <p:nvPr/>
        </p:nvSpPr>
        <p:spPr>
          <a:xfrm>
            <a:off x="302005" y="302004"/>
            <a:ext cx="11552538"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Content Placeholder 4">
            <a:extLst>
              <a:ext uri="{FF2B5EF4-FFF2-40B4-BE49-F238E27FC236}">
                <a16:creationId xmlns:a16="http://schemas.microsoft.com/office/drawing/2014/main" id="{399CA683-58DF-B347-4DDF-7A479EB83209}"/>
              </a:ext>
            </a:extLst>
          </p:cNvPr>
          <p:cNvSpPr txBox="1">
            <a:spLocks noGrp="1"/>
          </p:cNvSpPr>
          <p:nvPr>
            <p:ph idx="1"/>
          </p:nvPr>
        </p:nvSpPr>
        <p:spPr>
          <a:xfrm>
            <a:off x="744274" y="1753809"/>
            <a:ext cx="7151029" cy="5293757"/>
          </a:xfrm>
          <a:prstGeom prst="rect">
            <a:avLst/>
          </a:prstGeom>
          <a:noFill/>
        </p:spPr>
        <p:txBody>
          <a:bodyPr wrap="square">
            <a:spAutoFit/>
          </a:bodyPr>
          <a:lstStyle/>
          <a:p>
            <a:pPr marL="0" indent="0" algn="ctr" fontAlgn="base">
              <a:buNone/>
            </a:pPr>
            <a:r>
              <a:rPr lang="en-GB" sz="2400" b="0" i="0">
                <a:solidFill>
                  <a:srgbClr val="5B1E45"/>
                </a:solidFill>
                <a:effectLst/>
                <a:latin typeface="Calibri" panose="020F0502020204030204" pitchFamily="34" charset="0"/>
                <a:cs typeface="Calibri" panose="020F0502020204030204" pitchFamily="34" charset="0"/>
              </a:rPr>
              <a:t>Care Opinion is a non-profit social enterprise, based in Sheffield and Stirling.</a:t>
            </a:r>
          </a:p>
          <a:p>
            <a:pPr algn="ctr" fontAlgn="base"/>
            <a:endParaRPr lang="en-GB" sz="2400" b="0" i="0">
              <a:solidFill>
                <a:srgbClr val="5B1E45"/>
              </a:solidFill>
              <a:effectLst/>
              <a:latin typeface="Calibri" panose="020F0502020204030204" pitchFamily="34" charset="0"/>
              <a:cs typeface="Calibri" panose="020F0502020204030204" pitchFamily="34" charset="0"/>
            </a:endParaRPr>
          </a:p>
          <a:p>
            <a:pPr marL="0" indent="0" algn="ctr" fontAlgn="base">
              <a:buNone/>
            </a:pPr>
            <a:r>
              <a:rPr lang="en-GB" sz="2400" b="0" i="0">
                <a:solidFill>
                  <a:srgbClr val="5B1E45"/>
                </a:solidFill>
                <a:effectLst/>
                <a:latin typeface="Calibri" panose="020F0502020204030204" pitchFamily="34" charset="0"/>
                <a:cs typeface="Calibri" panose="020F0502020204030204" pitchFamily="34" charset="0"/>
              </a:rPr>
              <a:t>We have been sharing people’s experiences of health and care services online since 2005, and we have built a national and international reputation for our innovative and value-led approach to online feedback. </a:t>
            </a:r>
          </a:p>
          <a:p>
            <a:pPr algn="ctr" fontAlgn="base"/>
            <a:endParaRPr lang="en-GB" sz="2400">
              <a:solidFill>
                <a:srgbClr val="5B1E45"/>
              </a:solidFill>
              <a:latin typeface="Calibri" panose="020F0502020204030204" pitchFamily="34" charset="0"/>
              <a:cs typeface="Calibri" panose="020F0502020204030204" pitchFamily="34" charset="0"/>
            </a:endParaRPr>
          </a:p>
          <a:p>
            <a:pPr marL="0" indent="0" algn="ctr">
              <a:buNone/>
            </a:pPr>
            <a:r>
              <a:rPr lang="en-GB" sz="2400">
                <a:solidFill>
                  <a:srgbClr val="5B1E45"/>
                </a:solidFill>
                <a:latin typeface="Calibri" panose="020F0502020204030204" pitchFamily="34" charset="0"/>
                <a:cs typeface="Calibri" panose="020F0502020204030204" pitchFamily="34" charset="0"/>
              </a:rPr>
              <a:t>At Care Opinion we make it </a:t>
            </a:r>
            <a:r>
              <a:rPr lang="en-GB" sz="2400" b="1">
                <a:solidFill>
                  <a:srgbClr val="5B1E45"/>
                </a:solidFill>
                <a:latin typeface="Calibri" panose="020F0502020204030204" pitchFamily="34" charset="0"/>
                <a:cs typeface="Calibri" panose="020F0502020204030204" pitchFamily="34" charset="0"/>
              </a:rPr>
              <a:t>safe</a:t>
            </a:r>
            <a:r>
              <a:rPr lang="en-GB" sz="2400">
                <a:solidFill>
                  <a:srgbClr val="5B1E45"/>
                </a:solidFill>
                <a:latin typeface="Calibri" panose="020F0502020204030204" pitchFamily="34" charset="0"/>
                <a:cs typeface="Calibri" panose="020F0502020204030204" pitchFamily="34" charset="0"/>
              </a:rPr>
              <a:t> and </a:t>
            </a:r>
            <a:r>
              <a:rPr lang="en-GB" sz="2400" b="1">
                <a:solidFill>
                  <a:srgbClr val="5B1E45"/>
                </a:solidFill>
                <a:latin typeface="Calibri" panose="020F0502020204030204" pitchFamily="34" charset="0"/>
                <a:cs typeface="Calibri" panose="020F0502020204030204" pitchFamily="34" charset="0"/>
              </a:rPr>
              <a:t>simple</a:t>
            </a:r>
            <a:r>
              <a:rPr lang="en-GB" sz="2400">
                <a:solidFill>
                  <a:srgbClr val="5B1E45"/>
                </a:solidFill>
                <a:latin typeface="Calibri" panose="020F0502020204030204" pitchFamily="34" charset="0"/>
                <a:cs typeface="Calibri" panose="020F0502020204030204" pitchFamily="34" charset="0"/>
              </a:rPr>
              <a:t> to share your story online and see other people's stories too. You can see how stories are </a:t>
            </a:r>
            <a:r>
              <a:rPr lang="en-GB" sz="2400" b="1">
                <a:solidFill>
                  <a:srgbClr val="5B1E45"/>
                </a:solidFill>
                <a:latin typeface="Calibri" panose="020F0502020204030204" pitchFamily="34" charset="0"/>
                <a:cs typeface="Calibri" panose="020F0502020204030204" pitchFamily="34" charset="0"/>
              </a:rPr>
              <a:t>leading to change.</a:t>
            </a:r>
          </a:p>
          <a:p>
            <a:pPr algn="ctr" fontAlgn="base"/>
            <a:endParaRPr lang="en-GB" b="0" i="0">
              <a:solidFill>
                <a:srgbClr val="5B1E45"/>
              </a:solidFill>
              <a:effectLst/>
              <a:latin typeface="Calibri" panose="020F0502020204030204" pitchFamily="34" charset="0"/>
              <a:cs typeface="Calibri" panose="020F0502020204030204" pitchFamily="34" charset="0"/>
            </a:endParaRPr>
          </a:p>
          <a:p>
            <a:pPr algn="ctr" fontAlgn="base"/>
            <a:endParaRPr lang="en-GB">
              <a:solidFill>
                <a:srgbClr val="5B1E45"/>
              </a:solidFill>
              <a:latin typeface="Calibri" panose="020F0502020204030204" pitchFamily="34" charset="0"/>
              <a:cs typeface="Calibri" panose="020F0502020204030204" pitchFamily="34" charset="0"/>
            </a:endParaRPr>
          </a:p>
        </p:txBody>
      </p:sp>
      <p:sp>
        <p:nvSpPr>
          <p:cNvPr id="3" name="Freeform 14">
            <a:extLst>
              <a:ext uri="{FF2B5EF4-FFF2-40B4-BE49-F238E27FC236}">
                <a16:creationId xmlns:a16="http://schemas.microsoft.com/office/drawing/2014/main" id="{D3C1E05F-42DF-3EE4-E363-F238ED819F17}"/>
              </a:ext>
            </a:extLst>
          </p:cNvPr>
          <p:cNvSpPr/>
          <p:nvPr/>
        </p:nvSpPr>
        <p:spPr>
          <a:xfrm>
            <a:off x="7986631" y="2338536"/>
            <a:ext cx="3867912" cy="4114800"/>
          </a:xfrm>
          <a:custGeom>
            <a:avLst/>
            <a:gdLst/>
            <a:ahLst/>
            <a:cxnLst/>
            <a:rect l="l" t="t" r="r" b="b"/>
            <a:pathLst>
              <a:path w="3867912" h="4114800">
                <a:moveTo>
                  <a:pt x="0" y="0"/>
                </a:moveTo>
                <a:lnTo>
                  <a:pt x="3867912" y="0"/>
                </a:lnTo>
                <a:lnTo>
                  <a:pt x="3867912"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pic>
        <p:nvPicPr>
          <p:cNvPr id="7" name="Picture 6">
            <a:extLst>
              <a:ext uri="{FF2B5EF4-FFF2-40B4-BE49-F238E27FC236}">
                <a16:creationId xmlns:a16="http://schemas.microsoft.com/office/drawing/2014/main" id="{61C4592E-D40D-1F09-8F16-52DEFB40F591}"/>
              </a:ext>
            </a:extLst>
          </p:cNvPr>
          <p:cNvPicPr>
            <a:picLocks noChangeAspect="1"/>
          </p:cNvPicPr>
          <p:nvPr/>
        </p:nvPicPr>
        <p:blipFill>
          <a:blip r:embed="rId3">
            <a:extLst>
              <a:ext uri="{28A0092B-C50C-407E-A947-70E740481C1C}">
                <a14:useLocalDpi xmlns:a14="http://schemas.microsoft.com/office/drawing/2010/main" val="0"/>
              </a:ext>
            </a:extLst>
          </a:blip>
          <a:srcRect t="19437" b="24087"/>
          <a:stretch>
            <a:fillRect/>
          </a:stretch>
        </p:blipFill>
        <p:spPr>
          <a:xfrm>
            <a:off x="8658370" y="2664831"/>
            <a:ext cx="2524434" cy="1425677"/>
          </a:xfrm>
          <a:prstGeom prst="rect">
            <a:avLst/>
          </a:prstGeom>
        </p:spPr>
      </p:pic>
      <p:pic>
        <p:nvPicPr>
          <p:cNvPr id="9" name="Picture 8">
            <a:extLst>
              <a:ext uri="{FF2B5EF4-FFF2-40B4-BE49-F238E27FC236}">
                <a16:creationId xmlns:a16="http://schemas.microsoft.com/office/drawing/2014/main" id="{B279A669-116E-847F-07AB-729928A384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638" y="515974"/>
            <a:ext cx="2367806" cy="1010264"/>
          </a:xfrm>
          <a:prstGeom prst="rect">
            <a:avLst/>
          </a:prstGeom>
        </p:spPr>
      </p:pic>
    </p:spTree>
    <p:extLst>
      <p:ext uri="{BB962C8B-B14F-4D97-AF65-F5344CB8AC3E}">
        <p14:creationId xmlns:p14="http://schemas.microsoft.com/office/powerpoint/2010/main" val="3207058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39530-4E1B-4D2D-A42C-D29FD6071DC2}"/>
              </a:ext>
            </a:extLst>
          </p:cNvPr>
          <p:cNvSpPr>
            <a:spLocks noGrp="1"/>
          </p:cNvSpPr>
          <p:nvPr>
            <p:ph type="title"/>
          </p:nvPr>
        </p:nvSpPr>
        <p:spPr>
          <a:xfrm>
            <a:off x="3439706" y="768814"/>
            <a:ext cx="6131024" cy="562074"/>
          </a:xfrm>
        </p:spPr>
        <p:txBody>
          <a:bodyPr>
            <a:noAutofit/>
          </a:bodyPr>
          <a:lstStyle/>
          <a:p>
            <a:pPr algn="l"/>
            <a:r>
              <a:rPr lang="en-GB" sz="3200" b="1">
                <a:solidFill>
                  <a:srgbClr val="5B1E45"/>
                </a:solidFill>
              </a:rPr>
              <a:t>Mission, Vision &amp; Values</a:t>
            </a:r>
            <a:br>
              <a:rPr lang="en-GB" b="1">
                <a:solidFill>
                  <a:srgbClr val="5B1E45"/>
                </a:solidFill>
              </a:rPr>
            </a:br>
            <a:endParaRPr lang="en-GB"/>
          </a:p>
        </p:txBody>
      </p:sp>
      <p:sp>
        <p:nvSpPr>
          <p:cNvPr id="4" name="Rectangle 1">
            <a:extLst>
              <a:ext uri="{FF2B5EF4-FFF2-40B4-BE49-F238E27FC236}">
                <a16:creationId xmlns:a16="http://schemas.microsoft.com/office/drawing/2014/main" id="{D5E15317-F632-4ED0-A964-AE6BCFD4B777}"/>
              </a:ext>
            </a:extLst>
          </p:cNvPr>
          <p:cNvSpPr>
            <a:spLocks noGrp="1" noChangeArrowheads="1"/>
          </p:cNvSpPr>
          <p:nvPr>
            <p:ph idx="1"/>
          </p:nvPr>
        </p:nvSpPr>
        <p:spPr bwMode="auto">
          <a:xfrm>
            <a:off x="1981201" y="3540019"/>
            <a:ext cx="728315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endParaRPr lang="en-GB" altLang="en-US" sz="1800">
              <a:latin typeface="Arial" panose="020B0604020202020204" pitchFamily="34" charset="0"/>
            </a:endParaRPr>
          </a:p>
          <a:p>
            <a:pPr marL="0" indent="0" eaLnBrk="0" fontAlgn="base" hangingPunct="0">
              <a:lnSpc>
                <a:spcPct val="100000"/>
              </a:lnSpc>
              <a:spcBef>
                <a:spcPct val="0"/>
              </a:spcBef>
              <a:spcAft>
                <a:spcPct val="0"/>
              </a:spcAft>
              <a:buNone/>
            </a:pPr>
            <a:endParaRPr lang="en-GB" altLang="en-US" sz="1800">
              <a:latin typeface="Arial" panose="020B0604020202020204" pitchFamily="34" charset="0"/>
            </a:endParaRPr>
          </a:p>
        </p:txBody>
      </p:sp>
      <p:sp>
        <p:nvSpPr>
          <p:cNvPr id="5" name="Rectangle: Rounded Corners 4">
            <a:extLst>
              <a:ext uri="{FF2B5EF4-FFF2-40B4-BE49-F238E27FC236}">
                <a16:creationId xmlns:a16="http://schemas.microsoft.com/office/drawing/2014/main" id="{E3383CA1-E9F7-468B-AE61-9968C8B98562}"/>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TextBox 6">
            <a:extLst>
              <a:ext uri="{FF2B5EF4-FFF2-40B4-BE49-F238E27FC236}">
                <a16:creationId xmlns:a16="http://schemas.microsoft.com/office/drawing/2014/main" id="{C10B8ECF-A89B-3310-501E-0340B1B92FD9}"/>
              </a:ext>
            </a:extLst>
          </p:cNvPr>
          <p:cNvSpPr txBox="1"/>
          <p:nvPr/>
        </p:nvSpPr>
        <p:spPr>
          <a:xfrm>
            <a:off x="756256" y="1055823"/>
            <a:ext cx="10749944" cy="4985980"/>
          </a:xfrm>
          <a:prstGeom prst="rect">
            <a:avLst/>
          </a:prstGeom>
          <a:noFill/>
        </p:spPr>
        <p:txBody>
          <a:bodyPr wrap="square">
            <a:spAutoFit/>
          </a:bodyPr>
          <a:lstStyle/>
          <a:p>
            <a:r>
              <a:rPr lang="en-GB" sz="2000" b="1" dirty="0">
                <a:solidFill>
                  <a:srgbClr val="B10059"/>
                </a:solidFill>
              </a:rPr>
              <a:t>Our vision</a:t>
            </a:r>
          </a:p>
          <a:p>
            <a:r>
              <a:rPr lang="en-GB" sz="2000" dirty="0"/>
              <a:t>What do we want to see?</a:t>
            </a:r>
          </a:p>
          <a:p>
            <a:r>
              <a:rPr lang="en-GB" sz="2000" dirty="0"/>
              <a:t>We want people to be able to share their experiences of health and care in ways which are safe, simple, and lead to learning a</a:t>
            </a:r>
            <a:r>
              <a:rPr lang="en-GB" sz="2000" dirty="0">
                <a:solidFill>
                  <a:srgbClr val="B10059"/>
                </a:solidFill>
              </a:rPr>
              <a:t>n</a:t>
            </a:r>
            <a:r>
              <a:rPr lang="en-GB" sz="2000" dirty="0"/>
              <a:t>d change.</a:t>
            </a:r>
          </a:p>
          <a:p>
            <a:endParaRPr lang="en-GB" sz="2000" dirty="0"/>
          </a:p>
          <a:p>
            <a:endParaRPr lang="en-GB" sz="2000" dirty="0"/>
          </a:p>
          <a:p>
            <a:endParaRPr lang="en-GB" sz="2000" dirty="0"/>
          </a:p>
          <a:p>
            <a:endParaRPr lang="en-GB" sz="2000" b="1" dirty="0">
              <a:solidFill>
                <a:srgbClr val="B10059"/>
              </a:solidFill>
            </a:endParaRPr>
          </a:p>
          <a:p>
            <a:r>
              <a:rPr lang="en-GB" sz="2000" b="1" dirty="0">
                <a:solidFill>
                  <a:srgbClr val="B10059"/>
                </a:solidFill>
              </a:rPr>
              <a:t>Our mission</a:t>
            </a:r>
          </a:p>
          <a:p>
            <a:r>
              <a:rPr lang="en-GB" sz="2000" dirty="0"/>
              <a:t>Our mission, in a nutshell, is to provide an online platform so that people can share </a:t>
            </a:r>
            <a:r>
              <a:rPr lang="en-GB" sz="2000" b="1" dirty="0"/>
              <a:t>honest</a:t>
            </a:r>
            <a:r>
              <a:rPr lang="en-GB" sz="2000" dirty="0"/>
              <a:t> feedback </a:t>
            </a:r>
            <a:r>
              <a:rPr lang="en-GB" sz="2000" b="1" dirty="0"/>
              <a:t>easily</a:t>
            </a:r>
            <a:r>
              <a:rPr lang="en-GB" sz="2000" dirty="0"/>
              <a:t> and </a:t>
            </a:r>
            <a:r>
              <a:rPr lang="en-GB" sz="2000" b="1" dirty="0"/>
              <a:t>without fear</a:t>
            </a:r>
          </a:p>
          <a:p>
            <a:endParaRPr lang="en-GB" sz="2000" dirty="0"/>
          </a:p>
          <a:p>
            <a:r>
              <a:rPr lang="en-GB" sz="2000" b="1" dirty="0">
                <a:solidFill>
                  <a:srgbClr val="B10059"/>
                </a:solidFill>
              </a:rPr>
              <a:t>Our values</a:t>
            </a:r>
          </a:p>
          <a:p>
            <a:r>
              <a:rPr lang="en-GB" sz="2000" dirty="0"/>
              <a:t>How will we pursue our mission?</a:t>
            </a:r>
          </a:p>
          <a:p>
            <a:endParaRPr lang="en-GB" sz="2000" dirty="0"/>
          </a:p>
          <a:p>
            <a:r>
              <a:rPr lang="en-GB" sz="2000" dirty="0"/>
              <a:t>Innovation        Transparency         Inclusivity         Positivity         Humanity</a:t>
            </a:r>
          </a:p>
        </p:txBody>
      </p:sp>
      <p:pic>
        <p:nvPicPr>
          <p:cNvPr id="17" name="Picture 16">
            <a:extLst>
              <a:ext uri="{FF2B5EF4-FFF2-40B4-BE49-F238E27FC236}">
                <a16:creationId xmlns:a16="http://schemas.microsoft.com/office/drawing/2014/main" id="{D5CBCAE9-0403-A8E0-F59C-0CB575DD2CE2}"/>
              </a:ext>
            </a:extLst>
          </p:cNvPr>
          <p:cNvPicPr>
            <a:picLocks noChangeAspect="1"/>
          </p:cNvPicPr>
          <p:nvPr/>
        </p:nvPicPr>
        <p:blipFill>
          <a:blip r:embed="rId3"/>
          <a:stretch>
            <a:fillRect/>
          </a:stretch>
        </p:blipFill>
        <p:spPr>
          <a:xfrm>
            <a:off x="1960938" y="2415983"/>
            <a:ext cx="8270123" cy="905633"/>
          </a:xfrm>
          <a:prstGeom prst="rect">
            <a:avLst/>
          </a:prstGeom>
        </p:spPr>
      </p:pic>
    </p:spTree>
    <p:extLst>
      <p:ext uri="{BB962C8B-B14F-4D97-AF65-F5344CB8AC3E}">
        <p14:creationId xmlns:p14="http://schemas.microsoft.com/office/powerpoint/2010/main" val="2320437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Why do people post feedback about healthcare online?">
            <a:extLst>
              <a:ext uri="{FF2B5EF4-FFF2-40B4-BE49-F238E27FC236}">
                <a16:creationId xmlns:a16="http://schemas.microsoft.com/office/drawing/2014/main" id="{74D78230-7E30-47F1-AA9D-1388BD90279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78252" y="359860"/>
            <a:ext cx="8478120" cy="613827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BE8C26BC-997F-E29B-55C8-37B67A4F2D42}"/>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2853014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ABB63-187A-48A2-4055-25ED1D9F362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63C658CE-F706-C1A8-396B-5605A99323FC}"/>
              </a:ext>
            </a:extLst>
          </p:cNvPr>
          <p:cNvSpPr>
            <a:spLocks noGrp="1"/>
          </p:cNvSpPr>
          <p:nvPr>
            <p:ph type="subTitle" idx="1"/>
          </p:nvPr>
        </p:nvSpPr>
        <p:spPr/>
        <p:txBody>
          <a:bodyPr/>
          <a:lstStyle/>
          <a:p>
            <a:endParaRPr lang="en-GB"/>
          </a:p>
        </p:txBody>
      </p:sp>
      <p:sp>
        <p:nvSpPr>
          <p:cNvPr id="12" name="Speech Bubble: Rectangle with Corners Rounded 11">
            <a:extLst>
              <a:ext uri="{FF2B5EF4-FFF2-40B4-BE49-F238E27FC236}">
                <a16:creationId xmlns:a16="http://schemas.microsoft.com/office/drawing/2014/main" id="{1135003A-2434-4F2A-B1A8-A07474860ADD}"/>
              </a:ext>
            </a:extLst>
          </p:cNvPr>
          <p:cNvSpPr/>
          <p:nvPr/>
        </p:nvSpPr>
        <p:spPr>
          <a:xfrm>
            <a:off x="2118721" y="827522"/>
            <a:ext cx="7954558" cy="4320618"/>
          </a:xfrm>
          <a:prstGeom prst="wedgeRoundRectCallout">
            <a:avLst>
              <a:gd name="adj1" fmla="val -33370"/>
              <a:gd name="adj2" fmla="val 66647"/>
              <a:gd name="adj3" fmla="val 16667"/>
            </a:avLst>
          </a:prstGeom>
          <a:solidFill>
            <a:srgbClr val="B10059"/>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ase">
              <a:spcBef>
                <a:spcPct val="0"/>
              </a:spcBef>
              <a:spcAft>
                <a:spcPct val="0"/>
              </a:spcAft>
              <a:defRPr/>
            </a:pPr>
            <a:r>
              <a:rPr lang="en-US" sz="3600">
                <a:solidFill>
                  <a:srgbClr val="FFFFFF"/>
                </a:solidFill>
                <a:latin typeface="Calibri" panose="020F0502020204030204" pitchFamily="34" charset="0"/>
                <a:cs typeface="Arial"/>
              </a:rPr>
              <a:t>“</a:t>
            </a:r>
            <a:r>
              <a:rPr lang="en-US" sz="5400">
                <a:solidFill>
                  <a:srgbClr val="FFFFFF"/>
                </a:solidFill>
                <a:latin typeface="Calibri" panose="020F0502020204030204" pitchFamily="34" charset="0"/>
                <a:cs typeface="Arial"/>
              </a:rPr>
              <a:t>People need to know how valuable this care is”</a:t>
            </a:r>
            <a:endParaRPr lang="en-GB" sz="3600">
              <a:solidFill>
                <a:srgbClr val="FFFFFF"/>
              </a:solidFill>
              <a:latin typeface="Arial"/>
              <a:cs typeface="Arial"/>
            </a:endParaRPr>
          </a:p>
        </p:txBody>
      </p:sp>
      <p:sp>
        <p:nvSpPr>
          <p:cNvPr id="4" name="Rectangle: Rounded Corners 3">
            <a:extLst>
              <a:ext uri="{FF2B5EF4-FFF2-40B4-BE49-F238E27FC236}">
                <a16:creationId xmlns:a16="http://schemas.microsoft.com/office/drawing/2014/main" id="{F59A9E50-F88B-A13C-25EC-C04D3B46EE74}"/>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62860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C33C8-5EE0-EC19-FE2A-94CBCE22AC4A}"/>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FA68412-3918-59A4-C2BA-4CDFDAEAB9F6}"/>
              </a:ext>
            </a:extLst>
          </p:cNvPr>
          <p:cNvSpPr>
            <a:spLocks noGrp="1"/>
          </p:cNvSpPr>
          <p:nvPr>
            <p:ph type="subTitle" idx="1"/>
          </p:nvPr>
        </p:nvSpPr>
        <p:spPr/>
        <p:txBody>
          <a:bodyPr/>
          <a:lstStyle/>
          <a:p>
            <a:endParaRPr lang="en-GB"/>
          </a:p>
        </p:txBody>
      </p:sp>
      <p:sp>
        <p:nvSpPr>
          <p:cNvPr id="6" name="Speech Bubble: Rectangle with Corners Rounded 5">
            <a:extLst>
              <a:ext uri="{FF2B5EF4-FFF2-40B4-BE49-F238E27FC236}">
                <a16:creationId xmlns:a16="http://schemas.microsoft.com/office/drawing/2014/main" id="{D1596CCA-5DC8-4DC4-85E5-D390146AF46A}"/>
              </a:ext>
            </a:extLst>
          </p:cNvPr>
          <p:cNvSpPr/>
          <p:nvPr/>
        </p:nvSpPr>
        <p:spPr>
          <a:xfrm>
            <a:off x="2667000" y="957599"/>
            <a:ext cx="6734962" cy="4596727"/>
          </a:xfrm>
          <a:prstGeom prst="wedgeRoundRectCallout">
            <a:avLst>
              <a:gd name="adj1" fmla="val -33370"/>
              <a:gd name="adj2" fmla="val 66647"/>
              <a:gd name="adj3" fmla="val 16667"/>
            </a:avLst>
          </a:prstGeom>
          <a:solidFill>
            <a:srgbClr val="B10059"/>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ase">
              <a:spcBef>
                <a:spcPct val="0"/>
              </a:spcBef>
              <a:spcAft>
                <a:spcPct val="0"/>
              </a:spcAft>
              <a:defRPr/>
            </a:pPr>
            <a:r>
              <a:rPr lang="en-US" sz="4400">
                <a:solidFill>
                  <a:srgbClr val="FFFFFF"/>
                </a:solidFill>
                <a:latin typeface="Calibri" panose="020F0502020204030204" pitchFamily="34" charset="0"/>
                <a:cs typeface="Arial"/>
              </a:rPr>
              <a:t>“To give people a chance to read what I went through and maybe give them some hope.”</a:t>
            </a:r>
            <a:endParaRPr lang="en-GB" sz="2400">
              <a:solidFill>
                <a:srgbClr val="FFFFFF"/>
              </a:solidFill>
              <a:latin typeface="Arial"/>
              <a:cs typeface="Arial"/>
            </a:endParaRPr>
          </a:p>
        </p:txBody>
      </p:sp>
      <p:sp>
        <p:nvSpPr>
          <p:cNvPr id="4" name="Rectangle: Rounded Corners 3">
            <a:extLst>
              <a:ext uri="{FF2B5EF4-FFF2-40B4-BE49-F238E27FC236}">
                <a16:creationId xmlns:a16="http://schemas.microsoft.com/office/drawing/2014/main" id="{228213B7-B12F-70E7-FC69-BAEC0AF25E7B}"/>
              </a:ext>
            </a:extLst>
          </p:cNvPr>
          <p:cNvSpPr/>
          <p:nvPr/>
        </p:nvSpPr>
        <p:spPr>
          <a:xfrm>
            <a:off x="359230" y="302004"/>
            <a:ext cx="11462656" cy="6151332"/>
          </a:xfrm>
          <a:prstGeom prst="roundRect">
            <a:avLst>
              <a:gd name="adj" fmla="val 2656"/>
            </a:avLst>
          </a:prstGeom>
          <a:noFill/>
          <a:ln w="28575">
            <a:solidFill>
              <a:srgbClr val="B100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234075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b480776-5128-43a3-b677-12ebb2d77427" xsi:nil="true"/>
    <Item xmlns="f47fa861-369f-4035-a868-dd727a8f1ebe" xsi:nil="true"/>
    <lcf76f155ced4ddcb4097134ff3c332f xmlns="f47fa861-369f-4035-a868-dd727a8f1e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F03EE9F9D4584D9F8D952715690C56" ma:contentTypeVersion="20" ma:contentTypeDescription="Create a new document." ma:contentTypeScope="" ma:versionID="e52ce5801c6683b30d725c7743cd96ef">
  <xsd:schema xmlns:xsd="http://www.w3.org/2001/XMLSchema" xmlns:xs="http://www.w3.org/2001/XMLSchema" xmlns:p="http://schemas.microsoft.com/office/2006/metadata/properties" xmlns:ns2="f47fa861-369f-4035-a868-dd727a8f1ebe" xmlns:ns3="db480776-5128-43a3-b677-12ebb2d77427" targetNamespace="http://schemas.microsoft.com/office/2006/metadata/properties" ma:root="true" ma:fieldsID="8e2b873399eb8bda49ffe59fc53981e8" ns2:_="" ns3:_="">
    <xsd:import namespace="f47fa861-369f-4035-a868-dd727a8f1ebe"/>
    <xsd:import namespace="db480776-5128-43a3-b677-12ebb2d774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Item"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fa861-369f-4035-a868-dd727a8f1e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2538014-3380-4b7f-a977-2ee071dd44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Item" ma:index="25" nillable="true" ma:displayName="Item" ma:format="Dropdown" ma:internalName="Item">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480776-5128-43a3-b677-12ebb2d7742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89f4d8-c32d-4bf2-a081-9960b98df5c1}" ma:internalName="TaxCatchAll" ma:showField="CatchAllData" ma:web="db480776-5128-43a3-b677-12ebb2d774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416222-64E6-4C50-AF73-9B19504A1444}">
  <ds:schemaRefs>
    <ds:schemaRef ds:uri="db480776-5128-43a3-b677-12ebb2d77427"/>
    <ds:schemaRef ds:uri="f47fa861-369f-4035-a868-dd727a8f1eb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BCFCBB9-85D7-4566-8D5D-A3D1E61B9BC6}">
  <ds:schemaRefs>
    <ds:schemaRef ds:uri="http://schemas.microsoft.com/sharepoint/v3/contenttype/forms"/>
  </ds:schemaRefs>
</ds:datastoreItem>
</file>

<file path=customXml/itemProps3.xml><?xml version="1.0" encoding="utf-8"?>
<ds:datastoreItem xmlns:ds="http://schemas.openxmlformats.org/officeDocument/2006/customXml" ds:itemID="{D043774B-AB37-46C4-9EFC-E99F2A9F02CC}">
  <ds:schemaRefs>
    <ds:schemaRef ds:uri="db480776-5128-43a3-b677-12ebb2d77427"/>
    <ds:schemaRef ds:uri="f47fa861-369f-4035-a868-dd727a8f1e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24</TotalTime>
  <Words>947</Words>
  <Application>Microsoft Office PowerPoint</Application>
  <PresentationFormat>Widescreen</PresentationFormat>
  <Paragraphs>116</Paragraphs>
  <Slides>24</Slides>
  <Notes>8</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Aptos Display</vt:lpstr>
      <vt:lpstr>Arial</vt:lpstr>
      <vt:lpstr>Calibri</vt:lpstr>
      <vt:lpstr>MuseoSans500</vt:lpstr>
      <vt:lpstr>ui-monospace</vt:lpstr>
      <vt:lpstr>VetoComRegular</vt:lpstr>
      <vt:lpstr>Wingdings</vt:lpstr>
      <vt:lpstr>Office Theme</vt:lpstr>
      <vt:lpstr>PowerPoint Presentation</vt:lpstr>
      <vt:lpstr>PowerPoint Presentation</vt:lpstr>
      <vt:lpstr>What we will cover:</vt:lpstr>
      <vt:lpstr>PowerPoint Presentation</vt:lpstr>
      <vt:lpstr>Who are we?</vt:lpstr>
      <vt:lpstr>Mission, Vision &amp; Values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Accessibility</vt:lpstr>
      <vt:lpstr>PowerPoint Presentation</vt:lpstr>
      <vt:lpstr>PowerPoint Presentation</vt:lpstr>
      <vt:lpstr>PowerPoint Presentation</vt:lpstr>
      <vt:lpstr>Inviting online feedback with an Invitation Link </vt:lpstr>
      <vt:lpstr>PowerPoint Presentation</vt:lpstr>
      <vt:lpstr> Print Materials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Borthwick</dc:creator>
  <cp:lastModifiedBy>Charlotte Borthwick</cp:lastModifiedBy>
  <cp:revision>1</cp:revision>
  <dcterms:created xsi:type="dcterms:W3CDTF">2026-03-31T14:14:18Z</dcterms:created>
  <dcterms:modified xsi:type="dcterms:W3CDTF">2026-07-13T09:17:46Z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0x01010070F03EE9F9D4584D9F8D952715690C56</vt:lpwstr>
  </property>
  <property fmtid="{D5CDD505-2E9C-101B-9397-08002B2CF9AE}" pid="3" name="MediaServiceImageTags">
    <vt:lpwstr/>
  </property>
</Properties>
</file>