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9" r:id="rId1"/>
  </p:sldMasterIdLst>
  <p:handoutMasterIdLst>
    <p:handoutMasterId r:id="rId15"/>
  </p:handoutMasterIdLst>
  <p:sldIdLst>
    <p:sldId id="330" r:id="rId2"/>
    <p:sldId id="317" r:id="rId3"/>
    <p:sldId id="329" r:id="rId4"/>
    <p:sldId id="328" r:id="rId5"/>
    <p:sldId id="316" r:id="rId6"/>
    <p:sldId id="331" r:id="rId7"/>
    <p:sldId id="318" r:id="rId8"/>
    <p:sldId id="319" r:id="rId9"/>
    <p:sldId id="320" r:id="rId10"/>
    <p:sldId id="322" r:id="rId11"/>
    <p:sldId id="323" r:id="rId12"/>
    <p:sldId id="327" r:id="rId13"/>
    <p:sldId id="325" r:id="rId14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7" autoAdjust="0"/>
    <p:restoredTop sz="94660"/>
  </p:normalViewPr>
  <p:slideViewPr>
    <p:cSldViewPr>
      <p:cViewPr varScale="1">
        <p:scale>
          <a:sx n="107" d="100"/>
          <a:sy n="107" d="100"/>
        </p:scale>
        <p:origin x="158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32E8ECC4-7272-4BB7-914F-AEC297F449ED}"/>
    <pc:docChg chg="delSld">
      <pc:chgData name="James Munro" userId="1ad2e850bc443176" providerId="LiveId" clId="{32E8ECC4-7272-4BB7-914F-AEC297F449ED}" dt="2017-10-31T14:22:17.843" v="1" actId="2696"/>
      <pc:docMkLst>
        <pc:docMk/>
      </pc:docMkLst>
      <pc:sldChg chg="del">
        <pc:chgData name="James Munro" userId="1ad2e850bc443176" providerId="LiveId" clId="{32E8ECC4-7272-4BB7-914F-AEC297F449ED}" dt="2017-10-31T14:22:17.843" v="1" actId="2696"/>
        <pc:sldMkLst>
          <pc:docMk/>
          <pc:sldMk cId="0" sldId="312"/>
        </pc:sldMkLst>
      </pc:sldChg>
      <pc:sldChg chg="del">
        <pc:chgData name="James Munro" userId="1ad2e850bc443176" providerId="LiveId" clId="{32E8ECC4-7272-4BB7-914F-AEC297F449ED}" dt="2017-10-31T14:22:17.826" v="0" actId="2696"/>
        <pc:sldMkLst>
          <pc:docMk/>
          <pc:sldMk cId="820615293" sldId="3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50D9740-5ADA-40B0-9CAC-613B617FDA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00FC876-5220-47F9-B29B-332D4EE2D7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1269D3E-E2BA-4C9C-A0F9-E6CC0767C57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7585949-116D-4FF7-97CD-25B6EE70A19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fld id="{2551B619-0796-447B-AA6C-FB3A7FBE040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D8A6D0-417C-48BE-A4B6-BBC58FD04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D8AC1-182F-48D7-9290-6E9D984BF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33EF3D-BD15-4891-A5D4-CB367DD2E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82A98-A608-4E18-98B1-2EFE7EE946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63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8DDE57-422D-4C4E-A7B2-00AA5B40B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499A7-6C5C-4C0A-8CD1-102370087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235347-B9DC-4536-B075-A8E25FB19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F1A37-9B56-4762-AA25-22553DD3C7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85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8FA75D-8EE7-4611-96E9-7A0884AAF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24B46-3857-4D50-BD55-1F1F9AC67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113839-D90A-476A-ADE0-4BBAE2453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EE276-08D2-4C52-AFCA-1BE4C7BC4F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77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96416A-0387-4664-9E84-95F26DC2E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CB6F9C-84F7-401D-9B17-1E476735F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B68BF5-5B30-41C8-B701-AF68DAB4F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07187-91FD-4E69-B45E-2A92A106E2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357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97A393-E730-47C8-8D6C-E642C9F65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BBE2BD-AA56-46D7-9FE4-A1E16D5DA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A35B6A-5C82-4A28-9EB7-4EEB59A57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5B9C9-41FC-4093-B6EB-A25AA4B4D7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116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1124F-3A54-4D93-81F4-E4F011CA5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BE0C97-CBE9-4E56-8BA1-84BBCAAF6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BB66B-A955-4544-B64E-0BC51F866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5AE9C-9981-4BFA-B2D8-3BD871212E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58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1614D8-99A4-4AF3-8157-F7C24983DB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5581C5-1118-4ABE-9E71-7A6F000BB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05D258-202F-4A4A-A57B-542F01EFD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5D8EA-ED25-4DE7-B47E-50BEE2B7AF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979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117F16-4A81-4C99-90FA-D06786BEE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831A95-25EA-429F-920F-9C4EA5969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C4B490-A3E8-477C-A789-648DEE43F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418E9-B57F-42A4-9686-D2A9971EC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308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472FD4-9523-46EC-A466-C59E417D6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A9D21C-AB24-43C1-B596-5DD292034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412DBE-956D-43AA-BCEB-D7D4C2677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549BC-64C5-4C0C-AC19-D45110BEDD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971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B8F242-7D3E-49F7-BAF5-B8D6D1035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6EFBDD-7765-4180-86B1-FEFAA76B3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E2E75-5CA8-49DD-BB3C-72D5D3403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BF486-777C-455F-8291-34524F41C1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279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42F0D-EC10-4073-B844-59139002C4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7B3A39-9247-40F3-B5BA-A22A4269D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5E0148-669C-41BF-9356-52C424926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B6EE7-D0E7-4569-97F1-04B920BF3C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690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97337B-22B4-4508-99D6-55FA66DFD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BBBF97A-C143-49BC-B539-1386F8230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EF56CA89-EDB4-4BB9-9029-CCB3D9D7FD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F9050CA5-C16E-4965-8765-2AD8DF747B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2E206781-B18A-4DF2-A7D9-02287C10C5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6D455314-33A7-43BF-A831-3249FB99123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2564904"/>
            <a:ext cx="7772400" cy="2088232"/>
          </a:xfrm>
        </p:spPr>
        <p:txBody>
          <a:bodyPr/>
          <a:lstStyle/>
          <a:p>
            <a:r>
              <a:rPr lang="en-GB" altLang="en-US" sz="3600" dirty="0">
                <a:solidFill>
                  <a:srgbClr val="B10053"/>
                </a:solidFill>
              </a:rPr>
              <a:t>Where are we going next?</a:t>
            </a:r>
            <a:br>
              <a:rPr lang="en-GB" altLang="en-US" sz="3200" dirty="0">
                <a:solidFill>
                  <a:srgbClr val="B10053"/>
                </a:solidFill>
              </a:rPr>
            </a:br>
            <a:br>
              <a:rPr lang="en-GB" altLang="en-US" sz="3200" dirty="0">
                <a:solidFill>
                  <a:srgbClr val="B10053"/>
                </a:solidFill>
              </a:rPr>
            </a:br>
            <a:r>
              <a:rPr lang="en-GB" altLang="en-US" sz="3200" dirty="0">
                <a:solidFill>
                  <a:srgbClr val="B10053"/>
                </a:solidFill>
              </a:rPr>
              <a:t>#</a:t>
            </a:r>
            <a:r>
              <a:rPr lang="en-GB" altLang="en-US" sz="3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coLondon17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589240"/>
            <a:ext cx="7016750" cy="720080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</a:t>
            </a:r>
          </a:p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@</a:t>
            </a:r>
            <a:r>
              <a:rPr lang="en-GB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jamesfm55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1196752"/>
            <a:ext cx="4032374" cy="12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514350"/>
            <a:ext cx="61150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7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CFA32-2CA3-46A7-A5AD-78CC5716A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28" y="0"/>
            <a:ext cx="694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6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Old 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New world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Hierarchy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Broadcast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Conversation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Sharing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Open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Passive recipients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Active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31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ikihelp.com/blog/wp-content/uploads/2012/03/hands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3568" y="548681"/>
            <a:ext cx="3456384" cy="1656184"/>
          </a:xfrm>
          <a:prstGeom prst="roundRect">
            <a:avLst/>
          </a:prstGeom>
          <a:solidFill>
            <a:srgbClr val="892D6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 wanted Jules to know how much I appreciate everything he has done for me.”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9305" y="2842916"/>
            <a:ext cx="4392488" cy="1152128"/>
          </a:xfrm>
          <a:prstGeom prst="roundRect">
            <a:avLst/>
          </a:prstGeom>
          <a:solidFill>
            <a:srgbClr val="892D6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“She greeted us with a big smile. My girls felt at ease at once.”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11098" y="2204308"/>
            <a:ext cx="2830016" cy="1296145"/>
          </a:xfrm>
          <a:prstGeom prst="roundRect">
            <a:avLst/>
          </a:prstGeom>
          <a:solidFill>
            <a:srgbClr val="892D6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 never feel rushed and always feel I can ask questions.”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32040" y="304929"/>
            <a:ext cx="3600400" cy="1152128"/>
          </a:xfrm>
          <a:prstGeom prst="roundRect">
            <a:avLst/>
          </a:prstGeom>
          <a:solidFill>
            <a:srgbClr val="892D6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“Thank you for fixing my brain, its chuffing great.”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05916" y="4725144"/>
            <a:ext cx="3600400" cy="1152128"/>
          </a:xfrm>
          <a:prstGeom prst="roundRect">
            <a:avLst/>
          </a:prstGeom>
          <a:solidFill>
            <a:srgbClr val="892D6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“They allowed us to spend our time with mum.”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25906" y="4293096"/>
            <a:ext cx="3600400" cy="1296144"/>
          </a:xfrm>
          <a:prstGeom prst="roundRect">
            <a:avLst/>
          </a:prstGeom>
          <a:solidFill>
            <a:srgbClr val="892D6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“He had so much patience with my husband, who suffers from Alzheimer's.”</a:t>
            </a:r>
          </a:p>
        </p:txBody>
      </p:sp>
    </p:spTree>
    <p:extLst>
      <p:ext uri="{BB962C8B-B14F-4D97-AF65-F5344CB8AC3E}">
        <p14:creationId xmlns:p14="http://schemas.microsoft.com/office/powerpoint/2010/main" val="19038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9667">
            <a:off x="321119" y="556744"/>
            <a:ext cx="8247619" cy="1466667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9269">
            <a:off x="1272894" y="2377450"/>
            <a:ext cx="8257143" cy="2066667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3389">
            <a:off x="355048" y="4346396"/>
            <a:ext cx="8200000" cy="2238095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2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atientopinion.org.uk/resources/blog-resources/1-images/b6eab03d4a974156b9d78e46efb785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8115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9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148064" y="-99392"/>
            <a:ext cx="4104456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“More than just listening, it has helped us to focus on what we can change to improve our service.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We’ve learnt that Care Opinion gives patients a powerful voice, which in turn has empowered us.”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Lisa Metcalf</a:t>
            </a:r>
            <a:br>
              <a:rPr lang="en-GB" sz="2400" dirty="0">
                <a:solidFill>
                  <a:srgbClr val="FF0066"/>
                </a:solidFill>
              </a:rPr>
            </a:br>
            <a:r>
              <a:rPr lang="en-GB" sz="2400" dirty="0">
                <a:solidFill>
                  <a:srgbClr val="FF0066"/>
                </a:solidFill>
              </a:rPr>
              <a:t>podiatrist</a:t>
            </a:r>
          </a:p>
        </p:txBody>
      </p:sp>
    </p:spTree>
    <p:extLst>
      <p:ext uri="{BB962C8B-B14F-4D97-AF65-F5344CB8AC3E}">
        <p14:creationId xmlns:p14="http://schemas.microsoft.com/office/powerpoint/2010/main" val="37327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11832"/>
            <a:ext cx="918051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276725"/>
            <a:ext cx="9361040" cy="268066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“As we’ve been on a journey, so have the users and carers been on a journey. They now have trust in us, to know that we do want to hear it, warts and all, and that we will work on what the issue is.”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Jenny Newman and Sue Dyke, 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16726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A949-EC72-4788-9E33-C6FE0D92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Direction of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970AF-3D64-4565-9E32-086DE2D52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Quality improvement</a:t>
            </a:r>
          </a:p>
          <a:p>
            <a:r>
              <a:rPr lang="en-GB" dirty="0"/>
              <a:t>Clinical teams</a:t>
            </a:r>
          </a:p>
          <a:p>
            <a:pPr lvl="1"/>
            <a:r>
              <a:rPr lang="en-GB" dirty="0"/>
              <a:t>End of life care programme</a:t>
            </a:r>
          </a:p>
          <a:p>
            <a:pPr lvl="1"/>
            <a:r>
              <a:rPr lang="en-GB" dirty="0"/>
              <a:t>Also learning disability, dementia, CAMHS…?</a:t>
            </a:r>
          </a:p>
          <a:p>
            <a:r>
              <a:rPr lang="en-GB" dirty="0"/>
              <a:t>Learning</a:t>
            </a:r>
          </a:p>
          <a:p>
            <a:pPr lvl="1"/>
            <a:r>
              <a:rPr lang="en-GB" dirty="0"/>
              <a:t>Health/care students</a:t>
            </a:r>
          </a:p>
          <a:p>
            <a:pPr lvl="1"/>
            <a:r>
              <a:rPr lang="en-GB" dirty="0"/>
              <a:t>Continuing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426745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4" y="0"/>
            <a:ext cx="8224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32" y="0"/>
            <a:ext cx="7623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198"/>
            <a:ext cx="9144000" cy="54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1018"/>
      </p:ext>
    </p:extLst>
  </p:cSld>
  <p:clrMapOvr>
    <a:masterClrMapping/>
  </p:clrMapOvr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1679</TotalTime>
  <Words>223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Veto Com</vt:lpstr>
      <vt:lpstr>PO-for-the-board</vt:lpstr>
      <vt:lpstr>Where are we going next?  #coLondon17</vt:lpstr>
      <vt:lpstr>PowerPoint Presentation</vt:lpstr>
      <vt:lpstr>PowerPoint Presentation</vt:lpstr>
      <vt:lpstr>PowerPoint Presentation</vt:lpstr>
      <vt:lpstr>PowerPoint Presentation</vt:lpstr>
      <vt:lpstr>Direction of travel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world is changing – fast</vt:lpstr>
      <vt:lpstr>PowerPoint Presentation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193</cp:revision>
  <dcterms:created xsi:type="dcterms:W3CDTF">2009-01-20T20:54:59Z</dcterms:created>
  <dcterms:modified xsi:type="dcterms:W3CDTF">2017-10-31T14:22:22Z</dcterms:modified>
</cp:coreProperties>
</file>