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16"/>
  </p:notesMasterIdLst>
  <p:sldIdLst>
    <p:sldId id="256" r:id="rId3"/>
    <p:sldId id="269" r:id="rId4"/>
    <p:sldId id="268" r:id="rId5"/>
    <p:sldId id="261" r:id="rId6"/>
    <p:sldId id="257" r:id="rId7"/>
    <p:sldId id="267" r:id="rId8"/>
    <p:sldId id="271" r:id="rId9"/>
    <p:sldId id="273" r:id="rId10"/>
    <p:sldId id="262" r:id="rId11"/>
    <p:sldId id="272" r:id="rId12"/>
    <p:sldId id="270" r:id="rId13"/>
    <p:sldId id="263" r:id="rId14"/>
    <p:sldId id="25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CC0066"/>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p:restoredTop sz="82372" autoAdjust="0"/>
  </p:normalViewPr>
  <p:slideViewPr>
    <p:cSldViewPr>
      <p:cViewPr>
        <p:scale>
          <a:sx n="60" d="100"/>
          <a:sy n="60" d="100"/>
        </p:scale>
        <p:origin x="4626" y="16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3584" y="-4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0DB1AB-408D-430C-823F-A5F254439856}" type="datetimeFigureOut">
              <a:rPr lang="en-GB" smtClean="0"/>
              <a:t>24/10/2017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2F596D-748B-44E5-8827-2DFD827C1741}" type="slidenum">
              <a:rPr lang="en-GB" smtClean="0"/>
              <a:t>‹#›</a:t>
            </a:fld>
            <a:endParaRPr lang="en-GB" dirty="0"/>
          </a:p>
        </p:txBody>
      </p:sp>
    </p:spTree>
    <p:extLst>
      <p:ext uri="{BB962C8B-B14F-4D97-AF65-F5344CB8AC3E}">
        <p14:creationId xmlns:p14="http://schemas.microsoft.com/office/powerpoint/2010/main" val="489790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2F596D-748B-44E5-8827-2DFD827C1741}" type="slidenum">
              <a:rPr lang="en-GB" smtClean="0"/>
              <a:t>1</a:t>
            </a:fld>
            <a:endParaRPr lang="en-GB" dirty="0"/>
          </a:p>
        </p:txBody>
      </p:sp>
    </p:spTree>
    <p:extLst>
      <p:ext uri="{BB962C8B-B14F-4D97-AF65-F5344CB8AC3E}">
        <p14:creationId xmlns:p14="http://schemas.microsoft.com/office/powerpoint/2010/main" val="3645100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2F596D-748B-44E5-8827-2DFD827C1741}" type="slidenum">
              <a:rPr lang="en-GB" smtClean="0"/>
              <a:t>10</a:t>
            </a:fld>
            <a:endParaRPr lang="en-GB" dirty="0"/>
          </a:p>
        </p:txBody>
      </p:sp>
    </p:spTree>
    <p:extLst>
      <p:ext uri="{BB962C8B-B14F-4D97-AF65-F5344CB8AC3E}">
        <p14:creationId xmlns:p14="http://schemas.microsoft.com/office/powerpoint/2010/main" val="3595763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2F596D-748B-44E5-8827-2DFD827C1741}" type="slidenum">
              <a:rPr lang="en-GB" smtClean="0"/>
              <a:t>11</a:t>
            </a:fld>
            <a:endParaRPr lang="en-GB" dirty="0"/>
          </a:p>
        </p:txBody>
      </p:sp>
    </p:spTree>
    <p:extLst>
      <p:ext uri="{BB962C8B-B14F-4D97-AF65-F5344CB8AC3E}">
        <p14:creationId xmlns:p14="http://schemas.microsoft.com/office/powerpoint/2010/main" val="3672873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2F596D-748B-44E5-8827-2DFD827C1741}" type="slidenum">
              <a:rPr lang="en-GB" smtClean="0"/>
              <a:t>12</a:t>
            </a:fld>
            <a:endParaRPr lang="en-GB" dirty="0"/>
          </a:p>
        </p:txBody>
      </p:sp>
    </p:spTree>
    <p:extLst>
      <p:ext uri="{BB962C8B-B14F-4D97-AF65-F5344CB8AC3E}">
        <p14:creationId xmlns:p14="http://schemas.microsoft.com/office/powerpoint/2010/main" val="925822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2F596D-748B-44E5-8827-2DFD827C1741}" type="slidenum">
              <a:rPr lang="en-GB" smtClean="0"/>
              <a:t>13</a:t>
            </a:fld>
            <a:endParaRPr lang="en-GB" dirty="0"/>
          </a:p>
        </p:txBody>
      </p:sp>
    </p:spTree>
    <p:extLst>
      <p:ext uri="{BB962C8B-B14F-4D97-AF65-F5344CB8AC3E}">
        <p14:creationId xmlns:p14="http://schemas.microsoft.com/office/powerpoint/2010/main" val="597261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2F596D-748B-44E5-8827-2DFD827C1741}" type="slidenum">
              <a:rPr lang="en-GB" smtClean="0"/>
              <a:t>2</a:t>
            </a:fld>
            <a:endParaRPr lang="en-GB" dirty="0"/>
          </a:p>
        </p:txBody>
      </p:sp>
    </p:spTree>
    <p:extLst>
      <p:ext uri="{BB962C8B-B14F-4D97-AF65-F5344CB8AC3E}">
        <p14:creationId xmlns:p14="http://schemas.microsoft.com/office/powerpoint/2010/main" val="183913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59F1C0E-E150-4F51-9317-124B86562296}" type="slidenum">
              <a:rPr lang="en-GB" altLang="en-US">
                <a:solidFill>
                  <a:prstClr val="black"/>
                </a:solidFill>
                <a:latin typeface="Arial" pitchFamily="34" charset="0"/>
              </a:rPr>
              <a:pPr eaLnBrk="1" hangingPunct="1">
                <a:spcBef>
                  <a:spcPct val="0"/>
                </a:spcBef>
              </a:pPr>
              <a:t>3</a:t>
            </a:fld>
            <a:endParaRPr lang="en-GB" altLang="en-US" dirty="0">
              <a:solidFill>
                <a:prstClr val="black"/>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2F596D-748B-44E5-8827-2DFD827C1741}" type="slidenum">
              <a:rPr lang="en-GB" smtClean="0"/>
              <a:t>4</a:t>
            </a:fld>
            <a:endParaRPr lang="en-GB" dirty="0"/>
          </a:p>
        </p:txBody>
      </p:sp>
    </p:spTree>
    <p:extLst>
      <p:ext uri="{BB962C8B-B14F-4D97-AF65-F5344CB8AC3E}">
        <p14:creationId xmlns:p14="http://schemas.microsoft.com/office/powerpoint/2010/main" val="55347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2F596D-748B-44E5-8827-2DFD827C1741}" type="slidenum">
              <a:rPr lang="en-GB" smtClean="0"/>
              <a:t>5</a:t>
            </a:fld>
            <a:endParaRPr lang="en-GB" dirty="0"/>
          </a:p>
        </p:txBody>
      </p:sp>
    </p:spTree>
    <p:extLst>
      <p:ext uri="{BB962C8B-B14F-4D97-AF65-F5344CB8AC3E}">
        <p14:creationId xmlns:p14="http://schemas.microsoft.com/office/powerpoint/2010/main" val="1122672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2F596D-748B-44E5-8827-2DFD827C1741}" type="slidenum">
              <a:rPr lang="en-GB" smtClean="0"/>
              <a:t>6</a:t>
            </a:fld>
            <a:endParaRPr lang="en-GB" dirty="0"/>
          </a:p>
        </p:txBody>
      </p:sp>
    </p:spTree>
    <p:extLst>
      <p:ext uri="{BB962C8B-B14F-4D97-AF65-F5344CB8AC3E}">
        <p14:creationId xmlns:p14="http://schemas.microsoft.com/office/powerpoint/2010/main" val="3054222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2F596D-748B-44E5-8827-2DFD827C1741}" type="slidenum">
              <a:rPr lang="en-GB" smtClean="0"/>
              <a:t>7</a:t>
            </a:fld>
            <a:endParaRPr lang="en-GB" dirty="0"/>
          </a:p>
        </p:txBody>
      </p:sp>
    </p:spTree>
    <p:extLst>
      <p:ext uri="{BB962C8B-B14F-4D97-AF65-F5344CB8AC3E}">
        <p14:creationId xmlns:p14="http://schemas.microsoft.com/office/powerpoint/2010/main" val="4458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2F596D-748B-44E5-8827-2DFD827C1741}" type="slidenum">
              <a:rPr lang="en-GB" smtClean="0"/>
              <a:t>8</a:t>
            </a:fld>
            <a:endParaRPr lang="en-GB" dirty="0"/>
          </a:p>
        </p:txBody>
      </p:sp>
    </p:spTree>
    <p:extLst>
      <p:ext uri="{BB962C8B-B14F-4D97-AF65-F5344CB8AC3E}">
        <p14:creationId xmlns:p14="http://schemas.microsoft.com/office/powerpoint/2010/main" val="1207781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dirty="0"/>
          </a:p>
        </p:txBody>
      </p:sp>
      <p:sp>
        <p:nvSpPr>
          <p:cNvPr id="4" name="Slide Number Placeholder 3"/>
          <p:cNvSpPr>
            <a:spLocks noGrp="1"/>
          </p:cNvSpPr>
          <p:nvPr>
            <p:ph type="sldNum" sz="quarter" idx="10"/>
          </p:nvPr>
        </p:nvSpPr>
        <p:spPr/>
        <p:txBody>
          <a:bodyPr/>
          <a:lstStyle/>
          <a:p>
            <a:fld id="{FE2F596D-748B-44E5-8827-2DFD827C1741}" type="slidenum">
              <a:rPr lang="en-GB" smtClean="0"/>
              <a:t>9</a:t>
            </a:fld>
            <a:endParaRPr lang="en-GB" dirty="0"/>
          </a:p>
        </p:txBody>
      </p:sp>
    </p:spTree>
    <p:extLst>
      <p:ext uri="{BB962C8B-B14F-4D97-AF65-F5344CB8AC3E}">
        <p14:creationId xmlns:p14="http://schemas.microsoft.com/office/powerpoint/2010/main" val="446997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8D1810-7052-4BB5-953B-C188F0CFAB76}" type="datetimeFigureOut">
              <a:rPr lang="en-GB" smtClean="0"/>
              <a:t>24/10/2017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F11F1E6-C018-4A78-8E75-590BDC0ECC68}" type="slidenum">
              <a:rPr lang="en-GB" smtClean="0"/>
              <a:t>‹#›</a:t>
            </a:fld>
            <a:endParaRPr lang="en-GB" dirty="0"/>
          </a:p>
        </p:txBody>
      </p:sp>
    </p:spTree>
    <p:extLst>
      <p:ext uri="{BB962C8B-B14F-4D97-AF65-F5344CB8AC3E}">
        <p14:creationId xmlns:p14="http://schemas.microsoft.com/office/powerpoint/2010/main" val="52859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8D1810-7052-4BB5-953B-C188F0CFAB76}" type="datetimeFigureOut">
              <a:rPr lang="en-GB" smtClean="0"/>
              <a:t>24/10/2017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F11F1E6-C018-4A78-8E75-590BDC0ECC68}" type="slidenum">
              <a:rPr lang="en-GB" smtClean="0"/>
              <a:t>‹#›</a:t>
            </a:fld>
            <a:endParaRPr lang="en-GB" dirty="0"/>
          </a:p>
        </p:txBody>
      </p:sp>
    </p:spTree>
    <p:extLst>
      <p:ext uri="{BB962C8B-B14F-4D97-AF65-F5344CB8AC3E}">
        <p14:creationId xmlns:p14="http://schemas.microsoft.com/office/powerpoint/2010/main" val="348149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8D1810-7052-4BB5-953B-C188F0CFAB76}" type="datetimeFigureOut">
              <a:rPr lang="en-GB" smtClean="0"/>
              <a:t>24/10/2017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F11F1E6-C018-4A78-8E75-590BDC0ECC68}" type="slidenum">
              <a:rPr lang="en-GB" smtClean="0"/>
              <a:t>‹#›</a:t>
            </a:fld>
            <a:endParaRPr lang="en-GB" dirty="0"/>
          </a:p>
        </p:txBody>
      </p:sp>
    </p:spTree>
    <p:extLst>
      <p:ext uri="{BB962C8B-B14F-4D97-AF65-F5344CB8AC3E}">
        <p14:creationId xmlns:p14="http://schemas.microsoft.com/office/powerpoint/2010/main" val="1210334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1300512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4750873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4661310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8342434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3324483"/>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741645512"/>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3"/>
          <p:cNvGrpSpPr>
            <a:grpSpLocks/>
          </p:cNvGrpSpPr>
          <p:nvPr userDrawn="1"/>
        </p:nvGrpSpPr>
        <p:grpSpPr bwMode="auto">
          <a:xfrm>
            <a:off x="5402263" y="7938"/>
            <a:ext cx="3741737" cy="1023937"/>
            <a:chOff x="5402946" y="8388"/>
            <a:chExt cx="3741054" cy="1023457"/>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2946" y="8388"/>
              <a:ext cx="3741054" cy="1023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24046" y="282667"/>
              <a:ext cx="3298854" cy="39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0391239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316033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8D1810-7052-4BB5-953B-C188F0CFAB76}" type="datetimeFigureOut">
              <a:rPr lang="en-GB" smtClean="0"/>
              <a:t>24/10/2017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F11F1E6-C018-4A78-8E75-590BDC0ECC68}" type="slidenum">
              <a:rPr lang="en-GB" smtClean="0"/>
              <a:t>‹#›</a:t>
            </a:fld>
            <a:endParaRPr lang="en-GB" dirty="0"/>
          </a:p>
        </p:txBody>
      </p:sp>
    </p:spTree>
    <p:extLst>
      <p:ext uri="{BB962C8B-B14F-4D97-AF65-F5344CB8AC3E}">
        <p14:creationId xmlns:p14="http://schemas.microsoft.com/office/powerpoint/2010/main" val="686992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94707176"/>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49459938"/>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464130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8D1810-7052-4BB5-953B-C188F0CFAB76}" type="datetimeFigureOut">
              <a:rPr lang="en-GB" smtClean="0"/>
              <a:t>24/10/2017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F11F1E6-C018-4A78-8E75-590BDC0ECC68}" type="slidenum">
              <a:rPr lang="en-GB" smtClean="0"/>
              <a:t>‹#›</a:t>
            </a:fld>
            <a:endParaRPr lang="en-GB" dirty="0"/>
          </a:p>
        </p:txBody>
      </p:sp>
    </p:spTree>
    <p:extLst>
      <p:ext uri="{BB962C8B-B14F-4D97-AF65-F5344CB8AC3E}">
        <p14:creationId xmlns:p14="http://schemas.microsoft.com/office/powerpoint/2010/main" val="132784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8D1810-7052-4BB5-953B-C188F0CFAB76}" type="datetimeFigureOut">
              <a:rPr lang="en-GB" smtClean="0"/>
              <a:t>24/10/2017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F11F1E6-C018-4A78-8E75-590BDC0ECC68}" type="slidenum">
              <a:rPr lang="en-GB" smtClean="0"/>
              <a:t>‹#›</a:t>
            </a:fld>
            <a:endParaRPr lang="en-GB" dirty="0"/>
          </a:p>
        </p:txBody>
      </p:sp>
    </p:spTree>
    <p:extLst>
      <p:ext uri="{BB962C8B-B14F-4D97-AF65-F5344CB8AC3E}">
        <p14:creationId xmlns:p14="http://schemas.microsoft.com/office/powerpoint/2010/main" val="1018372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8D1810-7052-4BB5-953B-C188F0CFAB76}" type="datetimeFigureOut">
              <a:rPr lang="en-GB" smtClean="0"/>
              <a:t>24/10/2017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F11F1E6-C018-4A78-8E75-590BDC0ECC68}" type="slidenum">
              <a:rPr lang="en-GB" smtClean="0"/>
              <a:t>‹#›</a:t>
            </a:fld>
            <a:endParaRPr lang="en-GB" dirty="0"/>
          </a:p>
        </p:txBody>
      </p:sp>
    </p:spTree>
    <p:extLst>
      <p:ext uri="{BB962C8B-B14F-4D97-AF65-F5344CB8AC3E}">
        <p14:creationId xmlns:p14="http://schemas.microsoft.com/office/powerpoint/2010/main" val="155270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8D1810-7052-4BB5-953B-C188F0CFAB76}" type="datetimeFigureOut">
              <a:rPr lang="en-GB" smtClean="0"/>
              <a:t>24/10/2017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F11F1E6-C018-4A78-8E75-590BDC0ECC68}" type="slidenum">
              <a:rPr lang="en-GB" smtClean="0"/>
              <a:t>‹#›</a:t>
            </a:fld>
            <a:endParaRPr lang="en-GB" dirty="0"/>
          </a:p>
        </p:txBody>
      </p:sp>
    </p:spTree>
    <p:extLst>
      <p:ext uri="{BB962C8B-B14F-4D97-AF65-F5344CB8AC3E}">
        <p14:creationId xmlns:p14="http://schemas.microsoft.com/office/powerpoint/2010/main" val="125563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D1810-7052-4BB5-953B-C188F0CFAB76}" type="datetimeFigureOut">
              <a:rPr lang="en-GB" smtClean="0"/>
              <a:t>24/10/2017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F11F1E6-C018-4A78-8E75-590BDC0ECC68}" type="slidenum">
              <a:rPr lang="en-GB" smtClean="0"/>
              <a:t>‹#›</a:t>
            </a:fld>
            <a:endParaRPr lang="en-GB" dirty="0"/>
          </a:p>
        </p:txBody>
      </p:sp>
    </p:spTree>
    <p:extLst>
      <p:ext uri="{BB962C8B-B14F-4D97-AF65-F5344CB8AC3E}">
        <p14:creationId xmlns:p14="http://schemas.microsoft.com/office/powerpoint/2010/main" val="301206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8D1810-7052-4BB5-953B-C188F0CFAB76}" type="datetimeFigureOut">
              <a:rPr lang="en-GB" smtClean="0"/>
              <a:t>24/10/2017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F11F1E6-C018-4A78-8E75-590BDC0ECC68}" type="slidenum">
              <a:rPr lang="en-GB" smtClean="0"/>
              <a:t>‹#›</a:t>
            </a:fld>
            <a:endParaRPr lang="en-GB" dirty="0"/>
          </a:p>
        </p:txBody>
      </p:sp>
    </p:spTree>
    <p:extLst>
      <p:ext uri="{BB962C8B-B14F-4D97-AF65-F5344CB8AC3E}">
        <p14:creationId xmlns:p14="http://schemas.microsoft.com/office/powerpoint/2010/main" val="3541927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8D1810-7052-4BB5-953B-C188F0CFAB76}" type="datetimeFigureOut">
              <a:rPr lang="en-GB" smtClean="0"/>
              <a:t>24/10/2017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F11F1E6-C018-4A78-8E75-590BDC0ECC68}" type="slidenum">
              <a:rPr lang="en-GB" smtClean="0"/>
              <a:t>‹#›</a:t>
            </a:fld>
            <a:endParaRPr lang="en-GB" dirty="0"/>
          </a:p>
        </p:txBody>
      </p:sp>
    </p:spTree>
    <p:extLst>
      <p:ext uri="{BB962C8B-B14F-4D97-AF65-F5344CB8AC3E}">
        <p14:creationId xmlns:p14="http://schemas.microsoft.com/office/powerpoint/2010/main" val="3566452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image" Target="../media/image7.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D1810-7052-4BB5-953B-C188F0CFAB76}" type="datetimeFigureOut">
              <a:rPr lang="en-GB" smtClean="0"/>
              <a:t>24/10/2017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1F1E6-C018-4A78-8E75-590BDC0ECC68}" type="slidenum">
              <a:rPr lang="en-GB" smtClean="0"/>
              <a:t>‹#›</a:t>
            </a:fld>
            <a:endParaRPr lang="en-GB" dirty="0"/>
          </a:p>
        </p:txBody>
      </p:sp>
    </p:spTree>
    <p:extLst>
      <p:ext uri="{BB962C8B-B14F-4D97-AF65-F5344CB8AC3E}">
        <p14:creationId xmlns:p14="http://schemas.microsoft.com/office/powerpoint/2010/main" val="9338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2130425"/>
          </a:xfrm>
          <a:prstGeom prst="rect">
            <a:avLst/>
          </a:prstGeom>
          <a:gradFill rotWithShape="1">
            <a:gsLst>
              <a:gs pos="0">
                <a:schemeClr val="accent1"/>
              </a:gs>
              <a:gs pos="100000">
                <a:srgbClr val="EEF7F8"/>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dirty="0">
              <a:solidFill>
                <a:srgbClr val="000000"/>
              </a:solidFill>
            </a:endParaRPr>
          </a:p>
        </p:txBody>
      </p:sp>
      <p:sp>
        <p:nvSpPr>
          <p:cNvPr id="5123" name="Rectangle 3"/>
          <p:cNvSpPr>
            <a:spLocks noChangeArrowheads="1"/>
          </p:cNvSpPr>
          <p:nvPr/>
        </p:nvSpPr>
        <p:spPr bwMode="auto">
          <a:xfrm>
            <a:off x="0" y="3933825"/>
            <a:ext cx="9144000" cy="2924175"/>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dirty="0">
              <a:solidFill>
                <a:srgbClr val="000000"/>
              </a:solidFill>
            </a:endParaRPr>
          </a:p>
        </p:txBody>
      </p:sp>
      <p:sp>
        <p:nvSpPr>
          <p:cNvPr id="5124" name="Rectangle 4"/>
          <p:cNvSpPr>
            <a:spLocks noChangeArrowheads="1"/>
          </p:cNvSpPr>
          <p:nvPr/>
        </p:nvSpPr>
        <p:spPr bwMode="auto">
          <a:xfrm>
            <a:off x="0" y="2093913"/>
            <a:ext cx="9144000" cy="214312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dirty="0">
              <a:solidFill>
                <a:srgbClr val="000000"/>
              </a:solidFill>
            </a:endParaRPr>
          </a:p>
        </p:txBody>
      </p:sp>
      <p:sp>
        <p:nvSpPr>
          <p:cNvPr id="5125" name="Rectangle 5"/>
          <p:cNvSpPr>
            <a:spLocks noChangeArrowheads="1"/>
          </p:cNvSpPr>
          <p:nvPr/>
        </p:nvSpPr>
        <p:spPr bwMode="auto">
          <a:xfrm>
            <a:off x="0" y="6330950"/>
            <a:ext cx="9144000" cy="527050"/>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dirty="0">
              <a:solidFill>
                <a:srgbClr val="000000"/>
              </a:solidFill>
            </a:endParaRPr>
          </a:p>
        </p:txBody>
      </p:sp>
      <p:grpSp>
        <p:nvGrpSpPr>
          <p:cNvPr id="5126" name="Group 6"/>
          <p:cNvGrpSpPr>
            <a:grpSpLocks/>
          </p:cNvGrpSpPr>
          <p:nvPr/>
        </p:nvGrpSpPr>
        <p:grpSpPr bwMode="auto">
          <a:xfrm>
            <a:off x="5345113" y="174625"/>
            <a:ext cx="3594100" cy="858838"/>
            <a:chOff x="3367" y="110"/>
            <a:chExt cx="2264" cy="541"/>
          </a:xfrm>
        </p:grpSpPr>
        <p:pic>
          <p:nvPicPr>
            <p:cNvPr id="5130" name="Picture 7" descr="untitled"/>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7" y="110"/>
              <a:ext cx="1742"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8" descr="nhs2"/>
            <p:cNvPicPr>
              <a:picLocks noChangeAspect="1" noChangeArrowheads="1"/>
            </p:cNvPicPr>
            <p:nvPr/>
          </p:nvPicPr>
          <p:blipFill>
            <a:blip r:embed="rId14" cstate="print">
              <a:lum bright="6000"/>
              <a:extLst>
                <a:ext uri="{28A0092B-C50C-407E-A947-70E740481C1C}">
                  <a14:useLocalDpi xmlns:a14="http://schemas.microsoft.com/office/drawing/2010/main" val="0"/>
                </a:ext>
              </a:extLst>
            </a:blip>
            <a:srcRect/>
            <a:stretch>
              <a:fillRect/>
            </a:stretch>
          </p:blipFill>
          <p:spPr bwMode="auto">
            <a:xfrm>
              <a:off x="5166" y="160"/>
              <a:ext cx="451"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9" descr="nhs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34" y="331"/>
              <a:ext cx="585"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0" descr="Pictu"/>
            <p:cNvPicPr>
              <a:picLocks noChangeAspect="1" noChangeArrowheads="1"/>
            </p:cNvPicPr>
            <p:nvPr/>
          </p:nvPicPr>
          <p:blipFill>
            <a:blip r:embed="rId16" cstate="print">
              <a:clrChange>
                <a:clrFrom>
                  <a:srgbClr val="010101"/>
                </a:clrFrom>
                <a:clrTo>
                  <a:srgbClr val="010101">
                    <a:alpha val="0"/>
                  </a:srgbClr>
                </a:clrTo>
              </a:clrChange>
              <a:extLst>
                <a:ext uri="{28A0092B-C50C-407E-A947-70E740481C1C}">
                  <a14:useLocalDpi xmlns:a14="http://schemas.microsoft.com/office/drawing/2010/main" val="0"/>
                </a:ext>
              </a:extLst>
            </a:blip>
            <a:srcRect/>
            <a:stretch>
              <a:fillRect/>
            </a:stretch>
          </p:blipFill>
          <p:spPr bwMode="auto">
            <a:xfrm>
              <a:off x="3931" y="493"/>
              <a:ext cx="170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7" name="Picture 11" descr="positive whit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7950" y="141288"/>
            <a:ext cx="2212975" cy="1042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128" name="Picture 14" descr="Picture2"/>
          <p:cNvPicPr>
            <a:picLocks noChangeAspect="1" noChangeArrowheads="1"/>
          </p:cNvPicPr>
          <p:nvPr/>
        </p:nvPicPr>
        <p:blipFill>
          <a:blip r:embed="rId18">
            <a:lum bright="-4000" contrast="4000"/>
            <a:extLst>
              <a:ext uri="{28A0092B-C50C-407E-A947-70E740481C1C}">
                <a14:useLocalDpi xmlns:a14="http://schemas.microsoft.com/office/drawing/2010/main" val="0"/>
              </a:ext>
            </a:extLst>
          </a:blip>
          <a:srcRect/>
          <a:stretch>
            <a:fillRect/>
          </a:stretch>
        </p:blipFill>
        <p:spPr bwMode="auto">
          <a:xfrm>
            <a:off x="2392363" y="833438"/>
            <a:ext cx="15668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5" descr="Picture2"/>
          <p:cNvPicPr>
            <a:picLocks noChangeAspect="1" noChangeArrowheads="1"/>
          </p:cNvPicPr>
          <p:nvPr/>
        </p:nvPicPr>
        <p:blipFill>
          <a:blip r:embed="rId19">
            <a:lum bright="-2000" contrast="2000"/>
            <a:extLst>
              <a:ext uri="{28A0092B-C50C-407E-A947-70E740481C1C}">
                <a14:useLocalDpi xmlns:a14="http://schemas.microsoft.com/office/drawing/2010/main" val="0"/>
              </a:ext>
            </a:extLst>
          </a:blip>
          <a:srcRect/>
          <a:stretch>
            <a:fillRect/>
          </a:stretch>
        </p:blipFill>
        <p:spPr bwMode="auto">
          <a:xfrm>
            <a:off x="3052763" y="168275"/>
            <a:ext cx="22225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891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feedback.nottinghamshirehealthcare.nhs.uk/"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s://www.careopinion.org.uk/blogposts/624/using-care-opinion-in-high-secure-service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careopinion.org.uk/opinions/253657"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255" y="1124744"/>
            <a:ext cx="7772400" cy="3270225"/>
          </a:xfrm>
        </p:spPr>
        <p:txBody>
          <a:bodyPr>
            <a:normAutofit fontScale="90000"/>
          </a:bodyPr>
          <a:lstStyle/>
          <a:p>
            <a:br>
              <a:rPr lang="en-GB" dirty="0"/>
            </a:br>
            <a:br>
              <a:rPr lang="en-GB" dirty="0"/>
            </a:br>
            <a:br>
              <a:rPr lang="en-GB" dirty="0"/>
            </a:br>
            <a:br>
              <a:rPr lang="en-GB" dirty="0"/>
            </a:br>
            <a:r>
              <a:rPr lang="en-GB" dirty="0">
                <a:solidFill>
                  <a:srgbClr val="CC0066"/>
                </a:solidFill>
              </a:rPr>
              <a:t>Creating an Inclusive Environment for Feedback </a:t>
            </a:r>
            <a:br>
              <a:rPr lang="en-GB" dirty="0">
                <a:solidFill>
                  <a:srgbClr val="CC0066"/>
                </a:solidFill>
              </a:rPr>
            </a:br>
            <a:r>
              <a:rPr lang="en-GB" dirty="0">
                <a:solidFill>
                  <a:srgbClr val="CC0066"/>
                </a:solidFill>
              </a:rPr>
              <a:t> </a:t>
            </a:r>
            <a:br>
              <a:rPr lang="en-GB" dirty="0">
                <a:solidFill>
                  <a:srgbClr val="CC0066"/>
                </a:solidFill>
              </a:rPr>
            </a:br>
            <a:br>
              <a:rPr lang="en-GB" dirty="0">
                <a:solidFill>
                  <a:prstClr val="black"/>
                </a:solidFill>
              </a:rPr>
            </a:br>
            <a:br>
              <a:rPr lang="en-GB" dirty="0"/>
            </a:br>
            <a:br>
              <a:rPr lang="en-GB" b="1" i="0" dirty="0">
                <a:solidFill>
                  <a:srgbClr val="444444"/>
                </a:solidFill>
                <a:effectLst/>
                <a:latin typeface="MuseoSans500"/>
              </a:rPr>
            </a:br>
            <a:r>
              <a:rPr lang="en-GB" b="1" i="0" dirty="0">
                <a:solidFill>
                  <a:srgbClr val="444444"/>
                </a:solidFill>
                <a:effectLst/>
                <a:latin typeface="MuseoSans500"/>
              </a:rPr>
              <a:t> </a:t>
            </a:r>
            <a:br>
              <a:rPr lang="en-GB" b="1" i="0" dirty="0">
                <a:solidFill>
                  <a:srgbClr val="444444"/>
                </a:solidFill>
                <a:effectLst/>
                <a:latin typeface="MuseoSans500"/>
              </a:rPr>
            </a:br>
            <a:endParaRPr lang="en-GB" dirty="0"/>
          </a:p>
        </p:txBody>
      </p:sp>
      <p:pic>
        <p:nvPicPr>
          <p:cNvPr id="1027" name="Picture 3" descr="\\NHS-SN-NA01\Users1\J\Jane.Danforth\Windows\Desktop\Janes Working folder\company-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32656"/>
            <a:ext cx="2590389" cy="6613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016" y="3741000"/>
            <a:ext cx="3226150" cy="272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Xnottingham\MyShares\Involvement Team\Care Opinion\Care Opinion 2017\CO Leaflets &amp; LOGOS 2017\Care Opinion  LEAFLET &amp; LOGOS 2017\co-icon-uk web small vers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5" y="44625"/>
            <a:ext cx="1584175" cy="15841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3741000"/>
            <a:ext cx="2952327" cy="261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8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Xnottingham\MyShares\Involvement Team\Social Media &amp; Communications\Blogs\Photos for  Blog &amp; Twitter\Feedback Wall Rampton\5P0A846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31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984" y="1556792"/>
            <a:ext cx="8136904" cy="511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NHS-SN-NA01\Users1\J\Jane.Danforth\Windows\Desktop\Janes Working folder\company-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03415"/>
            <a:ext cx="2590389" cy="6613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Xnottingham\MyShares\Involvement Team\Care Opinion\Care Opinion 2017\CO Leaflets &amp; LOGOS 2017\Care Opinion  LEAFLET &amp; LOGOS 2017\co-icon-uk web small vers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5" y="44625"/>
            <a:ext cx="1584175" cy="158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061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65" y="1340768"/>
            <a:ext cx="8784976" cy="1143000"/>
          </a:xfrm>
        </p:spPr>
        <p:txBody>
          <a:bodyPr>
            <a:normAutofit fontScale="90000"/>
          </a:bodyPr>
          <a:lstStyle/>
          <a:p>
            <a:pPr lvl="0" algn="l" defTabSz="449263" fontAlgn="base">
              <a:spcAft>
                <a:spcPct val="0"/>
              </a:spcAft>
            </a:pPr>
            <a:br>
              <a:rPr lang="en-GB" dirty="0"/>
            </a:br>
            <a:r>
              <a:rPr lang="en-GB" dirty="0"/>
              <a:t> </a:t>
            </a:r>
            <a:r>
              <a:rPr lang="en-US" altLang="en-US" sz="2700" b="1" dirty="0">
                <a:solidFill>
                  <a:srgbClr val="00B050"/>
                </a:solidFill>
                <a:latin typeface="Century Gothic" pitchFamily="32" charset="0"/>
              </a:rPr>
              <a:t>Changing lives </a:t>
            </a:r>
            <a:r>
              <a:rPr lang="en-US" altLang="en-US" sz="2700" b="1" dirty="0">
                <a:solidFill>
                  <a:srgbClr val="FF0198"/>
                </a:solidFill>
                <a:latin typeface="Century Gothic" pitchFamily="32" charset="0"/>
              </a:rPr>
              <a:t>Changing services </a:t>
            </a:r>
            <a:r>
              <a:rPr lang="en-US" altLang="en-US" sz="2700" b="1" dirty="0">
                <a:solidFill>
                  <a:srgbClr val="3333CC"/>
                </a:solidFill>
                <a:latin typeface="Century Gothic" pitchFamily="32" charset="0"/>
              </a:rPr>
              <a:t>Changing culture</a:t>
            </a:r>
            <a:br>
              <a:rPr lang="en-US" altLang="en-US" sz="2700" b="1" dirty="0">
                <a:solidFill>
                  <a:srgbClr val="3333CC"/>
                </a:solidFill>
                <a:latin typeface="Century Gothic" pitchFamily="32" charset="0"/>
              </a:rPr>
            </a:br>
            <a:endParaRPr lang="en-GB" sz="2700" dirty="0"/>
          </a:p>
        </p:txBody>
      </p:sp>
      <p:sp>
        <p:nvSpPr>
          <p:cNvPr id="3" name="Content Placeholder 2"/>
          <p:cNvSpPr>
            <a:spLocks noGrp="1"/>
          </p:cNvSpPr>
          <p:nvPr>
            <p:ph idx="1"/>
          </p:nvPr>
        </p:nvSpPr>
        <p:spPr>
          <a:xfrm>
            <a:off x="323528" y="1844824"/>
            <a:ext cx="8075240" cy="4281339"/>
          </a:xfrm>
        </p:spPr>
        <p:txBody>
          <a:bodyPr>
            <a:normAutofit/>
          </a:bodyPr>
          <a:lstStyle/>
          <a:p>
            <a:pPr marL="0" indent="0">
              <a:buNone/>
            </a:pPr>
            <a:endParaRPr lang="en-GB" i="1" dirty="0"/>
          </a:p>
          <a:p>
            <a:pPr marL="0" indent="0">
              <a:buNone/>
            </a:pPr>
            <a:r>
              <a:rPr lang="en-GB" i="1" dirty="0"/>
              <a:t>‘</a:t>
            </a:r>
            <a:r>
              <a:rPr lang="en-GB" i="1" dirty="0">
                <a:solidFill>
                  <a:srgbClr val="002060"/>
                </a:solidFill>
              </a:rPr>
              <a:t>It offers us the chance to say sorry,  to make things better in a very open and transparent way’ </a:t>
            </a:r>
          </a:p>
          <a:p>
            <a:pPr marL="0" indent="0">
              <a:buNone/>
            </a:pPr>
            <a:r>
              <a:rPr lang="en-GB" sz="2400" dirty="0">
                <a:solidFill>
                  <a:srgbClr val="002060"/>
                </a:solidFill>
              </a:rPr>
              <a:t>Julie Grant - Head of Communications Nottshc</a:t>
            </a:r>
          </a:p>
          <a:p>
            <a:pPr marL="0" indent="0">
              <a:buNone/>
            </a:pPr>
            <a:endParaRPr lang="en-GB" dirty="0">
              <a:solidFill>
                <a:srgbClr val="002060"/>
              </a:solidFill>
            </a:endParaRPr>
          </a:p>
          <a:p>
            <a:pPr marL="0" indent="0">
              <a:buNone/>
            </a:pPr>
            <a:r>
              <a:rPr lang="en-GB" dirty="0">
                <a:solidFill>
                  <a:srgbClr val="002060"/>
                </a:solidFill>
              </a:rPr>
              <a:t>360 degree assurance</a:t>
            </a:r>
          </a:p>
        </p:txBody>
      </p:sp>
      <p:pic>
        <p:nvPicPr>
          <p:cNvPr id="4" name="Picture 3" descr="\\NHS-SN-NA01\Users1\J\Jane.Danforth\Windows\Desktop\Janes Working folder\company-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03415"/>
            <a:ext cx="2590389" cy="661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Xnottingham\MyShares\Involvement Team\Care Opinion\Care Opinion 2017\CO Leaflets &amp; LOGOS 2017\Care Opinion  LEAFLET &amp; LOGOS 2017\co-icon-uk web small vers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5" y="44625"/>
            <a:ext cx="1584175" cy="158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220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Content Placeholder 4" descr="http://emilysquotes.com/wp-content/uploads/2015/07/When-you-talk-you-are-only-repeating-what-you-already-know.-But-if-you-listen-you-may-learn-something-new..jpg"/>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84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263" y="2021181"/>
            <a:ext cx="8229600" cy="4525963"/>
          </a:xfrm>
        </p:spPr>
        <p:txBody>
          <a:bodyPr>
            <a:normAutofit fontScale="85000" lnSpcReduction="10000"/>
          </a:bodyPr>
          <a:lstStyle/>
          <a:p>
            <a:pPr marL="0" indent="0">
              <a:buNone/>
            </a:pPr>
            <a:endParaRPr lang="en-GB" dirty="0"/>
          </a:p>
          <a:p>
            <a:r>
              <a:rPr lang="en-GB" dirty="0">
                <a:solidFill>
                  <a:srgbClr val="002060"/>
                </a:solidFill>
              </a:rPr>
              <a:t>Forensic &amp; Adult Mental Health Services</a:t>
            </a:r>
          </a:p>
          <a:p>
            <a:r>
              <a:rPr lang="en-GB" dirty="0">
                <a:solidFill>
                  <a:srgbClr val="002060"/>
                </a:solidFill>
              </a:rPr>
              <a:t>Substance Misuse Services</a:t>
            </a:r>
          </a:p>
          <a:p>
            <a:r>
              <a:rPr lang="en-GB" dirty="0">
                <a:solidFill>
                  <a:srgbClr val="002060"/>
                </a:solidFill>
              </a:rPr>
              <a:t>Mental Health Services for Older People </a:t>
            </a:r>
          </a:p>
          <a:p>
            <a:r>
              <a:rPr lang="en-GB" dirty="0">
                <a:solidFill>
                  <a:srgbClr val="002060"/>
                </a:solidFill>
              </a:rPr>
              <a:t>Child and Adolescent Mental Health Services</a:t>
            </a:r>
          </a:p>
          <a:p>
            <a:r>
              <a:rPr lang="en-GB" dirty="0">
                <a:solidFill>
                  <a:srgbClr val="002060"/>
                </a:solidFill>
              </a:rPr>
              <a:t>Intellectual and Developmental Disabilities Service</a:t>
            </a:r>
          </a:p>
          <a:p>
            <a:r>
              <a:rPr lang="en-GB" dirty="0">
                <a:solidFill>
                  <a:srgbClr val="002060"/>
                </a:solidFill>
              </a:rPr>
              <a:t>Integrated Offender Healthcare, East Midlands and Yorkshire.</a:t>
            </a:r>
          </a:p>
          <a:p>
            <a:r>
              <a:rPr lang="en-GB" dirty="0">
                <a:solidFill>
                  <a:srgbClr val="002060"/>
                </a:solidFill>
              </a:rPr>
              <a:t>Community Healthcare </a:t>
            </a:r>
          </a:p>
          <a:p>
            <a:r>
              <a:rPr lang="en-GB" dirty="0">
                <a:solidFill>
                  <a:srgbClr val="002060"/>
                </a:solidFill>
              </a:rPr>
              <a:t>100 + sites  9000 staff Budget 444 million 2016/17 </a:t>
            </a:r>
          </a:p>
        </p:txBody>
      </p:sp>
      <p:pic>
        <p:nvPicPr>
          <p:cNvPr id="4" name="Picture 3" descr="\\NHS-SN-NA01\Users1\J\Jane.Danforth\Windows\Desktop\Janes Working folder\company-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03415"/>
            <a:ext cx="2590389" cy="6613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310960" y="548680"/>
            <a:ext cx="8229600" cy="1143000"/>
          </a:xfrm>
        </p:spPr>
        <p:txBody>
          <a:bodyPr>
            <a:normAutofit fontScale="90000"/>
          </a:bodyPr>
          <a:lstStyle/>
          <a:p>
            <a:br>
              <a:rPr lang="en-GB" dirty="0"/>
            </a:br>
            <a:endParaRPr lang="en-GB" dirty="0"/>
          </a:p>
        </p:txBody>
      </p:sp>
      <p:sp>
        <p:nvSpPr>
          <p:cNvPr id="7" name="Rectangle 6"/>
          <p:cNvSpPr/>
          <p:nvPr/>
        </p:nvSpPr>
        <p:spPr>
          <a:xfrm>
            <a:off x="323528" y="1196752"/>
            <a:ext cx="6480720" cy="369332"/>
          </a:xfrm>
          <a:prstGeom prst="rect">
            <a:avLst/>
          </a:prstGeom>
        </p:spPr>
        <p:txBody>
          <a:bodyPr wrap="square">
            <a:spAutoFit/>
          </a:bodyPr>
          <a:lstStyle/>
          <a:p>
            <a:endParaRPr lang="en-GB" dirty="0"/>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35" y="1566084"/>
            <a:ext cx="804068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Xnottingham\MyShares\Involvement Team\Care Opinion\Care Opinion 2017\CO Leaflets &amp; LOGOS 2017\Care Opinion  LEAFLET &amp; LOGOS 2017\co-icon-uk web small vers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5" y="44625"/>
            <a:ext cx="1584175" cy="158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94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2"/>
          <p:cNvSpPr txBox="1">
            <a:spLocks noChangeArrowheads="1"/>
          </p:cNvSpPr>
          <p:nvPr/>
        </p:nvSpPr>
        <p:spPr bwMode="auto">
          <a:xfrm>
            <a:off x="169863" y="909638"/>
            <a:ext cx="8664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altLang="en-US" sz="3600" dirty="0">
                <a:solidFill>
                  <a:srgbClr val="CC0066"/>
                </a:solidFill>
                <a:latin typeface="GillSans-Bold"/>
              </a:rPr>
              <a:t>Your Feedback Matters</a:t>
            </a:r>
          </a:p>
        </p:txBody>
      </p:sp>
      <p:sp>
        <p:nvSpPr>
          <p:cNvPr id="55299" name="Rectangle 3"/>
          <p:cNvSpPr>
            <a:spLocks noChangeArrowheads="1"/>
          </p:cNvSpPr>
          <p:nvPr/>
        </p:nvSpPr>
        <p:spPr bwMode="auto">
          <a:xfrm>
            <a:off x="366713" y="3376613"/>
            <a:ext cx="8288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GB" altLang="en-US" sz="2400" dirty="0">
                <a:solidFill>
                  <a:srgbClr val="000000"/>
                </a:solidFill>
              </a:rPr>
              <a:t> </a:t>
            </a:r>
          </a:p>
        </p:txBody>
      </p:sp>
      <p:sp>
        <p:nvSpPr>
          <p:cNvPr id="55300" name="TextBox 1"/>
          <p:cNvSpPr txBox="1">
            <a:spLocks noChangeArrowheads="1"/>
          </p:cNvSpPr>
          <p:nvPr/>
        </p:nvSpPr>
        <p:spPr bwMode="auto">
          <a:xfrm>
            <a:off x="581025" y="6297613"/>
            <a:ext cx="7759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GB" altLang="en-US" sz="2400" b="1" dirty="0">
                <a:solidFill>
                  <a:srgbClr val="3333CC"/>
                </a:solidFill>
                <a:latin typeface="Century Gothic" pitchFamily="34" charset="0"/>
                <a:hlinkClick r:id="rId3"/>
              </a:rPr>
              <a:t>http://feedback.nottinghamshirehealthcare.nhs.uk</a:t>
            </a:r>
            <a:endParaRPr lang="en-GB" altLang="en-US" sz="2400" b="1" dirty="0">
              <a:solidFill>
                <a:srgbClr val="3333CC"/>
              </a:solidFill>
              <a:latin typeface="Century Gothic" pitchFamily="34" charset="0"/>
            </a:endParaRPr>
          </a:p>
          <a:p>
            <a:pPr algn="ctr" eaLnBrk="1" fontAlgn="base" hangingPunct="1">
              <a:spcBef>
                <a:spcPct val="0"/>
              </a:spcBef>
              <a:spcAft>
                <a:spcPct val="0"/>
              </a:spcAft>
            </a:pPr>
            <a:endParaRPr lang="en-GB" altLang="en-US" sz="2400" b="1" dirty="0">
              <a:solidFill>
                <a:srgbClr val="3333CC"/>
              </a:solidFill>
              <a:latin typeface="Century Gothic" pitchFamily="34" charset="0"/>
            </a:endParaRPr>
          </a:p>
          <a:p>
            <a:pPr algn="ctr" eaLnBrk="1" fontAlgn="base" hangingPunct="1">
              <a:spcBef>
                <a:spcPct val="0"/>
              </a:spcBef>
              <a:spcAft>
                <a:spcPct val="0"/>
              </a:spcAft>
            </a:pPr>
            <a:endParaRPr lang="en-GB" altLang="en-US" sz="2400" b="1" dirty="0">
              <a:solidFill>
                <a:srgbClr val="3333CC"/>
              </a:solidFill>
              <a:latin typeface="Century Gothic" pitchFamily="34" charset="0"/>
            </a:endParaRPr>
          </a:p>
        </p:txBody>
      </p:sp>
      <p:pic>
        <p:nvPicPr>
          <p:cNvPr id="5530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538" y="2646363"/>
            <a:ext cx="4243387" cy="3017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30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38" y="2646363"/>
            <a:ext cx="4557712" cy="3017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103466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34102"/>
            <a:ext cx="8229600" cy="1143000"/>
          </a:xfrm>
        </p:spPr>
        <p:txBody>
          <a:bodyPr>
            <a:normAutofit/>
          </a:bodyPr>
          <a:lstStyle/>
          <a:p>
            <a:r>
              <a:rPr lang="en-GB" b="1" dirty="0">
                <a:solidFill>
                  <a:srgbClr val="CC0066"/>
                </a:solidFill>
              </a:rPr>
              <a:t>Feedback Expectations </a:t>
            </a:r>
          </a:p>
        </p:txBody>
      </p:sp>
      <p:sp>
        <p:nvSpPr>
          <p:cNvPr id="3" name="Content Placeholder 2"/>
          <p:cNvSpPr>
            <a:spLocks noGrp="1"/>
          </p:cNvSpPr>
          <p:nvPr>
            <p:ph idx="1"/>
          </p:nvPr>
        </p:nvSpPr>
        <p:spPr>
          <a:xfrm>
            <a:off x="395536" y="1988840"/>
            <a:ext cx="8229600" cy="4525963"/>
          </a:xfrm>
        </p:spPr>
        <p:txBody>
          <a:bodyPr>
            <a:normAutofit fontScale="92500" lnSpcReduction="20000"/>
          </a:bodyPr>
          <a:lstStyle/>
          <a:p>
            <a:pPr marL="0" indent="0">
              <a:buNone/>
            </a:pPr>
            <a:r>
              <a:rPr lang="en-GB" dirty="0">
                <a:solidFill>
                  <a:srgbClr val="FF0000"/>
                </a:solidFill>
              </a:rPr>
              <a:t>Pain Point: </a:t>
            </a:r>
            <a:r>
              <a:rPr lang="en-GB" dirty="0">
                <a:solidFill>
                  <a:srgbClr val="002060"/>
                </a:solidFill>
              </a:rPr>
              <a:t>Time, virtual communication. Working with available tech when staff are not tech savvy E.g. Response times</a:t>
            </a:r>
          </a:p>
          <a:p>
            <a:pPr marL="0" indent="0">
              <a:buNone/>
            </a:pPr>
            <a:r>
              <a:rPr lang="en-GB" dirty="0">
                <a:solidFill>
                  <a:srgbClr val="33CC33"/>
                </a:solidFill>
              </a:rPr>
              <a:t>Solutions:  Prevention is better than cure! </a:t>
            </a:r>
            <a:r>
              <a:rPr lang="en-GB" dirty="0">
                <a:solidFill>
                  <a:srgbClr val="002060"/>
                </a:solidFill>
              </a:rPr>
              <a:t>Personalised</a:t>
            </a:r>
            <a:r>
              <a:rPr lang="en-GB" dirty="0">
                <a:solidFill>
                  <a:srgbClr val="33CC33"/>
                </a:solidFill>
              </a:rPr>
              <a:t> </a:t>
            </a:r>
            <a:r>
              <a:rPr lang="en-GB" dirty="0">
                <a:solidFill>
                  <a:srgbClr val="002060"/>
                </a:solidFill>
              </a:rPr>
              <a:t>conversations using CO data to improve services</a:t>
            </a:r>
          </a:p>
          <a:p>
            <a:pPr marL="0" indent="0">
              <a:buNone/>
            </a:pPr>
            <a:r>
              <a:rPr lang="en-GB" dirty="0">
                <a:solidFill>
                  <a:srgbClr val="33CC33"/>
                </a:solidFill>
              </a:rPr>
              <a:t>Strategic:  </a:t>
            </a:r>
            <a:r>
              <a:rPr lang="en-GB" dirty="0">
                <a:solidFill>
                  <a:srgbClr val="002060"/>
                </a:solidFill>
              </a:rPr>
              <a:t>E.g. Quality &amp; Governance Groups, Trust board meetings</a:t>
            </a:r>
          </a:p>
          <a:p>
            <a:pPr marL="0" indent="0">
              <a:buNone/>
            </a:pPr>
            <a:r>
              <a:rPr lang="en-GB" dirty="0">
                <a:solidFill>
                  <a:srgbClr val="33CC33"/>
                </a:solidFill>
              </a:rPr>
              <a:t>Local: </a:t>
            </a:r>
            <a:r>
              <a:rPr lang="en-GB" dirty="0">
                <a:solidFill>
                  <a:srgbClr val="002060"/>
                </a:solidFill>
              </a:rPr>
              <a:t>Ward and community involvement </a:t>
            </a:r>
          </a:p>
          <a:p>
            <a:pPr marL="0" indent="0">
              <a:buNone/>
            </a:pPr>
            <a:r>
              <a:rPr lang="en-GB" dirty="0">
                <a:solidFill>
                  <a:srgbClr val="33CC33"/>
                </a:solidFill>
              </a:rPr>
              <a:t>Tech: </a:t>
            </a:r>
            <a:r>
              <a:rPr lang="en-GB" dirty="0">
                <a:solidFill>
                  <a:srgbClr val="002060"/>
                </a:solidFill>
              </a:rPr>
              <a:t>Use it wisely and creatively with humanity</a:t>
            </a:r>
          </a:p>
          <a:p>
            <a:pPr marL="0" indent="0">
              <a:buNone/>
            </a:pPr>
            <a:endParaRPr lang="en-GB" dirty="0">
              <a:solidFill>
                <a:srgbClr val="002060"/>
              </a:solidFill>
            </a:endParaRPr>
          </a:p>
          <a:p>
            <a:pPr marL="0" indent="0">
              <a:buNone/>
            </a:pPr>
            <a:endParaRPr lang="en-GB" dirty="0"/>
          </a:p>
        </p:txBody>
      </p:sp>
      <p:pic>
        <p:nvPicPr>
          <p:cNvPr id="4" name="Picture 3" descr="\\NHS-SN-NA01\Users1\J\Jane.Danforth\Windows\Desktop\Janes Working folder\company-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03415"/>
            <a:ext cx="2590389" cy="661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Xnottingham\MyShares\Involvement Team\Care Opinion\Care Opinion 2017\CO Leaflets &amp; LOGOS 2017\Care Opinion  LEAFLET &amp; LOGOS 2017\co-icon-uk web small vers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5" y="44625"/>
            <a:ext cx="1584175" cy="158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00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965" y="663343"/>
            <a:ext cx="8229600" cy="1143000"/>
          </a:xfrm>
        </p:spPr>
        <p:txBody>
          <a:bodyPr>
            <a:noAutofit/>
          </a:bodyPr>
          <a:lstStyle/>
          <a:p>
            <a:r>
              <a:rPr lang="en-GB" sz="3600" b="1" dirty="0">
                <a:solidFill>
                  <a:srgbClr val="CC0066"/>
                </a:solidFill>
                <a:latin typeface="+mn-lt"/>
              </a:rPr>
              <a:t>CO &amp; Q</a:t>
            </a:r>
            <a:r>
              <a:rPr lang="en-GB" sz="3600" b="1" i="0" dirty="0">
                <a:solidFill>
                  <a:srgbClr val="CC0066"/>
                </a:solidFill>
                <a:effectLst/>
                <a:latin typeface="+mn-lt"/>
              </a:rPr>
              <a:t>uality improvement </a:t>
            </a:r>
            <a:endParaRPr lang="en-GB" sz="3600" dirty="0">
              <a:solidFill>
                <a:srgbClr val="CC0066"/>
              </a:solidFill>
              <a:latin typeface="+mn-lt"/>
            </a:endParaRPr>
          </a:p>
        </p:txBody>
      </p:sp>
      <p:sp>
        <p:nvSpPr>
          <p:cNvPr id="3" name="Content Placeholder 2"/>
          <p:cNvSpPr>
            <a:spLocks noGrp="1"/>
          </p:cNvSpPr>
          <p:nvPr>
            <p:ph idx="1"/>
          </p:nvPr>
        </p:nvSpPr>
        <p:spPr>
          <a:xfrm>
            <a:off x="251520" y="1999381"/>
            <a:ext cx="8496944" cy="4525963"/>
          </a:xfrm>
        </p:spPr>
        <p:txBody>
          <a:bodyPr>
            <a:normAutofit/>
          </a:bodyPr>
          <a:lstStyle/>
          <a:p>
            <a:r>
              <a:rPr lang="en-GB" sz="3000" dirty="0">
                <a:solidFill>
                  <a:srgbClr val="002060"/>
                </a:solidFill>
              </a:rPr>
              <a:t>CO tells us what we do well and what we need to improve</a:t>
            </a:r>
          </a:p>
          <a:p>
            <a:r>
              <a:rPr lang="en-GB" sz="3000" dirty="0">
                <a:solidFill>
                  <a:srgbClr val="002060"/>
                </a:solidFill>
              </a:rPr>
              <a:t>Change is a continuous process. Communication should to be too </a:t>
            </a:r>
          </a:p>
          <a:p>
            <a:r>
              <a:rPr lang="en-GB" sz="3000" dirty="0">
                <a:solidFill>
                  <a:srgbClr val="002060"/>
                </a:solidFill>
              </a:rPr>
              <a:t>Making improvements to services, culture and lives in partnerships </a:t>
            </a:r>
          </a:p>
          <a:p>
            <a:r>
              <a:rPr lang="en-GB" sz="3000" dirty="0">
                <a:solidFill>
                  <a:srgbClr val="002060"/>
                </a:solidFill>
              </a:rPr>
              <a:t>Kings’ Fund, Patient Experience collaborative</a:t>
            </a:r>
            <a:endParaRPr lang="en-GB" sz="3000" b="1" dirty="0">
              <a:solidFill>
                <a:srgbClr val="002060"/>
              </a:solidFill>
            </a:endParaRPr>
          </a:p>
          <a:p>
            <a:endParaRPr lang="en-GB" dirty="0"/>
          </a:p>
        </p:txBody>
      </p:sp>
      <p:pic>
        <p:nvPicPr>
          <p:cNvPr id="4" name="Picture 3" descr="\\NHS-SN-NA01\Users1\J\Jane.Danforth\Windows\Desktop\Janes Working folder\company-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32656"/>
            <a:ext cx="2590389" cy="661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Xnottingham\MyShares\Involvement Team\Care Opinion\Care Opinion 2017\CO Leaflets &amp; LOGOS 2017\Care Opinion  LEAFLET &amp; LOGOS 2017\co-icon-uk web small vers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5" y="44625"/>
            <a:ext cx="1584175" cy="158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726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normAutofit fontScale="90000"/>
          </a:bodyPr>
          <a:lstStyle/>
          <a:p>
            <a:br>
              <a:rPr lang="en-GB" dirty="0"/>
            </a:br>
            <a:r>
              <a:rPr lang="en-GB" b="1" dirty="0">
                <a:solidFill>
                  <a:srgbClr val="CC0066"/>
                </a:solidFill>
              </a:rPr>
              <a:t>Staff Learning</a:t>
            </a:r>
          </a:p>
        </p:txBody>
      </p:sp>
      <p:sp>
        <p:nvSpPr>
          <p:cNvPr id="4" name="Content Placeholder 3"/>
          <p:cNvSpPr>
            <a:spLocks noGrp="1"/>
          </p:cNvSpPr>
          <p:nvPr>
            <p:ph idx="1"/>
          </p:nvPr>
        </p:nvSpPr>
        <p:spPr>
          <a:xfrm>
            <a:off x="323528" y="1628800"/>
            <a:ext cx="8229600" cy="4525963"/>
          </a:xfrm>
        </p:spPr>
        <p:txBody>
          <a:bodyPr>
            <a:normAutofit fontScale="85000" lnSpcReduction="20000"/>
          </a:bodyPr>
          <a:lstStyle/>
          <a:p>
            <a:pPr marL="0" indent="0">
              <a:buNone/>
            </a:pPr>
            <a:endParaRPr lang="en-GB" sz="2800" dirty="0">
              <a:solidFill>
                <a:srgbClr val="002060"/>
              </a:solidFill>
            </a:endParaRPr>
          </a:p>
          <a:p>
            <a:pPr marL="0" indent="0">
              <a:buNone/>
            </a:pPr>
            <a:r>
              <a:rPr lang="en-GB" sz="2800" dirty="0">
                <a:solidFill>
                  <a:srgbClr val="FF0000"/>
                </a:solidFill>
              </a:rPr>
              <a:t>Pain points</a:t>
            </a:r>
          </a:p>
          <a:p>
            <a:r>
              <a:rPr lang="en-GB" sz="2800" dirty="0">
                <a:solidFill>
                  <a:srgbClr val="002060"/>
                </a:solidFill>
              </a:rPr>
              <a:t>Challenges - feedback in ‘hard to reach’ services</a:t>
            </a:r>
          </a:p>
          <a:p>
            <a:r>
              <a:rPr lang="en-GB" sz="2800" dirty="0">
                <a:solidFill>
                  <a:srgbClr val="002060"/>
                </a:solidFill>
              </a:rPr>
              <a:t>Where, when and how to gather feedback</a:t>
            </a:r>
          </a:p>
          <a:p>
            <a:r>
              <a:rPr lang="en-GB" sz="2800" dirty="0">
                <a:solidFill>
                  <a:srgbClr val="002060"/>
                </a:solidFill>
              </a:rPr>
              <a:t>Austerity in the NHS</a:t>
            </a:r>
          </a:p>
          <a:p>
            <a:r>
              <a:rPr lang="en-GB" sz="2800" dirty="0">
                <a:solidFill>
                  <a:srgbClr val="002060"/>
                </a:solidFill>
              </a:rPr>
              <a:t>‘You still don’t listen to us’</a:t>
            </a:r>
          </a:p>
          <a:p>
            <a:pPr marL="0" indent="0">
              <a:buNone/>
            </a:pPr>
            <a:r>
              <a:rPr lang="en-GB" sz="2800" dirty="0">
                <a:solidFill>
                  <a:srgbClr val="00B050"/>
                </a:solidFill>
              </a:rPr>
              <a:t>Solutions:</a:t>
            </a:r>
          </a:p>
          <a:p>
            <a:r>
              <a:rPr lang="en-GB" sz="2800" dirty="0">
                <a:solidFill>
                  <a:srgbClr val="002060"/>
                </a:solidFill>
              </a:rPr>
              <a:t>Feedback themes from patient and carer meetings</a:t>
            </a:r>
          </a:p>
          <a:p>
            <a:r>
              <a:rPr lang="en-GB" sz="2800" dirty="0">
                <a:solidFill>
                  <a:srgbClr val="002060"/>
                </a:solidFill>
              </a:rPr>
              <a:t>Volunteer Feedback collectors</a:t>
            </a:r>
          </a:p>
          <a:p>
            <a:r>
              <a:rPr lang="en-GB" sz="2800">
                <a:solidFill>
                  <a:srgbClr val="002060"/>
                </a:solidFill>
              </a:rPr>
              <a:t>Own </a:t>
            </a:r>
            <a:r>
              <a:rPr lang="en-GB" sz="2800" dirty="0">
                <a:solidFill>
                  <a:srgbClr val="002060"/>
                </a:solidFill>
              </a:rPr>
              <a:t>it. Get creative and ‘break the rules’. Tenacity.</a:t>
            </a:r>
          </a:p>
          <a:p>
            <a:r>
              <a:rPr lang="en-GB" sz="2800" dirty="0">
                <a:solidFill>
                  <a:srgbClr val="002060"/>
                </a:solidFill>
              </a:rPr>
              <a:t>NottsHC, an improved percentage of patients posting stories</a:t>
            </a:r>
          </a:p>
          <a:p>
            <a:r>
              <a:rPr lang="en-GB" sz="2800" dirty="0">
                <a:solidFill>
                  <a:srgbClr val="002060"/>
                </a:solidFill>
              </a:rPr>
              <a:t>Working  closely with CO  subscription services</a:t>
            </a:r>
          </a:p>
          <a:p>
            <a:endParaRPr lang="en-GB" sz="2800" dirty="0">
              <a:solidFill>
                <a:srgbClr val="002060"/>
              </a:solidFill>
            </a:endParaRPr>
          </a:p>
        </p:txBody>
      </p:sp>
      <p:pic>
        <p:nvPicPr>
          <p:cNvPr id="5" name="Picture 4" descr="\\NHS-SN-NA01\Users1\J\Jane.Danforth\Windows\Desktop\Janes Working folder\company-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03415"/>
            <a:ext cx="2590389" cy="661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Xnottingham\MyShares\Involvement Team\Care Opinion\Care Opinion 2017\CO Leaflets &amp; LOGOS 2017\Care Opinion  LEAFLET &amp; LOGOS 2017\co-icon-uk web small vers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5" y="44625"/>
            <a:ext cx="1584175" cy="158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04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549676"/>
            <a:ext cx="8748110" cy="1754326"/>
          </a:xfrm>
          <a:prstGeom prst="rect">
            <a:avLst/>
          </a:prstGeom>
        </p:spPr>
        <p:txBody>
          <a:bodyPr wrap="square">
            <a:spAutoFit/>
          </a:bodyPr>
          <a:lstStyle/>
          <a:p>
            <a:r>
              <a:rPr lang="en-GB" i="1" dirty="0"/>
              <a:t>‘Patients do not have access to the internet. Talking to volunteers, as opposed to staff, </a:t>
            </a:r>
          </a:p>
          <a:p>
            <a:r>
              <a:rPr lang="en-GB" i="1" dirty="0"/>
              <a:t>I hoped that people would feel safe enough to be honest in their replies.’</a:t>
            </a:r>
          </a:p>
          <a:p>
            <a:r>
              <a:rPr lang="en-GB" dirty="0"/>
              <a:t>Adele Bryan – Interim General Manager Mental Health &amp; National LD Directorate</a:t>
            </a:r>
          </a:p>
          <a:p>
            <a:r>
              <a:rPr lang="en-GB" i="1" dirty="0"/>
              <a:t> </a:t>
            </a:r>
          </a:p>
          <a:p>
            <a:r>
              <a:rPr lang="en-GB" dirty="0">
                <a:hlinkClick r:id="rId3"/>
              </a:rPr>
              <a:t>https://www.careopinion.org.uk/blogposts/624/using-care-opinion-in-high-secure-services</a:t>
            </a:r>
            <a:endParaRPr lang="en-GB" dirty="0"/>
          </a:p>
          <a:p>
            <a:endParaRPr lang="en-GB" dirty="0"/>
          </a:p>
        </p:txBody>
      </p:sp>
      <p:pic>
        <p:nvPicPr>
          <p:cNvPr id="1026" name="Picture 2" descr="\\Xnottingham\MyShares\Involvement Team\Photos\Rosewood Photos\Rosewood Rockers &amp; Rosehips\St Georges Celebration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8520" y="548680"/>
            <a:ext cx="4845927" cy="363444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774" y="1618487"/>
            <a:ext cx="3419518" cy="2564639"/>
          </a:xfrm>
          <a:prstGeom prst="rect">
            <a:avLst/>
          </a:prstGeom>
          <a:effectLst>
            <a:softEdge rad="63500"/>
          </a:effectLst>
        </p:spPr>
      </p:pic>
      <p:pic>
        <p:nvPicPr>
          <p:cNvPr id="5" name="Picture 4" descr="\\Xnottingham\MyShares\Involvement Team\Care Opinion\Care Opinion 2017\CO Leaflets &amp; LOGOS 2017\Care Opinion  LEAFLET &amp; LOGOS 2017\co-icon-uk web small vers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4175" cy="158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478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34102"/>
            <a:ext cx="8229600" cy="994122"/>
          </a:xfrm>
        </p:spPr>
        <p:txBody>
          <a:bodyPr>
            <a:normAutofit fontScale="90000"/>
          </a:bodyPr>
          <a:lstStyle/>
          <a:p>
            <a:br>
              <a:rPr lang="en-GB" dirty="0"/>
            </a:br>
            <a:r>
              <a:rPr lang="en-GB" dirty="0">
                <a:solidFill>
                  <a:srgbClr val="CC0066"/>
                </a:solidFill>
              </a:rPr>
              <a:t>Staff Recognition</a:t>
            </a:r>
            <a:br>
              <a:rPr lang="en-GB" dirty="0">
                <a:solidFill>
                  <a:srgbClr val="CC0066"/>
                </a:solidFill>
              </a:rPr>
            </a:br>
            <a:endParaRPr lang="en-GB" dirty="0">
              <a:solidFill>
                <a:srgbClr val="CC0066"/>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dirty="0">
                <a:solidFill>
                  <a:srgbClr val="002060"/>
                </a:solidFill>
              </a:rPr>
              <a:t>Care Opinion blog shared with staff</a:t>
            </a:r>
          </a:p>
          <a:p>
            <a:pPr marL="0" indent="0">
              <a:buNone/>
            </a:pPr>
            <a:r>
              <a:rPr lang="en-GB" dirty="0">
                <a:solidFill>
                  <a:srgbClr val="002060"/>
                </a:solidFill>
              </a:rPr>
              <a:t>Nigel Groves, Involvement and Experience Lead </a:t>
            </a:r>
            <a:br>
              <a:rPr lang="en-GB" dirty="0">
                <a:solidFill>
                  <a:srgbClr val="002060"/>
                </a:solidFill>
              </a:rPr>
            </a:br>
            <a:endParaRPr lang="en-GB" dirty="0">
              <a:solidFill>
                <a:srgbClr val="002060"/>
              </a:solidFill>
            </a:endParaRPr>
          </a:p>
          <a:p>
            <a:pPr marL="0" indent="0">
              <a:buNone/>
            </a:pPr>
            <a:r>
              <a:rPr lang="en-GB" i="1" dirty="0">
                <a:solidFill>
                  <a:srgbClr val="002060"/>
                </a:solidFill>
              </a:rPr>
              <a:t>Dear Nigel</a:t>
            </a:r>
          </a:p>
          <a:p>
            <a:pPr marL="0" indent="0">
              <a:buNone/>
            </a:pPr>
            <a:r>
              <a:rPr lang="en-GB" i="1" dirty="0">
                <a:solidFill>
                  <a:srgbClr val="002060"/>
                </a:solidFill>
              </a:rPr>
              <a:t>Great that  Care Opinion  have chosen to  highlight the work that is taking place at Rampton  and well done for the approach and work you are  taking forward. It is so important that the patients  are supported and provided with the opportunities to give their views  and know that they are being listened to , heard and action is taken when  possible</a:t>
            </a:r>
          </a:p>
          <a:p>
            <a:pPr marL="0" indent="0">
              <a:buNone/>
            </a:pPr>
            <a:r>
              <a:rPr lang="en-GB" dirty="0">
                <a:solidFill>
                  <a:srgbClr val="CC0066"/>
                </a:solidFill>
              </a:rPr>
              <a:t>Ruth Hawkins CEO </a:t>
            </a:r>
          </a:p>
          <a:p>
            <a:pPr marL="0" indent="0">
              <a:buNone/>
            </a:pPr>
            <a:endParaRPr lang="en-GB" dirty="0">
              <a:solidFill>
                <a:srgbClr val="002060"/>
              </a:solidFill>
            </a:endParaRPr>
          </a:p>
        </p:txBody>
      </p:sp>
      <p:pic>
        <p:nvPicPr>
          <p:cNvPr id="4" name="Picture 3" descr="\\Xnottingham\MyShares\Involvement Team\Care Opinion\Care Opinion 2017\CO Leaflets &amp; LOGOS 2017\Care Opinion  LEAFLET &amp; LOGOS 2017\co-icon-uk web small ver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5" y="44625"/>
            <a:ext cx="1584175" cy="1584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HS-SN-NA01\Users1\J\Jane.Danforth\Windows\Desktop\Janes Working folder\company-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03415"/>
            <a:ext cx="2590389" cy="66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338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665547"/>
            <a:ext cx="7632848" cy="5601533"/>
          </a:xfrm>
          <a:prstGeom prst="rect">
            <a:avLst/>
          </a:prstGeom>
          <a:noFill/>
        </p:spPr>
        <p:txBody>
          <a:bodyPr wrap="square" rtlCol="0">
            <a:spAutoFit/>
          </a:bodyPr>
          <a:lstStyle/>
          <a:p>
            <a:pPr marL="285750" indent="-285750" fontAlgn="base">
              <a:buFont typeface="Arial" panose="020B0604020202020204" pitchFamily="34" charset="0"/>
              <a:buChar char="•"/>
            </a:pPr>
            <a:r>
              <a:rPr lang="en-GB" sz="2200" dirty="0">
                <a:solidFill>
                  <a:srgbClr val="002060"/>
                </a:solidFill>
              </a:rPr>
              <a:t>More involvement - care planning </a:t>
            </a:r>
          </a:p>
          <a:p>
            <a:pPr fontAlgn="base"/>
            <a:r>
              <a:rPr lang="en-GB" sz="2200" i="1" dirty="0">
                <a:solidFill>
                  <a:srgbClr val="002060"/>
                </a:solidFill>
              </a:rPr>
              <a:t>‘The first care plan wasn't right so another plan had to be done. A nurse sat down with me to write a new care plan that was right’.</a:t>
            </a:r>
          </a:p>
          <a:p>
            <a:pPr marL="285750" indent="-285750" fontAlgn="base">
              <a:buFont typeface="Arial" panose="020B0604020202020204" pitchFamily="34" charset="0"/>
              <a:buChar char="•"/>
            </a:pPr>
            <a:endParaRPr lang="en-GB" sz="2200" dirty="0">
              <a:solidFill>
                <a:srgbClr val="002060"/>
              </a:solidFill>
            </a:endParaRPr>
          </a:p>
          <a:p>
            <a:pPr marL="285750" indent="-285750" fontAlgn="base">
              <a:buFont typeface="Arial" panose="020B0604020202020204" pitchFamily="34" charset="0"/>
              <a:buChar char="•"/>
            </a:pPr>
            <a:r>
              <a:rPr lang="en-GB" sz="2200" dirty="0">
                <a:solidFill>
                  <a:srgbClr val="002060"/>
                </a:solidFill>
              </a:rPr>
              <a:t>Tracking impact, welcoming a feedback culture</a:t>
            </a:r>
          </a:p>
          <a:p>
            <a:pPr marL="285750" indent="-285750" fontAlgn="base">
              <a:buFont typeface="Arial" panose="020B0604020202020204" pitchFamily="34" charset="0"/>
              <a:buChar char="•"/>
            </a:pPr>
            <a:r>
              <a:rPr lang="en-GB" sz="2200" dirty="0">
                <a:solidFill>
                  <a:srgbClr val="002060"/>
                </a:solidFill>
              </a:rPr>
              <a:t>Personalised staff responses connect with the storyteller</a:t>
            </a:r>
          </a:p>
          <a:p>
            <a:pPr marL="285750" indent="-285750" fontAlgn="base">
              <a:buFont typeface="Arial" panose="020B0604020202020204" pitchFamily="34" charset="0"/>
              <a:buChar char="•"/>
            </a:pPr>
            <a:endParaRPr lang="en-GB" sz="2200" dirty="0">
              <a:solidFill>
                <a:srgbClr val="002060"/>
              </a:solidFill>
            </a:endParaRPr>
          </a:p>
          <a:p>
            <a:pPr fontAlgn="base"/>
            <a:r>
              <a:rPr lang="en-GB" sz="2200" dirty="0">
                <a:solidFill>
                  <a:srgbClr val="002060"/>
                </a:solidFill>
              </a:rPr>
              <a:t>The Ideal Waiting Room Project</a:t>
            </a:r>
            <a:r>
              <a:rPr lang="en-GB" sz="2200" dirty="0"/>
              <a:t> </a:t>
            </a:r>
            <a:r>
              <a:rPr lang="en-GB" sz="2200" dirty="0">
                <a:hlinkClick r:id="rId3"/>
              </a:rPr>
              <a:t>https://www.careopinion.org.uk/opinions/253657</a:t>
            </a:r>
            <a:endParaRPr lang="en-GB" sz="2200" dirty="0"/>
          </a:p>
          <a:p>
            <a:pPr fontAlgn="base"/>
            <a:endParaRPr lang="en-GB" sz="2200" i="1" dirty="0"/>
          </a:p>
          <a:p>
            <a:r>
              <a:rPr lang="en-GB" sz="2200" dirty="0">
                <a:solidFill>
                  <a:srgbClr val="002060"/>
                </a:solidFill>
              </a:rPr>
              <a:t>‘</a:t>
            </a:r>
            <a:r>
              <a:rPr lang="en-GB" sz="2200" i="1" dirty="0">
                <a:solidFill>
                  <a:srgbClr val="002060"/>
                </a:solidFill>
              </a:rPr>
              <a:t>I am sorry that my friend's last year was not made easier by visits to the memory clinic because the surroundings and lack of a human touch on arrival there were so disconcerting</a:t>
            </a:r>
            <a:r>
              <a:rPr lang="en-GB" sz="2200" dirty="0">
                <a:solidFill>
                  <a:srgbClr val="002060"/>
                </a:solidFill>
              </a:rPr>
              <a:t>’.</a:t>
            </a:r>
          </a:p>
          <a:p>
            <a:endParaRPr lang="en-GB" dirty="0">
              <a:solidFill>
                <a:srgbClr val="002060"/>
              </a:solidFill>
            </a:endParaRPr>
          </a:p>
          <a:p>
            <a:endParaRPr lang="en-GB" dirty="0"/>
          </a:p>
          <a:p>
            <a:endParaRPr lang="en-GB" dirty="0"/>
          </a:p>
          <a:p>
            <a:pPr fontAlgn="base"/>
            <a:endParaRPr lang="en-GB" i="1" dirty="0"/>
          </a:p>
        </p:txBody>
      </p:sp>
      <p:pic>
        <p:nvPicPr>
          <p:cNvPr id="4" name="Picture 3" descr="\\NHS-SN-NA01\Users1\J\Jane.Danforth\Windows\Desktop\Janes Working folder\company-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03415"/>
            <a:ext cx="2590389" cy="6613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95736" y="764704"/>
            <a:ext cx="5112568" cy="769441"/>
          </a:xfrm>
          <a:prstGeom prst="rect">
            <a:avLst/>
          </a:prstGeom>
        </p:spPr>
        <p:txBody>
          <a:bodyPr wrap="square">
            <a:spAutoFit/>
          </a:bodyPr>
          <a:lstStyle/>
          <a:p>
            <a:r>
              <a:rPr lang="en-GB" sz="4400" dirty="0">
                <a:solidFill>
                  <a:srgbClr val="CC0066"/>
                </a:solidFill>
              </a:rPr>
              <a:t>Impact</a:t>
            </a:r>
          </a:p>
        </p:txBody>
      </p:sp>
      <p:pic>
        <p:nvPicPr>
          <p:cNvPr id="5" name="Picture 4" descr="\\Xnottingham\MyShares\Involvement Team\Care Opinion\Care Opinion 2017\CO Leaflets &amp; LOGOS 2017\Care Opinion  LEAFLET &amp; LOGOS 2017\co-icon-uk web small vers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5" y="44625"/>
            <a:ext cx="1584175" cy="158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749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volvement title">
  <a:themeElements>
    <a:clrScheme name="Involvement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volvement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volvement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volvement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volvement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volvement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volvement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volvement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volvement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volvement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volvement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volvement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volvement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volvement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444</Words>
  <Application>Microsoft Office PowerPoint</Application>
  <PresentationFormat>On-screen Show (4:3)</PresentationFormat>
  <Paragraphs>80</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Century Gothic</vt:lpstr>
      <vt:lpstr>GillSans-Bold</vt:lpstr>
      <vt:lpstr>MuseoSans500</vt:lpstr>
      <vt:lpstr>Office Theme</vt:lpstr>
      <vt:lpstr>1_Involvement title</vt:lpstr>
      <vt:lpstr>    Creating an Inclusive Environment for Feedback         </vt:lpstr>
      <vt:lpstr> </vt:lpstr>
      <vt:lpstr>PowerPoint Presentation</vt:lpstr>
      <vt:lpstr>Feedback Expectations </vt:lpstr>
      <vt:lpstr>CO &amp; Quality improvement </vt:lpstr>
      <vt:lpstr> Staff Learning</vt:lpstr>
      <vt:lpstr>PowerPoint Presentation</vt:lpstr>
      <vt:lpstr> Staff Recognition </vt:lpstr>
      <vt:lpstr>PowerPoint Presentation</vt:lpstr>
      <vt:lpstr>PowerPoint Presentation</vt:lpstr>
      <vt:lpstr>PowerPoint Presentation</vt:lpstr>
      <vt:lpstr>  Changing lives Changing services Changing culture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2017-10-24T15:44:37Z</dcterms:created>
  <dcterms:modified xsi:type="dcterms:W3CDTF">2017-10-24T15:46:55Z</dcterms:modified>
</cp:coreProperties>
</file>