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slideLayouts/slideLayout3.xml" ContentType="application/vnd.openxmlformats-officedocument.presentationml.slideLayout+xml"/>
  <Override PartName="/ppt/diagrams/layout2.xml" ContentType="application/vnd.openxmlformats-officedocument.drawingml.diagramLayout+xml"/>
  <Override PartName="/ppt/slideLayouts/slideLayout2.xml" ContentType="application/vnd.openxmlformats-officedocument.presentationml.slide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notesSlides/notesSlide8.xml" ContentType="application/vnd.openxmlformats-officedocument.presentationml.notes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notesSlides/notesSlide3.xml" ContentType="application/vnd.openxmlformats-officedocument.presentationml.notesSlide+xml"/>
  <Override PartName="/ppt/slides/slide5.xml" ContentType="application/vnd.openxmlformats-officedocument.presentationml.slide+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79" r:id="rId4"/>
    <p:sldId id="266" r:id="rId5"/>
    <p:sldId id="271" r:id="rId6"/>
    <p:sldId id="269" r:id="rId7"/>
    <p:sldId id="278" r:id="rId8"/>
    <p:sldId id="277" r:id="rId9"/>
    <p:sldId id="270" r:id="rId10"/>
    <p:sldId id="265" r:id="rId11"/>
    <p:sldId id="273" r:id="rId12"/>
    <p:sldId id="272" r:id="rId13"/>
    <p:sldId id="274"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1E45"/>
    <a:srgbClr val="FDDBEE"/>
    <a:srgbClr val="990033"/>
    <a:srgbClr val="660033"/>
    <a:srgbClr val="D04D7C"/>
    <a:srgbClr val="623849"/>
    <a:srgbClr val="AE2C61"/>
    <a:srgbClr val="FCC0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848E4F-4170-419D-8713-C0CF3C427A45}" v="64" dt="2026-06-17T08:43:38.642"/>
    <p1510:client id="{7CE2BAAC-D08B-4979-B766-146B26482FEB}" v="68" dt="2026-06-16T13:24:41.832"/>
    <p1510:client id="{975CCBC4-55E3-4C61-F339-47D04FBA7BFA}" v="75" dt="2026-06-16T09:13:55.9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0DBD70-316B-4E66-9CBB-4A5F939C91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4C087A1-8F8D-4D1C-B006-DAE264924F49}">
      <dgm:prSet phldr="0"/>
      <dgm:spPr>
        <a:solidFill>
          <a:srgbClr val="D04D7C"/>
        </a:solidFill>
        <a:ln>
          <a:solidFill>
            <a:srgbClr val="D04D7C"/>
          </a:solidFill>
        </a:ln>
      </dgm:spPr>
      <dgm:t>
        <a:bodyPr/>
        <a:lstStyle/>
        <a:p>
          <a:pPr algn="l" rtl="0">
            <a:lnSpc>
              <a:spcPct val="90000"/>
            </a:lnSpc>
          </a:pPr>
          <a:r>
            <a:rPr lang="en-GB" sz="1900">
              <a:solidFill>
                <a:srgbClr val="FFFFFF"/>
              </a:solidFill>
              <a:latin typeface="Aptos" panose="02110004020202020204"/>
              <a:ea typeface="+mn-ea"/>
              <a:cs typeface="+mn-cs"/>
            </a:rPr>
            <a:t>Mental health feedback is often deeply personal, emotional and complex </a:t>
          </a:r>
        </a:p>
      </dgm:t>
    </dgm:pt>
    <dgm:pt modelId="{CA2209A6-7B59-4E3D-9419-711BAAAEEE3D}" type="parTrans" cxnId="{E8F50B1D-7A96-48D1-99F9-9AD91727B57C}">
      <dgm:prSet/>
      <dgm:spPr/>
      <dgm:t>
        <a:bodyPr/>
        <a:lstStyle/>
        <a:p>
          <a:endParaRPr lang="en-US"/>
        </a:p>
      </dgm:t>
    </dgm:pt>
    <dgm:pt modelId="{05AA75D7-35F8-4542-9314-482743490949}" type="sibTrans" cxnId="{E8F50B1D-7A96-48D1-99F9-9AD91727B57C}">
      <dgm:prSet/>
      <dgm:spPr/>
      <dgm:t>
        <a:bodyPr/>
        <a:lstStyle/>
        <a:p>
          <a:endParaRPr lang="en-US"/>
        </a:p>
      </dgm:t>
    </dgm:pt>
    <dgm:pt modelId="{83494ECF-94FF-45BD-8530-25B7EFBCD3E7}">
      <dgm:prSet/>
      <dgm:spPr>
        <a:solidFill>
          <a:srgbClr val="D04D7C"/>
        </a:solidFill>
      </dgm:spPr>
      <dgm:t>
        <a:bodyPr/>
        <a:lstStyle/>
        <a:p>
          <a:pPr algn="l" rtl="0">
            <a:lnSpc>
              <a:spcPct val="90000"/>
            </a:lnSpc>
          </a:pPr>
          <a:r>
            <a:rPr lang="en-GB" sz="1900">
              <a:solidFill>
                <a:srgbClr val="FFFFFF"/>
              </a:solidFill>
              <a:latin typeface="Aptos" panose="02110004020202020204"/>
              <a:ea typeface="+mn-ea"/>
              <a:cs typeface="+mn-cs"/>
            </a:rPr>
            <a:t>People may need different ways to share their experiences, especially when speaking up feels difficult </a:t>
          </a:r>
          <a:endParaRPr lang="en-US" sz="1900">
            <a:solidFill>
              <a:srgbClr val="FFFFFF"/>
            </a:solidFill>
            <a:latin typeface="Aptos" panose="02110004020202020204"/>
            <a:ea typeface="+mn-ea"/>
            <a:cs typeface="+mn-cs"/>
          </a:endParaRPr>
        </a:p>
      </dgm:t>
    </dgm:pt>
    <dgm:pt modelId="{AEF15020-14D7-4AE3-A0F4-EFFB9C88D357}" type="parTrans" cxnId="{53F16C66-59C1-4E92-B119-B52584700598}">
      <dgm:prSet/>
      <dgm:spPr/>
      <dgm:t>
        <a:bodyPr/>
        <a:lstStyle/>
        <a:p>
          <a:endParaRPr lang="en-US"/>
        </a:p>
      </dgm:t>
    </dgm:pt>
    <dgm:pt modelId="{6DEA97BC-32DD-45E4-9D60-C391A4BECA21}" type="sibTrans" cxnId="{53F16C66-59C1-4E92-B119-B52584700598}">
      <dgm:prSet/>
      <dgm:spPr/>
      <dgm:t>
        <a:bodyPr/>
        <a:lstStyle/>
        <a:p>
          <a:endParaRPr lang="en-US"/>
        </a:p>
      </dgm:t>
    </dgm:pt>
    <dgm:pt modelId="{0D6D21F6-E159-42AB-8254-48CE4DDDF74D}">
      <dgm:prSet/>
      <dgm:spPr>
        <a:solidFill>
          <a:srgbClr val="D04D7C"/>
        </a:solidFill>
      </dgm:spPr>
      <dgm:t>
        <a:bodyPr/>
        <a:lstStyle/>
        <a:p>
          <a:pPr algn="l" rtl="0">
            <a:lnSpc>
              <a:spcPct val="90000"/>
            </a:lnSpc>
          </a:pPr>
          <a:r>
            <a:rPr lang="en-GB" sz="1900">
              <a:solidFill>
                <a:srgbClr val="FFFFFF"/>
              </a:solidFill>
              <a:latin typeface="Aptos" panose="02110004020202020204"/>
              <a:ea typeface="+mn-ea"/>
              <a:cs typeface="+mn-cs"/>
            </a:rPr>
            <a:t>Online feedback can help services listen, respond and learn in a more visible way </a:t>
          </a:r>
          <a:endParaRPr lang="en-US" sz="1900">
            <a:solidFill>
              <a:srgbClr val="FFFFFF"/>
            </a:solidFill>
            <a:latin typeface="Aptos" panose="02110004020202020204"/>
            <a:ea typeface="+mn-ea"/>
            <a:cs typeface="+mn-cs"/>
          </a:endParaRPr>
        </a:p>
      </dgm:t>
    </dgm:pt>
    <dgm:pt modelId="{2A6EE761-7E57-45D7-8A34-1C1BC2810C31}" type="parTrans" cxnId="{83330E16-02E4-469C-905B-ED3DA5A796DE}">
      <dgm:prSet/>
      <dgm:spPr/>
      <dgm:t>
        <a:bodyPr/>
        <a:lstStyle/>
        <a:p>
          <a:endParaRPr lang="en-US"/>
        </a:p>
      </dgm:t>
    </dgm:pt>
    <dgm:pt modelId="{5FD42888-4D17-440C-93CB-9BC237357BB6}" type="sibTrans" cxnId="{83330E16-02E4-469C-905B-ED3DA5A796DE}">
      <dgm:prSet/>
      <dgm:spPr/>
      <dgm:t>
        <a:bodyPr/>
        <a:lstStyle/>
        <a:p>
          <a:endParaRPr lang="en-US"/>
        </a:p>
      </dgm:t>
    </dgm:pt>
    <dgm:pt modelId="{D4DD302C-6A22-4D83-920E-FE2DEC136891}">
      <dgm:prSet phldrT="[Text]" phldr="0"/>
      <dgm:spPr>
        <a:solidFill>
          <a:srgbClr val="D04D7C"/>
        </a:solidFill>
      </dgm:spPr>
      <dgm:t>
        <a:bodyPr/>
        <a:lstStyle/>
        <a:p>
          <a:pPr algn="l" rtl="0">
            <a:lnSpc>
              <a:spcPct val="100000"/>
            </a:lnSpc>
          </a:pPr>
          <a:r>
            <a:rPr lang="en-GB" sz="1900">
              <a:solidFill>
                <a:srgbClr val="FFFFFF"/>
              </a:solidFill>
              <a:latin typeface="Aptos" panose="02110004020202020204"/>
              <a:ea typeface="+mn-ea"/>
              <a:cs typeface="+mn-cs"/>
            </a:rPr>
            <a:t>Public responses can build trust, show compassion and demonstrate that feedback leads to action </a:t>
          </a:r>
          <a:endParaRPr lang="en-US" sz="1900">
            <a:solidFill>
              <a:srgbClr val="FFFFFF"/>
            </a:solidFill>
            <a:latin typeface="Aptos" panose="02110004020202020204"/>
            <a:ea typeface="+mn-ea"/>
            <a:cs typeface="+mn-cs"/>
          </a:endParaRPr>
        </a:p>
      </dgm:t>
    </dgm:pt>
    <dgm:pt modelId="{F0E71C0D-270A-4231-A3D5-F9D7F520ABF1}" type="parTrans" cxnId="{0BC08F7A-B3F3-48C4-993F-E9A4D11AEA8E}">
      <dgm:prSet/>
      <dgm:spPr/>
      <dgm:t>
        <a:bodyPr/>
        <a:lstStyle/>
        <a:p>
          <a:endParaRPr lang="en-GB"/>
        </a:p>
      </dgm:t>
    </dgm:pt>
    <dgm:pt modelId="{32D98E84-42B1-4902-A8D5-AD016F49F07C}" type="sibTrans" cxnId="{0BC08F7A-B3F3-48C4-993F-E9A4D11AEA8E}">
      <dgm:prSet/>
      <dgm:spPr/>
      <dgm:t>
        <a:bodyPr/>
        <a:lstStyle/>
        <a:p>
          <a:endParaRPr lang="en-GB"/>
        </a:p>
      </dgm:t>
    </dgm:pt>
    <dgm:pt modelId="{0360FA3A-CBEA-4777-A48A-459CC2CACAF6}">
      <dgm:prSet phldrT="[Text]" phldr="0"/>
      <dgm:spPr>
        <a:solidFill>
          <a:srgbClr val="D04D7C"/>
        </a:solidFill>
      </dgm:spPr>
      <dgm:t>
        <a:bodyPr/>
        <a:lstStyle/>
        <a:p>
          <a:pPr algn="l">
            <a:lnSpc>
              <a:spcPct val="100000"/>
            </a:lnSpc>
          </a:pPr>
          <a:r>
            <a:rPr lang="en-GB" sz="1900">
              <a:solidFill>
                <a:srgbClr val="FFFFFF"/>
              </a:solidFill>
              <a:latin typeface="Aptos" panose="02110004020202020204"/>
              <a:ea typeface="+mn-ea"/>
              <a:cs typeface="+mn-cs"/>
            </a:rPr>
            <a:t>The challenge is balancing openness, safety, confidentiality and staff confidence</a:t>
          </a:r>
        </a:p>
      </dgm:t>
    </dgm:pt>
    <dgm:pt modelId="{A514A2A3-7F4B-447B-B282-01C2BF6191CF}" type="parTrans" cxnId="{0A1CD7F7-7418-4FD5-BB0F-C6CE6F9046A7}">
      <dgm:prSet/>
      <dgm:spPr/>
      <dgm:t>
        <a:bodyPr/>
        <a:lstStyle/>
        <a:p>
          <a:endParaRPr lang="en-GB"/>
        </a:p>
      </dgm:t>
    </dgm:pt>
    <dgm:pt modelId="{0711659A-CC82-4300-9C4C-9CD27BD37C57}" type="sibTrans" cxnId="{0A1CD7F7-7418-4FD5-BB0F-C6CE6F9046A7}">
      <dgm:prSet/>
      <dgm:spPr/>
      <dgm:t>
        <a:bodyPr/>
        <a:lstStyle/>
        <a:p>
          <a:endParaRPr lang="en-GB"/>
        </a:p>
      </dgm:t>
    </dgm:pt>
    <dgm:pt modelId="{AAE8471E-ABEE-4C21-A421-01144BF44863}" type="pres">
      <dgm:prSet presAssocID="{C30DBD70-316B-4E66-9CBB-4A5F939C9149}" presName="linear" presStyleCnt="0">
        <dgm:presLayoutVars>
          <dgm:animLvl val="lvl"/>
          <dgm:resizeHandles val="exact"/>
        </dgm:presLayoutVars>
      </dgm:prSet>
      <dgm:spPr/>
    </dgm:pt>
    <dgm:pt modelId="{80CA1531-0097-41C7-8A9A-6368734E252A}" type="pres">
      <dgm:prSet presAssocID="{D4C087A1-8F8D-4D1C-B006-DAE264924F49}" presName="parentText" presStyleLbl="node1" presStyleIdx="0" presStyleCnt="5">
        <dgm:presLayoutVars>
          <dgm:chMax val="0"/>
          <dgm:bulletEnabled val="1"/>
        </dgm:presLayoutVars>
      </dgm:prSet>
      <dgm:spPr/>
    </dgm:pt>
    <dgm:pt modelId="{6A0B458C-6A73-4361-9EA3-4185F8591952}" type="pres">
      <dgm:prSet presAssocID="{05AA75D7-35F8-4542-9314-482743490949}" presName="spacer" presStyleCnt="0"/>
      <dgm:spPr/>
    </dgm:pt>
    <dgm:pt modelId="{B58A450E-44F2-410A-80B6-6ADC05621813}" type="pres">
      <dgm:prSet presAssocID="{83494ECF-94FF-45BD-8530-25B7EFBCD3E7}" presName="parentText" presStyleLbl="node1" presStyleIdx="1" presStyleCnt="5">
        <dgm:presLayoutVars>
          <dgm:chMax val="0"/>
          <dgm:bulletEnabled val="1"/>
        </dgm:presLayoutVars>
      </dgm:prSet>
      <dgm:spPr/>
    </dgm:pt>
    <dgm:pt modelId="{D9CC8AF8-34D0-4139-9CE5-8C0781C6D01D}" type="pres">
      <dgm:prSet presAssocID="{6DEA97BC-32DD-45E4-9D60-C391A4BECA21}" presName="spacer" presStyleCnt="0"/>
      <dgm:spPr/>
    </dgm:pt>
    <dgm:pt modelId="{1FBC1CA8-332D-49C9-97C9-EEF077C08974}" type="pres">
      <dgm:prSet presAssocID="{0D6D21F6-E159-42AB-8254-48CE4DDDF74D}" presName="parentText" presStyleLbl="node1" presStyleIdx="2" presStyleCnt="5">
        <dgm:presLayoutVars>
          <dgm:chMax val="0"/>
          <dgm:bulletEnabled val="1"/>
        </dgm:presLayoutVars>
      </dgm:prSet>
      <dgm:spPr/>
    </dgm:pt>
    <dgm:pt modelId="{FFCBA28F-B68D-4D96-98C1-0459DCB2E183}" type="pres">
      <dgm:prSet presAssocID="{5FD42888-4D17-440C-93CB-9BC237357BB6}" presName="spacer" presStyleCnt="0"/>
      <dgm:spPr/>
    </dgm:pt>
    <dgm:pt modelId="{7F2D28C3-91E3-437A-9AEE-1C6794827CAD}" type="pres">
      <dgm:prSet presAssocID="{D4DD302C-6A22-4D83-920E-FE2DEC136891}" presName="parentText" presStyleLbl="node1" presStyleIdx="3" presStyleCnt="5">
        <dgm:presLayoutVars>
          <dgm:chMax val="0"/>
          <dgm:bulletEnabled val="1"/>
        </dgm:presLayoutVars>
      </dgm:prSet>
      <dgm:spPr/>
    </dgm:pt>
    <dgm:pt modelId="{9234FBFB-18A8-45C0-AB11-66C5BE48888F}" type="pres">
      <dgm:prSet presAssocID="{32D98E84-42B1-4902-A8D5-AD016F49F07C}" presName="spacer" presStyleCnt="0"/>
      <dgm:spPr/>
    </dgm:pt>
    <dgm:pt modelId="{321C8DD4-645C-4227-B234-62FA69141E96}" type="pres">
      <dgm:prSet presAssocID="{0360FA3A-CBEA-4777-A48A-459CC2CACAF6}" presName="parentText" presStyleLbl="node1" presStyleIdx="4" presStyleCnt="5">
        <dgm:presLayoutVars>
          <dgm:chMax val="0"/>
          <dgm:bulletEnabled val="1"/>
        </dgm:presLayoutVars>
      </dgm:prSet>
      <dgm:spPr/>
    </dgm:pt>
  </dgm:ptLst>
  <dgm:cxnLst>
    <dgm:cxn modelId="{83330E16-02E4-469C-905B-ED3DA5A796DE}" srcId="{C30DBD70-316B-4E66-9CBB-4A5F939C9149}" destId="{0D6D21F6-E159-42AB-8254-48CE4DDDF74D}" srcOrd="2" destOrd="0" parTransId="{2A6EE761-7E57-45D7-8A34-1C1BC2810C31}" sibTransId="{5FD42888-4D17-440C-93CB-9BC237357BB6}"/>
    <dgm:cxn modelId="{E8F50B1D-7A96-48D1-99F9-9AD91727B57C}" srcId="{C30DBD70-316B-4E66-9CBB-4A5F939C9149}" destId="{D4C087A1-8F8D-4D1C-B006-DAE264924F49}" srcOrd="0" destOrd="0" parTransId="{CA2209A6-7B59-4E3D-9419-711BAAAEEE3D}" sibTransId="{05AA75D7-35F8-4542-9314-482743490949}"/>
    <dgm:cxn modelId="{5B4F9834-8984-4067-B630-A599010DB7FC}" type="presOf" srcId="{83494ECF-94FF-45BD-8530-25B7EFBCD3E7}" destId="{B58A450E-44F2-410A-80B6-6ADC05621813}" srcOrd="0" destOrd="0" presId="urn:microsoft.com/office/officeart/2005/8/layout/vList2"/>
    <dgm:cxn modelId="{53F16C66-59C1-4E92-B119-B52584700598}" srcId="{C30DBD70-316B-4E66-9CBB-4A5F939C9149}" destId="{83494ECF-94FF-45BD-8530-25B7EFBCD3E7}" srcOrd="1" destOrd="0" parTransId="{AEF15020-14D7-4AE3-A0F4-EFFB9C88D357}" sibTransId="{6DEA97BC-32DD-45E4-9D60-C391A4BECA21}"/>
    <dgm:cxn modelId="{DF607950-0D5D-462C-A7F8-D66CAAB6450D}" type="presOf" srcId="{0360FA3A-CBEA-4777-A48A-459CC2CACAF6}" destId="{321C8DD4-645C-4227-B234-62FA69141E96}" srcOrd="0" destOrd="0" presId="urn:microsoft.com/office/officeart/2005/8/layout/vList2"/>
    <dgm:cxn modelId="{0BC08F7A-B3F3-48C4-993F-E9A4D11AEA8E}" srcId="{C30DBD70-316B-4E66-9CBB-4A5F939C9149}" destId="{D4DD302C-6A22-4D83-920E-FE2DEC136891}" srcOrd="3" destOrd="0" parTransId="{F0E71C0D-270A-4231-A3D5-F9D7F520ABF1}" sibTransId="{32D98E84-42B1-4902-A8D5-AD016F49F07C}"/>
    <dgm:cxn modelId="{8DDD9883-9238-44EC-B0F9-275361B1B24C}" type="presOf" srcId="{C30DBD70-316B-4E66-9CBB-4A5F939C9149}" destId="{AAE8471E-ABEE-4C21-A421-01144BF44863}" srcOrd="0" destOrd="0" presId="urn:microsoft.com/office/officeart/2005/8/layout/vList2"/>
    <dgm:cxn modelId="{39E7D692-5ECE-4F3C-9DB9-B29A79ECE7E9}" type="presOf" srcId="{D4C087A1-8F8D-4D1C-B006-DAE264924F49}" destId="{80CA1531-0097-41C7-8A9A-6368734E252A}" srcOrd="0" destOrd="0" presId="urn:microsoft.com/office/officeart/2005/8/layout/vList2"/>
    <dgm:cxn modelId="{9EDAE3BA-7D3A-4EDF-9357-384A3D19CE33}" type="presOf" srcId="{D4DD302C-6A22-4D83-920E-FE2DEC136891}" destId="{7F2D28C3-91E3-437A-9AEE-1C6794827CAD}" srcOrd="0" destOrd="0" presId="urn:microsoft.com/office/officeart/2005/8/layout/vList2"/>
    <dgm:cxn modelId="{25FE01EB-9A28-488A-9047-EE538753BAB3}" type="presOf" srcId="{0D6D21F6-E159-42AB-8254-48CE4DDDF74D}" destId="{1FBC1CA8-332D-49C9-97C9-EEF077C08974}" srcOrd="0" destOrd="0" presId="urn:microsoft.com/office/officeart/2005/8/layout/vList2"/>
    <dgm:cxn modelId="{0A1CD7F7-7418-4FD5-BB0F-C6CE6F9046A7}" srcId="{C30DBD70-316B-4E66-9CBB-4A5F939C9149}" destId="{0360FA3A-CBEA-4777-A48A-459CC2CACAF6}" srcOrd="4" destOrd="0" parTransId="{A514A2A3-7F4B-447B-B282-01C2BF6191CF}" sibTransId="{0711659A-CC82-4300-9C4C-9CD27BD37C57}"/>
    <dgm:cxn modelId="{E3802A17-62A1-4DE6-9B4B-CB3FDFEE9310}" type="presParOf" srcId="{AAE8471E-ABEE-4C21-A421-01144BF44863}" destId="{80CA1531-0097-41C7-8A9A-6368734E252A}" srcOrd="0" destOrd="0" presId="urn:microsoft.com/office/officeart/2005/8/layout/vList2"/>
    <dgm:cxn modelId="{4EE4B8A1-8C24-4B61-805B-30EA54D6A0B7}" type="presParOf" srcId="{AAE8471E-ABEE-4C21-A421-01144BF44863}" destId="{6A0B458C-6A73-4361-9EA3-4185F8591952}" srcOrd="1" destOrd="0" presId="urn:microsoft.com/office/officeart/2005/8/layout/vList2"/>
    <dgm:cxn modelId="{C4D5219B-F368-482F-8610-46E873320D56}" type="presParOf" srcId="{AAE8471E-ABEE-4C21-A421-01144BF44863}" destId="{B58A450E-44F2-410A-80B6-6ADC05621813}" srcOrd="2" destOrd="0" presId="urn:microsoft.com/office/officeart/2005/8/layout/vList2"/>
    <dgm:cxn modelId="{6B314E8A-08F3-41A3-80D4-A5EF9BE43657}" type="presParOf" srcId="{AAE8471E-ABEE-4C21-A421-01144BF44863}" destId="{D9CC8AF8-34D0-4139-9CE5-8C0781C6D01D}" srcOrd="3" destOrd="0" presId="urn:microsoft.com/office/officeart/2005/8/layout/vList2"/>
    <dgm:cxn modelId="{E5D759ED-64E3-4ED5-9AF9-174F448588E5}" type="presParOf" srcId="{AAE8471E-ABEE-4C21-A421-01144BF44863}" destId="{1FBC1CA8-332D-49C9-97C9-EEF077C08974}" srcOrd="4" destOrd="0" presId="urn:microsoft.com/office/officeart/2005/8/layout/vList2"/>
    <dgm:cxn modelId="{6B649C65-1ED6-437D-96A0-E18D98A3BEB4}" type="presParOf" srcId="{AAE8471E-ABEE-4C21-A421-01144BF44863}" destId="{FFCBA28F-B68D-4D96-98C1-0459DCB2E183}" srcOrd="5" destOrd="0" presId="urn:microsoft.com/office/officeart/2005/8/layout/vList2"/>
    <dgm:cxn modelId="{63D710E4-3368-4F69-8D5A-905D7E260CF8}" type="presParOf" srcId="{AAE8471E-ABEE-4C21-A421-01144BF44863}" destId="{7F2D28C3-91E3-437A-9AEE-1C6794827CAD}" srcOrd="6" destOrd="0" presId="urn:microsoft.com/office/officeart/2005/8/layout/vList2"/>
    <dgm:cxn modelId="{48B7DC1C-E36A-454B-ABA0-FE982FFE9C9A}" type="presParOf" srcId="{AAE8471E-ABEE-4C21-A421-01144BF44863}" destId="{9234FBFB-18A8-45C0-AB11-66C5BE48888F}" srcOrd="7" destOrd="0" presId="urn:microsoft.com/office/officeart/2005/8/layout/vList2"/>
    <dgm:cxn modelId="{4D31167E-BDD0-470A-9F96-83D606E7FF9B}" type="presParOf" srcId="{AAE8471E-ABEE-4C21-A421-01144BF44863}" destId="{321C8DD4-645C-4227-B234-62FA69141E9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0DBD70-316B-4E66-9CBB-4A5F939C91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4C087A1-8F8D-4D1C-B006-DAE264924F49}">
      <dgm:prSet/>
      <dgm:spPr>
        <a:solidFill>
          <a:srgbClr val="D04D7C"/>
        </a:solidFill>
        <a:ln>
          <a:solidFill>
            <a:srgbClr val="D04D7C"/>
          </a:solidFill>
        </a:ln>
      </dgm:spPr>
      <dgm:t>
        <a:bodyPr/>
        <a:lstStyle/>
        <a:p>
          <a:r>
            <a:rPr lang="en-GB"/>
            <a:t>Where did it all begin?  </a:t>
          </a:r>
          <a:endParaRPr lang="en-US"/>
        </a:p>
      </dgm:t>
    </dgm:pt>
    <dgm:pt modelId="{CA2209A6-7B59-4E3D-9419-711BAAAEEE3D}" type="parTrans" cxnId="{E8F50B1D-7A96-48D1-99F9-9AD91727B57C}">
      <dgm:prSet/>
      <dgm:spPr/>
      <dgm:t>
        <a:bodyPr/>
        <a:lstStyle/>
        <a:p>
          <a:endParaRPr lang="en-US"/>
        </a:p>
      </dgm:t>
    </dgm:pt>
    <dgm:pt modelId="{05AA75D7-35F8-4542-9314-482743490949}" type="sibTrans" cxnId="{E8F50B1D-7A96-48D1-99F9-9AD91727B57C}">
      <dgm:prSet/>
      <dgm:spPr/>
      <dgm:t>
        <a:bodyPr/>
        <a:lstStyle/>
        <a:p>
          <a:endParaRPr lang="en-US"/>
        </a:p>
      </dgm:t>
    </dgm:pt>
    <dgm:pt modelId="{83494ECF-94FF-45BD-8530-25B7EFBCD3E7}">
      <dgm:prSet/>
      <dgm:spPr>
        <a:solidFill>
          <a:srgbClr val="D04D7C"/>
        </a:solidFill>
      </dgm:spPr>
      <dgm:t>
        <a:bodyPr/>
        <a:lstStyle/>
        <a:p>
          <a:r>
            <a:rPr lang="en-GB"/>
            <a:t>Capacity, Comprehension, Conversations, Consequences</a:t>
          </a:r>
          <a:endParaRPr lang="en-US"/>
        </a:p>
      </dgm:t>
    </dgm:pt>
    <dgm:pt modelId="{AEF15020-14D7-4AE3-A0F4-EFFB9C88D357}" type="parTrans" cxnId="{53F16C66-59C1-4E92-B119-B52584700598}">
      <dgm:prSet/>
      <dgm:spPr/>
      <dgm:t>
        <a:bodyPr/>
        <a:lstStyle/>
        <a:p>
          <a:endParaRPr lang="en-US"/>
        </a:p>
      </dgm:t>
    </dgm:pt>
    <dgm:pt modelId="{6DEA97BC-32DD-45E4-9D60-C391A4BECA21}" type="sibTrans" cxnId="{53F16C66-59C1-4E92-B119-B52584700598}">
      <dgm:prSet/>
      <dgm:spPr/>
      <dgm:t>
        <a:bodyPr/>
        <a:lstStyle/>
        <a:p>
          <a:endParaRPr lang="en-US"/>
        </a:p>
      </dgm:t>
    </dgm:pt>
    <dgm:pt modelId="{0D6D21F6-E159-42AB-8254-48CE4DDDF74D}">
      <dgm:prSet/>
      <dgm:spPr>
        <a:solidFill>
          <a:srgbClr val="D04D7C"/>
        </a:solidFill>
      </dgm:spPr>
      <dgm:t>
        <a:bodyPr/>
        <a:lstStyle/>
        <a:p>
          <a:r>
            <a:rPr lang="en-GB"/>
            <a:t>Duty of Care and Safeguarding</a:t>
          </a:r>
          <a:endParaRPr lang="en-US"/>
        </a:p>
      </dgm:t>
    </dgm:pt>
    <dgm:pt modelId="{2A6EE761-7E57-45D7-8A34-1C1BC2810C31}" type="parTrans" cxnId="{83330E16-02E4-469C-905B-ED3DA5A796DE}">
      <dgm:prSet/>
      <dgm:spPr/>
      <dgm:t>
        <a:bodyPr/>
        <a:lstStyle/>
        <a:p>
          <a:endParaRPr lang="en-US"/>
        </a:p>
      </dgm:t>
    </dgm:pt>
    <dgm:pt modelId="{5FD42888-4D17-440C-93CB-9BC237357BB6}" type="sibTrans" cxnId="{83330E16-02E4-469C-905B-ED3DA5A796DE}">
      <dgm:prSet/>
      <dgm:spPr/>
      <dgm:t>
        <a:bodyPr/>
        <a:lstStyle/>
        <a:p>
          <a:endParaRPr lang="en-US"/>
        </a:p>
      </dgm:t>
    </dgm:pt>
    <dgm:pt modelId="{6EFEFAF4-5188-4125-B8A1-7197E3A76818}">
      <dgm:prSet/>
      <dgm:spPr>
        <a:solidFill>
          <a:srgbClr val="D04D7C"/>
        </a:solidFill>
        <a:ln>
          <a:solidFill>
            <a:schemeClr val="bg1"/>
          </a:solidFill>
        </a:ln>
      </dgm:spPr>
      <dgm:t>
        <a:bodyPr/>
        <a:lstStyle/>
        <a:p>
          <a:r>
            <a:rPr lang="en-GB"/>
            <a:t>Our Moderation Processes- where it gets tricky</a:t>
          </a:r>
          <a:endParaRPr lang="en-US"/>
        </a:p>
      </dgm:t>
    </dgm:pt>
    <dgm:pt modelId="{1F3E4473-27E1-4D47-BB40-A42A147FE87B}" type="parTrans" cxnId="{2973D207-2995-49F2-B591-858144C756A9}">
      <dgm:prSet/>
      <dgm:spPr/>
      <dgm:t>
        <a:bodyPr/>
        <a:lstStyle/>
        <a:p>
          <a:endParaRPr lang="en-US"/>
        </a:p>
      </dgm:t>
    </dgm:pt>
    <dgm:pt modelId="{B6E0E660-EAA9-409E-BEBA-DD19B891B59E}" type="sibTrans" cxnId="{2973D207-2995-49F2-B591-858144C756A9}">
      <dgm:prSet/>
      <dgm:spPr/>
      <dgm:t>
        <a:bodyPr/>
        <a:lstStyle/>
        <a:p>
          <a:endParaRPr lang="en-US"/>
        </a:p>
      </dgm:t>
    </dgm:pt>
    <dgm:pt modelId="{AAE8471E-ABEE-4C21-A421-01144BF44863}" type="pres">
      <dgm:prSet presAssocID="{C30DBD70-316B-4E66-9CBB-4A5F939C9149}" presName="linear" presStyleCnt="0">
        <dgm:presLayoutVars>
          <dgm:animLvl val="lvl"/>
          <dgm:resizeHandles val="exact"/>
        </dgm:presLayoutVars>
      </dgm:prSet>
      <dgm:spPr/>
    </dgm:pt>
    <dgm:pt modelId="{80CA1531-0097-41C7-8A9A-6368734E252A}" type="pres">
      <dgm:prSet presAssocID="{D4C087A1-8F8D-4D1C-B006-DAE264924F49}" presName="parentText" presStyleLbl="node1" presStyleIdx="0" presStyleCnt="4">
        <dgm:presLayoutVars>
          <dgm:chMax val="0"/>
          <dgm:bulletEnabled val="1"/>
        </dgm:presLayoutVars>
      </dgm:prSet>
      <dgm:spPr/>
    </dgm:pt>
    <dgm:pt modelId="{6A0B458C-6A73-4361-9EA3-4185F8591952}" type="pres">
      <dgm:prSet presAssocID="{05AA75D7-35F8-4542-9314-482743490949}" presName="spacer" presStyleCnt="0"/>
      <dgm:spPr/>
    </dgm:pt>
    <dgm:pt modelId="{B58A450E-44F2-410A-80B6-6ADC05621813}" type="pres">
      <dgm:prSet presAssocID="{83494ECF-94FF-45BD-8530-25B7EFBCD3E7}" presName="parentText" presStyleLbl="node1" presStyleIdx="1" presStyleCnt="4">
        <dgm:presLayoutVars>
          <dgm:chMax val="0"/>
          <dgm:bulletEnabled val="1"/>
        </dgm:presLayoutVars>
      </dgm:prSet>
      <dgm:spPr/>
    </dgm:pt>
    <dgm:pt modelId="{D9CC8AF8-34D0-4139-9CE5-8C0781C6D01D}" type="pres">
      <dgm:prSet presAssocID="{6DEA97BC-32DD-45E4-9D60-C391A4BECA21}" presName="spacer" presStyleCnt="0"/>
      <dgm:spPr/>
    </dgm:pt>
    <dgm:pt modelId="{1FBC1CA8-332D-49C9-97C9-EEF077C08974}" type="pres">
      <dgm:prSet presAssocID="{0D6D21F6-E159-42AB-8254-48CE4DDDF74D}" presName="parentText" presStyleLbl="node1" presStyleIdx="2" presStyleCnt="4">
        <dgm:presLayoutVars>
          <dgm:chMax val="0"/>
          <dgm:bulletEnabled val="1"/>
        </dgm:presLayoutVars>
      </dgm:prSet>
      <dgm:spPr/>
    </dgm:pt>
    <dgm:pt modelId="{FFCBA28F-B68D-4D96-98C1-0459DCB2E183}" type="pres">
      <dgm:prSet presAssocID="{5FD42888-4D17-440C-93CB-9BC237357BB6}" presName="spacer" presStyleCnt="0"/>
      <dgm:spPr/>
    </dgm:pt>
    <dgm:pt modelId="{F130EE56-A64B-4F75-90B4-7975BDC36E68}" type="pres">
      <dgm:prSet presAssocID="{6EFEFAF4-5188-4125-B8A1-7197E3A76818}" presName="parentText" presStyleLbl="node1" presStyleIdx="3" presStyleCnt="4">
        <dgm:presLayoutVars>
          <dgm:chMax val="0"/>
          <dgm:bulletEnabled val="1"/>
        </dgm:presLayoutVars>
      </dgm:prSet>
      <dgm:spPr/>
    </dgm:pt>
  </dgm:ptLst>
  <dgm:cxnLst>
    <dgm:cxn modelId="{2973D207-2995-49F2-B591-858144C756A9}" srcId="{C30DBD70-316B-4E66-9CBB-4A5F939C9149}" destId="{6EFEFAF4-5188-4125-B8A1-7197E3A76818}" srcOrd="3" destOrd="0" parTransId="{1F3E4473-27E1-4D47-BB40-A42A147FE87B}" sibTransId="{B6E0E660-EAA9-409E-BEBA-DD19B891B59E}"/>
    <dgm:cxn modelId="{83330E16-02E4-469C-905B-ED3DA5A796DE}" srcId="{C30DBD70-316B-4E66-9CBB-4A5F939C9149}" destId="{0D6D21F6-E159-42AB-8254-48CE4DDDF74D}" srcOrd="2" destOrd="0" parTransId="{2A6EE761-7E57-45D7-8A34-1C1BC2810C31}" sibTransId="{5FD42888-4D17-440C-93CB-9BC237357BB6}"/>
    <dgm:cxn modelId="{E8F50B1D-7A96-48D1-99F9-9AD91727B57C}" srcId="{C30DBD70-316B-4E66-9CBB-4A5F939C9149}" destId="{D4C087A1-8F8D-4D1C-B006-DAE264924F49}" srcOrd="0" destOrd="0" parTransId="{CA2209A6-7B59-4E3D-9419-711BAAAEEE3D}" sibTransId="{05AA75D7-35F8-4542-9314-482743490949}"/>
    <dgm:cxn modelId="{5B4F9834-8984-4067-B630-A599010DB7FC}" type="presOf" srcId="{83494ECF-94FF-45BD-8530-25B7EFBCD3E7}" destId="{B58A450E-44F2-410A-80B6-6ADC05621813}" srcOrd="0" destOrd="0" presId="urn:microsoft.com/office/officeart/2005/8/layout/vList2"/>
    <dgm:cxn modelId="{53F16C66-59C1-4E92-B119-B52584700598}" srcId="{C30DBD70-316B-4E66-9CBB-4A5F939C9149}" destId="{83494ECF-94FF-45BD-8530-25B7EFBCD3E7}" srcOrd="1" destOrd="0" parTransId="{AEF15020-14D7-4AE3-A0F4-EFFB9C88D357}" sibTransId="{6DEA97BC-32DD-45E4-9D60-C391A4BECA21}"/>
    <dgm:cxn modelId="{8DDD9883-9238-44EC-B0F9-275361B1B24C}" type="presOf" srcId="{C30DBD70-316B-4E66-9CBB-4A5F939C9149}" destId="{AAE8471E-ABEE-4C21-A421-01144BF44863}" srcOrd="0" destOrd="0" presId="urn:microsoft.com/office/officeart/2005/8/layout/vList2"/>
    <dgm:cxn modelId="{39E7D692-5ECE-4F3C-9DB9-B29A79ECE7E9}" type="presOf" srcId="{D4C087A1-8F8D-4D1C-B006-DAE264924F49}" destId="{80CA1531-0097-41C7-8A9A-6368734E252A}" srcOrd="0" destOrd="0" presId="urn:microsoft.com/office/officeart/2005/8/layout/vList2"/>
    <dgm:cxn modelId="{BF434AE3-A1EF-43A7-AB31-926A771F9B0F}" type="presOf" srcId="{6EFEFAF4-5188-4125-B8A1-7197E3A76818}" destId="{F130EE56-A64B-4F75-90B4-7975BDC36E68}" srcOrd="0" destOrd="0" presId="urn:microsoft.com/office/officeart/2005/8/layout/vList2"/>
    <dgm:cxn modelId="{25FE01EB-9A28-488A-9047-EE538753BAB3}" type="presOf" srcId="{0D6D21F6-E159-42AB-8254-48CE4DDDF74D}" destId="{1FBC1CA8-332D-49C9-97C9-EEF077C08974}" srcOrd="0" destOrd="0" presId="urn:microsoft.com/office/officeart/2005/8/layout/vList2"/>
    <dgm:cxn modelId="{E3802A17-62A1-4DE6-9B4B-CB3FDFEE9310}" type="presParOf" srcId="{AAE8471E-ABEE-4C21-A421-01144BF44863}" destId="{80CA1531-0097-41C7-8A9A-6368734E252A}" srcOrd="0" destOrd="0" presId="urn:microsoft.com/office/officeart/2005/8/layout/vList2"/>
    <dgm:cxn modelId="{4EE4B8A1-8C24-4B61-805B-30EA54D6A0B7}" type="presParOf" srcId="{AAE8471E-ABEE-4C21-A421-01144BF44863}" destId="{6A0B458C-6A73-4361-9EA3-4185F8591952}" srcOrd="1" destOrd="0" presId="urn:microsoft.com/office/officeart/2005/8/layout/vList2"/>
    <dgm:cxn modelId="{C4D5219B-F368-482F-8610-46E873320D56}" type="presParOf" srcId="{AAE8471E-ABEE-4C21-A421-01144BF44863}" destId="{B58A450E-44F2-410A-80B6-6ADC05621813}" srcOrd="2" destOrd="0" presId="urn:microsoft.com/office/officeart/2005/8/layout/vList2"/>
    <dgm:cxn modelId="{6B314E8A-08F3-41A3-80D4-A5EF9BE43657}" type="presParOf" srcId="{AAE8471E-ABEE-4C21-A421-01144BF44863}" destId="{D9CC8AF8-34D0-4139-9CE5-8C0781C6D01D}" srcOrd="3" destOrd="0" presId="urn:microsoft.com/office/officeart/2005/8/layout/vList2"/>
    <dgm:cxn modelId="{E5D759ED-64E3-4ED5-9AF9-174F448588E5}" type="presParOf" srcId="{AAE8471E-ABEE-4C21-A421-01144BF44863}" destId="{1FBC1CA8-332D-49C9-97C9-EEF077C08974}" srcOrd="4" destOrd="0" presId="urn:microsoft.com/office/officeart/2005/8/layout/vList2"/>
    <dgm:cxn modelId="{6B649C65-1ED6-437D-96A0-E18D98A3BEB4}" type="presParOf" srcId="{AAE8471E-ABEE-4C21-A421-01144BF44863}" destId="{FFCBA28F-B68D-4D96-98C1-0459DCB2E183}" srcOrd="5" destOrd="0" presId="urn:microsoft.com/office/officeart/2005/8/layout/vList2"/>
    <dgm:cxn modelId="{DF492A80-AFAC-46CB-931A-58B3E41AF367}" type="presParOf" srcId="{AAE8471E-ABEE-4C21-A421-01144BF44863}" destId="{F130EE56-A64B-4F75-90B4-7975BDC36E6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971743-53A5-4415-9CE8-005A927180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B9D7829-B5B6-48F0-8241-9D4E9E20A710}">
      <dgm:prSet/>
      <dgm:spPr>
        <a:solidFill>
          <a:srgbClr val="D04D7C"/>
        </a:solidFill>
      </dgm:spPr>
      <dgm:t>
        <a:bodyPr/>
        <a:lstStyle/>
        <a:p>
          <a:r>
            <a:rPr lang="en-GB"/>
            <a:t>Where are we now across the UK?</a:t>
          </a:r>
          <a:endParaRPr lang="en-US"/>
        </a:p>
      </dgm:t>
    </dgm:pt>
    <dgm:pt modelId="{C034A95D-C714-4C84-A9D7-72659F00D5E8}" type="parTrans" cxnId="{3F91D9A7-B3F7-4534-8656-FEF617C812D6}">
      <dgm:prSet/>
      <dgm:spPr/>
      <dgm:t>
        <a:bodyPr/>
        <a:lstStyle/>
        <a:p>
          <a:endParaRPr lang="en-US"/>
        </a:p>
      </dgm:t>
    </dgm:pt>
    <dgm:pt modelId="{897B54FB-432B-4D3A-B534-ED93A07FBA60}" type="sibTrans" cxnId="{3F91D9A7-B3F7-4534-8656-FEF617C812D6}">
      <dgm:prSet/>
      <dgm:spPr/>
      <dgm:t>
        <a:bodyPr/>
        <a:lstStyle/>
        <a:p>
          <a:endParaRPr lang="en-US"/>
        </a:p>
      </dgm:t>
    </dgm:pt>
    <dgm:pt modelId="{192F822E-9AF8-4CA1-B261-B44FE1AA4BCD}">
      <dgm:prSet/>
      <dgm:spPr>
        <a:solidFill>
          <a:srgbClr val="D04D7C"/>
        </a:solidFill>
      </dgm:spPr>
      <dgm:t>
        <a:bodyPr/>
        <a:lstStyle/>
        <a:p>
          <a:r>
            <a:rPr lang="en-GB"/>
            <a:t>Specialist Services Forensic and Prison Services</a:t>
          </a:r>
          <a:endParaRPr lang="en-US"/>
        </a:p>
      </dgm:t>
    </dgm:pt>
    <dgm:pt modelId="{81A41BC6-23D5-4ABB-AECF-C00D9A71141D}" type="parTrans" cxnId="{97EDAC21-8834-416F-AF1A-3F20FE1DEC50}">
      <dgm:prSet/>
      <dgm:spPr/>
      <dgm:t>
        <a:bodyPr/>
        <a:lstStyle/>
        <a:p>
          <a:endParaRPr lang="en-US"/>
        </a:p>
      </dgm:t>
    </dgm:pt>
    <dgm:pt modelId="{81A5919A-B8E8-4B02-B72F-5972FDF4E2D1}" type="sibTrans" cxnId="{97EDAC21-8834-416F-AF1A-3F20FE1DEC50}">
      <dgm:prSet/>
      <dgm:spPr/>
      <dgm:t>
        <a:bodyPr/>
        <a:lstStyle/>
        <a:p>
          <a:endParaRPr lang="en-US"/>
        </a:p>
      </dgm:t>
    </dgm:pt>
    <dgm:pt modelId="{3E0933F9-8622-412B-A780-DF397EA2EF23}">
      <dgm:prSet/>
      <dgm:spPr>
        <a:solidFill>
          <a:srgbClr val="D04D7C"/>
        </a:solidFill>
      </dgm:spPr>
      <dgm:t>
        <a:bodyPr/>
        <a:lstStyle/>
        <a:p>
          <a:r>
            <a:rPr lang="en-GB"/>
            <a:t>Successes and Challenges</a:t>
          </a:r>
          <a:endParaRPr lang="en-US"/>
        </a:p>
      </dgm:t>
    </dgm:pt>
    <dgm:pt modelId="{AD706836-14BD-4B36-8FF6-3AE8CD146287}" type="parTrans" cxnId="{CA542047-EA4A-4898-A52C-EFAE8B932169}">
      <dgm:prSet/>
      <dgm:spPr/>
      <dgm:t>
        <a:bodyPr/>
        <a:lstStyle/>
        <a:p>
          <a:endParaRPr lang="en-US"/>
        </a:p>
      </dgm:t>
    </dgm:pt>
    <dgm:pt modelId="{CC165956-06F8-442B-909F-EAA91E61CF62}" type="sibTrans" cxnId="{CA542047-EA4A-4898-A52C-EFAE8B932169}">
      <dgm:prSet/>
      <dgm:spPr/>
      <dgm:t>
        <a:bodyPr/>
        <a:lstStyle/>
        <a:p>
          <a:endParaRPr lang="en-US"/>
        </a:p>
      </dgm:t>
    </dgm:pt>
    <dgm:pt modelId="{DE3FFFDA-A3C3-43E6-B87C-D7759449CC3C}">
      <dgm:prSet/>
      <dgm:spPr>
        <a:solidFill>
          <a:srgbClr val="D04D7C"/>
        </a:solidFill>
      </dgm:spPr>
      <dgm:t>
        <a:bodyPr/>
        <a:lstStyle/>
        <a:p>
          <a:r>
            <a:rPr lang="en-GB"/>
            <a:t>How do we compare with other feedback mechanisms?</a:t>
          </a:r>
          <a:endParaRPr lang="en-US"/>
        </a:p>
      </dgm:t>
    </dgm:pt>
    <dgm:pt modelId="{F6DA7EAA-6CD9-4E8D-BC4F-4AAE10090891}" type="parTrans" cxnId="{E6445D07-DC55-42A0-8A78-E909A26C1B22}">
      <dgm:prSet/>
      <dgm:spPr/>
      <dgm:t>
        <a:bodyPr/>
        <a:lstStyle/>
        <a:p>
          <a:endParaRPr lang="en-US"/>
        </a:p>
      </dgm:t>
    </dgm:pt>
    <dgm:pt modelId="{60CC8813-B094-4409-8193-0C6538AF53C1}" type="sibTrans" cxnId="{E6445D07-DC55-42A0-8A78-E909A26C1B22}">
      <dgm:prSet/>
      <dgm:spPr/>
      <dgm:t>
        <a:bodyPr/>
        <a:lstStyle/>
        <a:p>
          <a:endParaRPr lang="en-US"/>
        </a:p>
      </dgm:t>
    </dgm:pt>
    <dgm:pt modelId="{BA8958C0-A26D-4A43-8D20-5488343C22D2}">
      <dgm:prSet/>
      <dgm:spPr>
        <a:solidFill>
          <a:srgbClr val="D04D7C"/>
        </a:solidFill>
      </dgm:spPr>
      <dgm:t>
        <a:bodyPr/>
        <a:lstStyle/>
        <a:p>
          <a:r>
            <a:rPr lang="en-GB"/>
            <a:t>Where to from here?</a:t>
          </a:r>
          <a:endParaRPr lang="en-US"/>
        </a:p>
      </dgm:t>
    </dgm:pt>
    <dgm:pt modelId="{E2FBD70E-D108-4B90-9423-5FF614271C72}" type="parTrans" cxnId="{221F60B6-E80F-44EB-AB83-21145AE3DED3}">
      <dgm:prSet/>
      <dgm:spPr/>
      <dgm:t>
        <a:bodyPr/>
        <a:lstStyle/>
        <a:p>
          <a:endParaRPr lang="en-US"/>
        </a:p>
      </dgm:t>
    </dgm:pt>
    <dgm:pt modelId="{3EEB63D5-0269-41C8-BC68-98BBE609789A}" type="sibTrans" cxnId="{221F60B6-E80F-44EB-AB83-21145AE3DED3}">
      <dgm:prSet/>
      <dgm:spPr/>
      <dgm:t>
        <a:bodyPr/>
        <a:lstStyle/>
        <a:p>
          <a:endParaRPr lang="en-US"/>
        </a:p>
      </dgm:t>
    </dgm:pt>
    <dgm:pt modelId="{84CD7F5A-0CCA-4320-B3EB-1E6C106AB6E8}" type="pres">
      <dgm:prSet presAssocID="{FE971743-53A5-4415-9CE8-005A927180E5}" presName="linear" presStyleCnt="0">
        <dgm:presLayoutVars>
          <dgm:animLvl val="lvl"/>
          <dgm:resizeHandles val="exact"/>
        </dgm:presLayoutVars>
      </dgm:prSet>
      <dgm:spPr/>
    </dgm:pt>
    <dgm:pt modelId="{5B8FFF88-F6AD-45E4-ACBA-4D106AC099CB}" type="pres">
      <dgm:prSet presAssocID="{6B9D7829-B5B6-48F0-8241-9D4E9E20A710}" presName="parentText" presStyleLbl="node1" presStyleIdx="0" presStyleCnt="5">
        <dgm:presLayoutVars>
          <dgm:chMax val="0"/>
          <dgm:bulletEnabled val="1"/>
        </dgm:presLayoutVars>
      </dgm:prSet>
      <dgm:spPr/>
    </dgm:pt>
    <dgm:pt modelId="{272742CD-8A19-4B40-8F00-D7F488B8850D}" type="pres">
      <dgm:prSet presAssocID="{897B54FB-432B-4D3A-B534-ED93A07FBA60}" presName="spacer" presStyleCnt="0"/>
      <dgm:spPr/>
    </dgm:pt>
    <dgm:pt modelId="{CEA10E86-E006-48E8-AB51-A5EC1BD85620}" type="pres">
      <dgm:prSet presAssocID="{192F822E-9AF8-4CA1-B261-B44FE1AA4BCD}" presName="parentText" presStyleLbl="node1" presStyleIdx="1" presStyleCnt="5">
        <dgm:presLayoutVars>
          <dgm:chMax val="0"/>
          <dgm:bulletEnabled val="1"/>
        </dgm:presLayoutVars>
      </dgm:prSet>
      <dgm:spPr/>
    </dgm:pt>
    <dgm:pt modelId="{B687C75E-B390-49F6-986D-FA6A0694AC7E}" type="pres">
      <dgm:prSet presAssocID="{81A5919A-B8E8-4B02-B72F-5972FDF4E2D1}" presName="spacer" presStyleCnt="0"/>
      <dgm:spPr/>
    </dgm:pt>
    <dgm:pt modelId="{60B0AE34-2D83-406A-BB45-50620CC5AF27}" type="pres">
      <dgm:prSet presAssocID="{3E0933F9-8622-412B-A780-DF397EA2EF23}" presName="parentText" presStyleLbl="node1" presStyleIdx="2" presStyleCnt="5">
        <dgm:presLayoutVars>
          <dgm:chMax val="0"/>
          <dgm:bulletEnabled val="1"/>
        </dgm:presLayoutVars>
      </dgm:prSet>
      <dgm:spPr/>
    </dgm:pt>
    <dgm:pt modelId="{D8C2B175-2D37-47F1-9BC0-01EA41DE793A}" type="pres">
      <dgm:prSet presAssocID="{CC165956-06F8-442B-909F-EAA91E61CF62}" presName="spacer" presStyleCnt="0"/>
      <dgm:spPr/>
    </dgm:pt>
    <dgm:pt modelId="{4472D786-D5C1-43A5-94E6-C41402E0450E}" type="pres">
      <dgm:prSet presAssocID="{DE3FFFDA-A3C3-43E6-B87C-D7759449CC3C}" presName="parentText" presStyleLbl="node1" presStyleIdx="3" presStyleCnt="5">
        <dgm:presLayoutVars>
          <dgm:chMax val="0"/>
          <dgm:bulletEnabled val="1"/>
        </dgm:presLayoutVars>
      </dgm:prSet>
      <dgm:spPr/>
    </dgm:pt>
    <dgm:pt modelId="{7CC9F52C-BC86-4978-AB22-53082457C9B8}" type="pres">
      <dgm:prSet presAssocID="{60CC8813-B094-4409-8193-0C6538AF53C1}" presName="spacer" presStyleCnt="0"/>
      <dgm:spPr/>
    </dgm:pt>
    <dgm:pt modelId="{4AD2A580-6DA5-4493-98C7-A5455FDC6D32}" type="pres">
      <dgm:prSet presAssocID="{BA8958C0-A26D-4A43-8D20-5488343C22D2}" presName="parentText" presStyleLbl="node1" presStyleIdx="4" presStyleCnt="5">
        <dgm:presLayoutVars>
          <dgm:chMax val="0"/>
          <dgm:bulletEnabled val="1"/>
        </dgm:presLayoutVars>
      </dgm:prSet>
      <dgm:spPr/>
    </dgm:pt>
  </dgm:ptLst>
  <dgm:cxnLst>
    <dgm:cxn modelId="{E6445D07-DC55-42A0-8A78-E909A26C1B22}" srcId="{FE971743-53A5-4415-9CE8-005A927180E5}" destId="{DE3FFFDA-A3C3-43E6-B87C-D7759449CC3C}" srcOrd="3" destOrd="0" parTransId="{F6DA7EAA-6CD9-4E8D-BC4F-4AAE10090891}" sibTransId="{60CC8813-B094-4409-8193-0C6538AF53C1}"/>
    <dgm:cxn modelId="{97EDAC21-8834-416F-AF1A-3F20FE1DEC50}" srcId="{FE971743-53A5-4415-9CE8-005A927180E5}" destId="{192F822E-9AF8-4CA1-B261-B44FE1AA4BCD}" srcOrd="1" destOrd="0" parTransId="{81A41BC6-23D5-4ABB-AECF-C00D9A71141D}" sibTransId="{81A5919A-B8E8-4B02-B72F-5972FDF4E2D1}"/>
    <dgm:cxn modelId="{DEF02024-5F48-4E99-9F98-3B40C00F0315}" type="presOf" srcId="{6B9D7829-B5B6-48F0-8241-9D4E9E20A710}" destId="{5B8FFF88-F6AD-45E4-ACBA-4D106AC099CB}" srcOrd="0" destOrd="0" presId="urn:microsoft.com/office/officeart/2005/8/layout/vList2"/>
    <dgm:cxn modelId="{6BE3652C-5E8A-492F-B563-BDC8630329FF}" type="presOf" srcId="{FE971743-53A5-4415-9CE8-005A927180E5}" destId="{84CD7F5A-0CCA-4320-B3EB-1E6C106AB6E8}" srcOrd="0" destOrd="0" presId="urn:microsoft.com/office/officeart/2005/8/layout/vList2"/>
    <dgm:cxn modelId="{CA542047-EA4A-4898-A52C-EFAE8B932169}" srcId="{FE971743-53A5-4415-9CE8-005A927180E5}" destId="{3E0933F9-8622-412B-A780-DF397EA2EF23}" srcOrd="2" destOrd="0" parTransId="{AD706836-14BD-4B36-8FF6-3AE8CD146287}" sibTransId="{CC165956-06F8-442B-909F-EAA91E61CF62}"/>
    <dgm:cxn modelId="{E563C96F-4EE3-480D-ABCB-F7323CEDD48C}" type="presOf" srcId="{192F822E-9AF8-4CA1-B261-B44FE1AA4BCD}" destId="{CEA10E86-E006-48E8-AB51-A5EC1BD85620}" srcOrd="0" destOrd="0" presId="urn:microsoft.com/office/officeart/2005/8/layout/vList2"/>
    <dgm:cxn modelId="{3F91D9A7-B3F7-4534-8656-FEF617C812D6}" srcId="{FE971743-53A5-4415-9CE8-005A927180E5}" destId="{6B9D7829-B5B6-48F0-8241-9D4E9E20A710}" srcOrd="0" destOrd="0" parTransId="{C034A95D-C714-4C84-A9D7-72659F00D5E8}" sibTransId="{897B54FB-432B-4D3A-B534-ED93A07FBA60}"/>
    <dgm:cxn modelId="{E5AA37B5-3D27-4591-AFE8-6501D08E6349}" type="presOf" srcId="{DE3FFFDA-A3C3-43E6-B87C-D7759449CC3C}" destId="{4472D786-D5C1-43A5-94E6-C41402E0450E}" srcOrd="0" destOrd="0" presId="urn:microsoft.com/office/officeart/2005/8/layout/vList2"/>
    <dgm:cxn modelId="{8C31F9B5-512A-42CA-A75D-691390B071FB}" type="presOf" srcId="{BA8958C0-A26D-4A43-8D20-5488343C22D2}" destId="{4AD2A580-6DA5-4493-98C7-A5455FDC6D32}" srcOrd="0" destOrd="0" presId="urn:microsoft.com/office/officeart/2005/8/layout/vList2"/>
    <dgm:cxn modelId="{221F60B6-E80F-44EB-AB83-21145AE3DED3}" srcId="{FE971743-53A5-4415-9CE8-005A927180E5}" destId="{BA8958C0-A26D-4A43-8D20-5488343C22D2}" srcOrd="4" destOrd="0" parTransId="{E2FBD70E-D108-4B90-9423-5FF614271C72}" sibTransId="{3EEB63D5-0269-41C8-BC68-98BBE609789A}"/>
    <dgm:cxn modelId="{CCD331B8-671F-44CE-B753-F543AE69266D}" type="presOf" srcId="{3E0933F9-8622-412B-A780-DF397EA2EF23}" destId="{60B0AE34-2D83-406A-BB45-50620CC5AF27}" srcOrd="0" destOrd="0" presId="urn:microsoft.com/office/officeart/2005/8/layout/vList2"/>
    <dgm:cxn modelId="{3A54C167-ABD5-44B4-8D87-EA445B4E36CD}" type="presParOf" srcId="{84CD7F5A-0CCA-4320-B3EB-1E6C106AB6E8}" destId="{5B8FFF88-F6AD-45E4-ACBA-4D106AC099CB}" srcOrd="0" destOrd="0" presId="urn:microsoft.com/office/officeart/2005/8/layout/vList2"/>
    <dgm:cxn modelId="{C452F76C-A043-4E9D-AE1D-B70EB7D45ABA}" type="presParOf" srcId="{84CD7F5A-0CCA-4320-B3EB-1E6C106AB6E8}" destId="{272742CD-8A19-4B40-8F00-D7F488B8850D}" srcOrd="1" destOrd="0" presId="urn:microsoft.com/office/officeart/2005/8/layout/vList2"/>
    <dgm:cxn modelId="{74275737-4824-45A4-B807-C18FA2FB40AB}" type="presParOf" srcId="{84CD7F5A-0CCA-4320-B3EB-1E6C106AB6E8}" destId="{CEA10E86-E006-48E8-AB51-A5EC1BD85620}" srcOrd="2" destOrd="0" presId="urn:microsoft.com/office/officeart/2005/8/layout/vList2"/>
    <dgm:cxn modelId="{B11F4312-930F-4D0A-8602-5B1D89AE4D02}" type="presParOf" srcId="{84CD7F5A-0CCA-4320-B3EB-1E6C106AB6E8}" destId="{B687C75E-B390-49F6-986D-FA6A0694AC7E}" srcOrd="3" destOrd="0" presId="urn:microsoft.com/office/officeart/2005/8/layout/vList2"/>
    <dgm:cxn modelId="{87D12E13-6AF0-4039-8942-94B8E31290F9}" type="presParOf" srcId="{84CD7F5A-0CCA-4320-B3EB-1E6C106AB6E8}" destId="{60B0AE34-2D83-406A-BB45-50620CC5AF27}" srcOrd="4" destOrd="0" presId="urn:microsoft.com/office/officeart/2005/8/layout/vList2"/>
    <dgm:cxn modelId="{CC1590AB-01F0-4C49-A830-CC5E5D6C59A9}" type="presParOf" srcId="{84CD7F5A-0CCA-4320-B3EB-1E6C106AB6E8}" destId="{D8C2B175-2D37-47F1-9BC0-01EA41DE793A}" srcOrd="5" destOrd="0" presId="urn:microsoft.com/office/officeart/2005/8/layout/vList2"/>
    <dgm:cxn modelId="{204AEAFA-C0C2-49D1-A2CF-3912F1BFEA6D}" type="presParOf" srcId="{84CD7F5A-0CCA-4320-B3EB-1E6C106AB6E8}" destId="{4472D786-D5C1-43A5-94E6-C41402E0450E}" srcOrd="6" destOrd="0" presId="urn:microsoft.com/office/officeart/2005/8/layout/vList2"/>
    <dgm:cxn modelId="{348C56BF-0AF3-456C-852E-8EDB93BFF317}" type="presParOf" srcId="{84CD7F5A-0CCA-4320-B3EB-1E6C106AB6E8}" destId="{7CC9F52C-BC86-4978-AB22-53082457C9B8}" srcOrd="7" destOrd="0" presId="urn:microsoft.com/office/officeart/2005/8/layout/vList2"/>
    <dgm:cxn modelId="{07887666-3C2D-47CF-9C19-4E3423D8AF62}" type="presParOf" srcId="{84CD7F5A-0CCA-4320-B3EB-1E6C106AB6E8}" destId="{4AD2A580-6DA5-4493-98C7-A5455FDC6D3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A1531-0097-41C7-8A9A-6368734E252A}">
      <dsp:nvSpPr>
        <dsp:cNvPr id="0" name=""/>
        <dsp:cNvSpPr/>
      </dsp:nvSpPr>
      <dsp:spPr>
        <a:xfrm>
          <a:off x="0" y="216336"/>
          <a:ext cx="10515600" cy="758598"/>
        </a:xfrm>
        <a:prstGeom prst="roundRect">
          <a:avLst/>
        </a:prstGeom>
        <a:solidFill>
          <a:srgbClr val="D04D7C"/>
        </a:solidFill>
        <a:ln w="19050" cap="flat" cmpd="sng" algn="ctr">
          <a:solidFill>
            <a:srgbClr val="D04D7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GB" sz="1900" kern="1200">
              <a:solidFill>
                <a:srgbClr val="FFFFFF"/>
              </a:solidFill>
              <a:latin typeface="Aptos" panose="02110004020202020204"/>
              <a:ea typeface="+mn-ea"/>
              <a:cs typeface="+mn-cs"/>
            </a:rPr>
            <a:t>Mental health feedback is often deeply personal, emotional and complex </a:t>
          </a:r>
        </a:p>
      </dsp:txBody>
      <dsp:txXfrm>
        <a:off x="37032" y="253368"/>
        <a:ext cx="10441536" cy="684534"/>
      </dsp:txXfrm>
    </dsp:sp>
    <dsp:sp modelId="{B58A450E-44F2-410A-80B6-6ADC05621813}">
      <dsp:nvSpPr>
        <dsp:cNvPr id="0" name=""/>
        <dsp:cNvSpPr/>
      </dsp:nvSpPr>
      <dsp:spPr>
        <a:xfrm>
          <a:off x="0" y="1029654"/>
          <a:ext cx="10515600" cy="758598"/>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GB" sz="1900" kern="1200">
              <a:solidFill>
                <a:srgbClr val="FFFFFF"/>
              </a:solidFill>
              <a:latin typeface="Aptos" panose="02110004020202020204"/>
              <a:ea typeface="+mn-ea"/>
              <a:cs typeface="+mn-cs"/>
            </a:rPr>
            <a:t>People may need different ways to share their experiences, especially when speaking up feels difficult </a:t>
          </a:r>
          <a:endParaRPr lang="en-US" sz="1900" kern="1200">
            <a:solidFill>
              <a:srgbClr val="FFFFFF"/>
            </a:solidFill>
            <a:latin typeface="Aptos" panose="02110004020202020204"/>
            <a:ea typeface="+mn-ea"/>
            <a:cs typeface="+mn-cs"/>
          </a:endParaRPr>
        </a:p>
      </dsp:txBody>
      <dsp:txXfrm>
        <a:off x="37032" y="1066686"/>
        <a:ext cx="10441536" cy="684534"/>
      </dsp:txXfrm>
    </dsp:sp>
    <dsp:sp modelId="{1FBC1CA8-332D-49C9-97C9-EEF077C08974}">
      <dsp:nvSpPr>
        <dsp:cNvPr id="0" name=""/>
        <dsp:cNvSpPr/>
      </dsp:nvSpPr>
      <dsp:spPr>
        <a:xfrm>
          <a:off x="0" y="1842973"/>
          <a:ext cx="10515600" cy="758598"/>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GB" sz="1900" kern="1200">
              <a:solidFill>
                <a:srgbClr val="FFFFFF"/>
              </a:solidFill>
              <a:latin typeface="Aptos" panose="02110004020202020204"/>
              <a:ea typeface="+mn-ea"/>
              <a:cs typeface="+mn-cs"/>
            </a:rPr>
            <a:t>Online feedback can help services listen, respond and learn in a more visible way </a:t>
          </a:r>
          <a:endParaRPr lang="en-US" sz="1900" kern="1200">
            <a:solidFill>
              <a:srgbClr val="FFFFFF"/>
            </a:solidFill>
            <a:latin typeface="Aptos" panose="02110004020202020204"/>
            <a:ea typeface="+mn-ea"/>
            <a:cs typeface="+mn-cs"/>
          </a:endParaRPr>
        </a:p>
      </dsp:txBody>
      <dsp:txXfrm>
        <a:off x="37032" y="1880005"/>
        <a:ext cx="10441536" cy="684534"/>
      </dsp:txXfrm>
    </dsp:sp>
    <dsp:sp modelId="{7F2D28C3-91E3-437A-9AEE-1C6794827CAD}">
      <dsp:nvSpPr>
        <dsp:cNvPr id="0" name=""/>
        <dsp:cNvSpPr/>
      </dsp:nvSpPr>
      <dsp:spPr>
        <a:xfrm>
          <a:off x="0" y="2656292"/>
          <a:ext cx="10515600" cy="758598"/>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100000"/>
            </a:lnSpc>
            <a:spcBef>
              <a:spcPct val="0"/>
            </a:spcBef>
            <a:spcAft>
              <a:spcPct val="35000"/>
            </a:spcAft>
            <a:buNone/>
          </a:pPr>
          <a:r>
            <a:rPr lang="en-GB" sz="1900" kern="1200">
              <a:solidFill>
                <a:srgbClr val="FFFFFF"/>
              </a:solidFill>
              <a:latin typeface="Aptos" panose="02110004020202020204"/>
              <a:ea typeface="+mn-ea"/>
              <a:cs typeface="+mn-cs"/>
            </a:rPr>
            <a:t>Public responses can build trust, show compassion and demonstrate that feedback leads to action </a:t>
          </a:r>
          <a:endParaRPr lang="en-US" sz="1900" kern="1200">
            <a:solidFill>
              <a:srgbClr val="FFFFFF"/>
            </a:solidFill>
            <a:latin typeface="Aptos" panose="02110004020202020204"/>
            <a:ea typeface="+mn-ea"/>
            <a:cs typeface="+mn-cs"/>
          </a:endParaRPr>
        </a:p>
      </dsp:txBody>
      <dsp:txXfrm>
        <a:off x="37032" y="2693324"/>
        <a:ext cx="10441536" cy="684534"/>
      </dsp:txXfrm>
    </dsp:sp>
    <dsp:sp modelId="{321C8DD4-645C-4227-B234-62FA69141E96}">
      <dsp:nvSpPr>
        <dsp:cNvPr id="0" name=""/>
        <dsp:cNvSpPr/>
      </dsp:nvSpPr>
      <dsp:spPr>
        <a:xfrm>
          <a:off x="0" y="3469611"/>
          <a:ext cx="10515600" cy="758598"/>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00000"/>
            </a:lnSpc>
            <a:spcBef>
              <a:spcPct val="0"/>
            </a:spcBef>
            <a:spcAft>
              <a:spcPct val="35000"/>
            </a:spcAft>
            <a:buNone/>
          </a:pPr>
          <a:r>
            <a:rPr lang="en-GB" sz="1900" kern="1200">
              <a:solidFill>
                <a:srgbClr val="FFFFFF"/>
              </a:solidFill>
              <a:latin typeface="Aptos" panose="02110004020202020204"/>
              <a:ea typeface="+mn-ea"/>
              <a:cs typeface="+mn-cs"/>
            </a:rPr>
            <a:t>The challenge is balancing openness, safety, confidentiality and staff confidence</a:t>
          </a:r>
        </a:p>
      </dsp:txBody>
      <dsp:txXfrm>
        <a:off x="37032" y="3506643"/>
        <a:ext cx="10441536" cy="6845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A1531-0097-41C7-8A9A-6368734E252A}">
      <dsp:nvSpPr>
        <dsp:cNvPr id="0" name=""/>
        <dsp:cNvSpPr/>
      </dsp:nvSpPr>
      <dsp:spPr>
        <a:xfrm>
          <a:off x="0" y="511552"/>
          <a:ext cx="10515600" cy="786240"/>
        </a:xfrm>
        <a:prstGeom prst="roundRect">
          <a:avLst/>
        </a:prstGeom>
        <a:solidFill>
          <a:srgbClr val="D04D7C"/>
        </a:solidFill>
        <a:ln w="19050" cap="flat" cmpd="sng" algn="ctr">
          <a:solidFill>
            <a:srgbClr val="D04D7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Where did it all begin?  </a:t>
          </a:r>
          <a:endParaRPr lang="en-US" sz="3200" kern="1200"/>
        </a:p>
      </dsp:txBody>
      <dsp:txXfrm>
        <a:off x="38381" y="549933"/>
        <a:ext cx="10438838" cy="709478"/>
      </dsp:txXfrm>
    </dsp:sp>
    <dsp:sp modelId="{B58A450E-44F2-410A-80B6-6ADC05621813}">
      <dsp:nvSpPr>
        <dsp:cNvPr id="0" name=""/>
        <dsp:cNvSpPr/>
      </dsp:nvSpPr>
      <dsp:spPr>
        <a:xfrm>
          <a:off x="0" y="1389953"/>
          <a:ext cx="10515600" cy="786240"/>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Capacity, Comprehension, Conversations, Consequences</a:t>
          </a:r>
          <a:endParaRPr lang="en-US" sz="3200" kern="1200"/>
        </a:p>
      </dsp:txBody>
      <dsp:txXfrm>
        <a:off x="38381" y="1428334"/>
        <a:ext cx="10438838" cy="709478"/>
      </dsp:txXfrm>
    </dsp:sp>
    <dsp:sp modelId="{1FBC1CA8-332D-49C9-97C9-EEF077C08974}">
      <dsp:nvSpPr>
        <dsp:cNvPr id="0" name=""/>
        <dsp:cNvSpPr/>
      </dsp:nvSpPr>
      <dsp:spPr>
        <a:xfrm>
          <a:off x="0" y="2268353"/>
          <a:ext cx="10515600" cy="786240"/>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Duty of Care and Safeguarding</a:t>
          </a:r>
          <a:endParaRPr lang="en-US" sz="3200" kern="1200"/>
        </a:p>
      </dsp:txBody>
      <dsp:txXfrm>
        <a:off x="38381" y="2306734"/>
        <a:ext cx="10438838" cy="709478"/>
      </dsp:txXfrm>
    </dsp:sp>
    <dsp:sp modelId="{F130EE56-A64B-4F75-90B4-7975BDC36E68}">
      <dsp:nvSpPr>
        <dsp:cNvPr id="0" name=""/>
        <dsp:cNvSpPr/>
      </dsp:nvSpPr>
      <dsp:spPr>
        <a:xfrm>
          <a:off x="0" y="3146753"/>
          <a:ext cx="10515600" cy="786240"/>
        </a:xfrm>
        <a:prstGeom prst="roundRect">
          <a:avLst/>
        </a:prstGeom>
        <a:solidFill>
          <a:srgbClr val="D04D7C"/>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Our Moderation Processes- where it gets tricky</a:t>
          </a:r>
          <a:endParaRPr lang="en-US" sz="3200" kern="1200"/>
        </a:p>
      </dsp:txBody>
      <dsp:txXfrm>
        <a:off x="38381" y="3185134"/>
        <a:ext cx="10438838" cy="7094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FFF88-F6AD-45E4-ACBA-4D106AC099CB}">
      <dsp:nvSpPr>
        <dsp:cNvPr id="0" name=""/>
        <dsp:cNvSpPr/>
      </dsp:nvSpPr>
      <dsp:spPr>
        <a:xfrm>
          <a:off x="0" y="25748"/>
          <a:ext cx="10515600" cy="786240"/>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Where are we now across the UK?</a:t>
          </a:r>
          <a:endParaRPr lang="en-US" sz="3200" kern="1200"/>
        </a:p>
      </dsp:txBody>
      <dsp:txXfrm>
        <a:off x="38381" y="64129"/>
        <a:ext cx="10438838" cy="709478"/>
      </dsp:txXfrm>
    </dsp:sp>
    <dsp:sp modelId="{CEA10E86-E006-48E8-AB51-A5EC1BD85620}">
      <dsp:nvSpPr>
        <dsp:cNvPr id="0" name=""/>
        <dsp:cNvSpPr/>
      </dsp:nvSpPr>
      <dsp:spPr>
        <a:xfrm>
          <a:off x="0" y="904148"/>
          <a:ext cx="10515600" cy="786240"/>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Specialist Services Forensic and Prison Services</a:t>
          </a:r>
          <a:endParaRPr lang="en-US" sz="3200" kern="1200"/>
        </a:p>
      </dsp:txBody>
      <dsp:txXfrm>
        <a:off x="38381" y="942529"/>
        <a:ext cx="10438838" cy="709478"/>
      </dsp:txXfrm>
    </dsp:sp>
    <dsp:sp modelId="{60B0AE34-2D83-406A-BB45-50620CC5AF27}">
      <dsp:nvSpPr>
        <dsp:cNvPr id="0" name=""/>
        <dsp:cNvSpPr/>
      </dsp:nvSpPr>
      <dsp:spPr>
        <a:xfrm>
          <a:off x="0" y="1782549"/>
          <a:ext cx="10515600" cy="786240"/>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Successes and Challenges</a:t>
          </a:r>
          <a:endParaRPr lang="en-US" sz="3200" kern="1200"/>
        </a:p>
      </dsp:txBody>
      <dsp:txXfrm>
        <a:off x="38381" y="1820930"/>
        <a:ext cx="10438838" cy="709478"/>
      </dsp:txXfrm>
    </dsp:sp>
    <dsp:sp modelId="{4472D786-D5C1-43A5-94E6-C41402E0450E}">
      <dsp:nvSpPr>
        <dsp:cNvPr id="0" name=""/>
        <dsp:cNvSpPr/>
      </dsp:nvSpPr>
      <dsp:spPr>
        <a:xfrm>
          <a:off x="0" y="2660949"/>
          <a:ext cx="10515600" cy="786240"/>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How do we compare with other feedback mechanisms?</a:t>
          </a:r>
          <a:endParaRPr lang="en-US" sz="3200" kern="1200"/>
        </a:p>
      </dsp:txBody>
      <dsp:txXfrm>
        <a:off x="38381" y="2699330"/>
        <a:ext cx="10438838" cy="709478"/>
      </dsp:txXfrm>
    </dsp:sp>
    <dsp:sp modelId="{4AD2A580-6DA5-4493-98C7-A5455FDC6D32}">
      <dsp:nvSpPr>
        <dsp:cNvPr id="0" name=""/>
        <dsp:cNvSpPr/>
      </dsp:nvSpPr>
      <dsp:spPr>
        <a:xfrm>
          <a:off x="0" y="3539349"/>
          <a:ext cx="10515600" cy="786240"/>
        </a:xfrm>
        <a:prstGeom prst="roundRect">
          <a:avLst/>
        </a:prstGeom>
        <a:solidFill>
          <a:srgbClr val="D04D7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Where to from here?</a:t>
          </a:r>
          <a:endParaRPr lang="en-US" sz="3200" kern="1200"/>
        </a:p>
      </dsp:txBody>
      <dsp:txXfrm>
        <a:off x="38381" y="3577730"/>
        <a:ext cx="10438838" cy="7094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5A65F-6DA9-462C-BB5C-601BD5ED2064}"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A78E97-C41C-4250-90C9-F17FB4EC6A14}" type="slidenum">
              <a:rPr lang="en-GB" smtClean="0"/>
              <a:t>‹#›</a:t>
            </a:fld>
            <a:endParaRPr lang="en-GB"/>
          </a:p>
        </p:txBody>
      </p:sp>
    </p:spTree>
    <p:extLst>
      <p:ext uri="{BB962C8B-B14F-4D97-AF65-F5344CB8AC3E}">
        <p14:creationId xmlns:p14="http://schemas.microsoft.com/office/powerpoint/2010/main" val="107520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1</a:t>
            </a:fld>
            <a:endParaRPr lang="en-GB"/>
          </a:p>
        </p:txBody>
      </p:sp>
    </p:spTree>
    <p:extLst>
      <p:ext uri="{BB962C8B-B14F-4D97-AF65-F5344CB8AC3E}">
        <p14:creationId xmlns:p14="http://schemas.microsoft.com/office/powerpoint/2010/main" val="3277393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13</a:t>
            </a:fld>
            <a:endParaRPr lang="en-GB"/>
          </a:p>
        </p:txBody>
      </p:sp>
    </p:spTree>
    <p:extLst>
      <p:ext uri="{BB962C8B-B14F-4D97-AF65-F5344CB8AC3E}">
        <p14:creationId xmlns:p14="http://schemas.microsoft.com/office/powerpoint/2010/main" val="3753508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14</a:t>
            </a:fld>
            <a:endParaRPr lang="en-GB"/>
          </a:p>
        </p:txBody>
      </p:sp>
    </p:spTree>
    <p:extLst>
      <p:ext uri="{BB962C8B-B14F-4D97-AF65-F5344CB8AC3E}">
        <p14:creationId xmlns:p14="http://schemas.microsoft.com/office/powerpoint/2010/main" val="286712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2</a:t>
            </a:fld>
            <a:endParaRPr lang="en-GB"/>
          </a:p>
        </p:txBody>
      </p:sp>
    </p:spTree>
    <p:extLst>
      <p:ext uri="{BB962C8B-B14F-4D97-AF65-F5344CB8AC3E}">
        <p14:creationId xmlns:p14="http://schemas.microsoft.com/office/powerpoint/2010/main" val="3212778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3</a:t>
            </a:fld>
            <a:endParaRPr lang="en-GB"/>
          </a:p>
        </p:txBody>
      </p:sp>
    </p:spTree>
    <p:extLst>
      <p:ext uri="{BB962C8B-B14F-4D97-AF65-F5344CB8AC3E}">
        <p14:creationId xmlns:p14="http://schemas.microsoft.com/office/powerpoint/2010/main" val="3207966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4</a:t>
            </a:fld>
            <a:endParaRPr lang="en-GB"/>
          </a:p>
        </p:txBody>
      </p:sp>
    </p:spTree>
    <p:extLst>
      <p:ext uri="{BB962C8B-B14F-4D97-AF65-F5344CB8AC3E}">
        <p14:creationId xmlns:p14="http://schemas.microsoft.com/office/powerpoint/2010/main" val="3736616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Before we move into the main discussion, it’s worth taking a moment to set the scene for why this topic matters and why we chose to have this Subscriber Chat around Care Opinion in MH services.</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We often hear from subscribers how feedback in mental health services can feel very different from feedback in other parts of health services. </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People may be sharing experiences that are highly personal, emotionally complex, or connected to times when they felt particularly vulnerable. For some people, giving feedback face to face may feel difficult, or they may not know whether what they say will be heard or acted on or whether its going to affect their care going forward.</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Care Opinion gives people another route to share their experience — in their own words, and in a way that services can listen to, respond to and learn from. When responses are public, they can also show others that the service is listening, that feedback is valued, and that there is a commitment to improvement.</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At the same time, we know there are understandable concerns in mental health settings. </a:t>
            </a:r>
          </a:p>
          <a:p>
            <a:r>
              <a:rPr lang="en-GB" sz="1200" kern="1200">
                <a:solidFill>
                  <a:schemeClr val="tx1"/>
                </a:solidFill>
                <a:effectLst/>
                <a:latin typeface="+mn-lt"/>
                <a:ea typeface="+mn-ea"/>
                <a:cs typeface="+mn-cs"/>
              </a:rPr>
              <a:t>Services need to think carefully about confidentiality, safeguarding, how to respond to distressing or critical stories, and how to support staff to feel confident when replying publicly.</a:t>
            </a:r>
          </a:p>
          <a:p>
            <a:r>
              <a:rPr lang="en-GB" sz="1200" kern="1200">
                <a:solidFill>
                  <a:schemeClr val="tx1"/>
                </a:solidFill>
                <a:effectLst/>
                <a:latin typeface="+mn-lt"/>
                <a:ea typeface="+mn-ea"/>
                <a:cs typeface="+mn-cs"/>
              </a:rPr>
              <a:t>So today’s session is really about exploring that balance: how we can encourage openness and learning, while also keeping people safe, protecting confidentiality, and supporting staff and services to respond well.</a:t>
            </a:r>
          </a:p>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5</a:t>
            </a:fld>
            <a:endParaRPr lang="en-GB"/>
          </a:p>
        </p:txBody>
      </p:sp>
    </p:spTree>
    <p:extLst>
      <p:ext uri="{BB962C8B-B14F-4D97-AF65-F5344CB8AC3E}">
        <p14:creationId xmlns:p14="http://schemas.microsoft.com/office/powerpoint/2010/main" val="1126155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6</a:t>
            </a:fld>
            <a:endParaRPr lang="en-GB"/>
          </a:p>
        </p:txBody>
      </p:sp>
    </p:spTree>
    <p:extLst>
      <p:ext uri="{BB962C8B-B14F-4D97-AF65-F5344CB8AC3E}">
        <p14:creationId xmlns:p14="http://schemas.microsoft.com/office/powerpoint/2010/main" val="1606123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10</a:t>
            </a:fld>
            <a:endParaRPr lang="en-GB"/>
          </a:p>
        </p:txBody>
      </p:sp>
    </p:spTree>
    <p:extLst>
      <p:ext uri="{BB962C8B-B14F-4D97-AF65-F5344CB8AC3E}">
        <p14:creationId xmlns:p14="http://schemas.microsoft.com/office/powerpoint/2010/main" val="65891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11</a:t>
            </a:fld>
            <a:endParaRPr lang="en-GB"/>
          </a:p>
        </p:txBody>
      </p:sp>
    </p:spTree>
    <p:extLst>
      <p:ext uri="{BB962C8B-B14F-4D97-AF65-F5344CB8AC3E}">
        <p14:creationId xmlns:p14="http://schemas.microsoft.com/office/powerpoint/2010/main" val="2565060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EA78E97-C41C-4250-90C9-F17FB4EC6A14}" type="slidenum">
              <a:rPr lang="en-GB" smtClean="0"/>
              <a:t>12</a:t>
            </a:fld>
            <a:endParaRPr lang="en-GB"/>
          </a:p>
        </p:txBody>
      </p:sp>
    </p:spTree>
    <p:extLst>
      <p:ext uri="{BB962C8B-B14F-4D97-AF65-F5344CB8AC3E}">
        <p14:creationId xmlns:p14="http://schemas.microsoft.com/office/powerpoint/2010/main" val="1355373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7147C-BFD9-2FCB-38DB-0D50E1ED0C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95C76EB-4583-C3E0-9EE0-A1C3F882B2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D9AF9A7-F783-63DC-D290-E505DD3A492E}"/>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5" name="Footer Placeholder 4">
            <a:extLst>
              <a:ext uri="{FF2B5EF4-FFF2-40B4-BE49-F238E27FC236}">
                <a16:creationId xmlns:a16="http://schemas.microsoft.com/office/drawing/2014/main" id="{D11DEFD5-0D4D-6D7D-2A65-9105C7ED72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6636E5-C4D1-2795-659F-C2549BB57D06}"/>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627135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4FCF3-F885-3473-8312-C4CE42181E2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D63A54-AE6A-A823-C2D9-77030A4083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178D0B-D23C-5A2C-112B-1C440E977B5A}"/>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5" name="Footer Placeholder 4">
            <a:extLst>
              <a:ext uri="{FF2B5EF4-FFF2-40B4-BE49-F238E27FC236}">
                <a16:creationId xmlns:a16="http://schemas.microsoft.com/office/drawing/2014/main" id="{E336870B-7114-9460-564C-470191BEFE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00AE0A-25A1-78FE-B8B4-1086B9598E0A}"/>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418845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1A628B-CBCB-F80D-EDDC-BAA2E777514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6FFB5C-3D0E-99B4-A3FA-909E02E659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8B1BB6-D9EA-C5CF-1194-A5C28315A1CD}"/>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5" name="Footer Placeholder 4">
            <a:extLst>
              <a:ext uri="{FF2B5EF4-FFF2-40B4-BE49-F238E27FC236}">
                <a16:creationId xmlns:a16="http://schemas.microsoft.com/office/drawing/2014/main" id="{4223349A-5597-E0A0-BE9B-4A8D50BD1A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9470C2-CC46-2DA2-FF3A-8979802F27E2}"/>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2242220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5E9A4-6B9A-A322-9EF7-BF2449E5F9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FA4931-BE6B-97E8-392F-DE1A8D9C70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94260B-75B9-5DEA-CA9A-94D9D256EEC2}"/>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5" name="Footer Placeholder 4">
            <a:extLst>
              <a:ext uri="{FF2B5EF4-FFF2-40B4-BE49-F238E27FC236}">
                <a16:creationId xmlns:a16="http://schemas.microsoft.com/office/drawing/2014/main" id="{14292B45-97E7-A38F-0C0E-83E16FE8CC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027B9C-7184-129D-A01B-FB26614CC9E7}"/>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179459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60F05-B7BC-A1E8-FCEE-8DD47210D4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7EB26A-93A4-CE87-40AF-A5EF7DAB265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413133-325A-C962-44BD-69183E261424}"/>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5" name="Footer Placeholder 4">
            <a:extLst>
              <a:ext uri="{FF2B5EF4-FFF2-40B4-BE49-F238E27FC236}">
                <a16:creationId xmlns:a16="http://schemas.microsoft.com/office/drawing/2014/main" id="{BB458935-28DC-F035-718A-38D226CD33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46FD87-5A35-C4E8-6B71-F91D19F91DD0}"/>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1933670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9AB54-7BF1-FC21-8C86-199609A7DF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25FE3E-F056-9329-202F-24AB2175E5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1D2E0F-6536-4B2A-1ACA-92D2AF520E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0603C3D-36E7-534B-ED52-568AC2AD434F}"/>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6" name="Footer Placeholder 5">
            <a:extLst>
              <a:ext uri="{FF2B5EF4-FFF2-40B4-BE49-F238E27FC236}">
                <a16:creationId xmlns:a16="http://schemas.microsoft.com/office/drawing/2014/main" id="{CED305C9-A5FF-D4BB-09B0-A994FDCB16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825696-F1BA-AADC-D9EE-DA9090E7DFCC}"/>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880044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69DD1-6491-6034-351A-2677276B07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818AED-64FA-60FF-ED1D-DF065E2D1C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D2615C-A052-59EF-E27D-1E90E6C278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A24A26-7327-D609-3815-28656AE663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3F2C01-BBD4-BCD9-BA8A-D3D4343572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89196D0-20E6-3079-07E4-AEA44784E007}"/>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8" name="Footer Placeholder 7">
            <a:extLst>
              <a:ext uri="{FF2B5EF4-FFF2-40B4-BE49-F238E27FC236}">
                <a16:creationId xmlns:a16="http://schemas.microsoft.com/office/drawing/2014/main" id="{93249A96-8BC5-C35E-97BA-49178ABF150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00EC88-79F0-48FC-97CA-44DE413A1D7F}"/>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3543600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778D9-6E10-7829-EA75-E0F811911A1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D0DB694-0D80-9DBF-68B6-06040219D0F2}"/>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4" name="Footer Placeholder 3">
            <a:extLst>
              <a:ext uri="{FF2B5EF4-FFF2-40B4-BE49-F238E27FC236}">
                <a16:creationId xmlns:a16="http://schemas.microsoft.com/office/drawing/2014/main" id="{DC188C7C-7091-BB7C-6BE6-D5F2C7EDA3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70623EC-58E0-6011-E6E6-F10CDA0CEBA2}"/>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2080857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55EB06-FFBD-9B02-3AF2-96B4B3C06692}"/>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3" name="Footer Placeholder 2">
            <a:extLst>
              <a:ext uri="{FF2B5EF4-FFF2-40B4-BE49-F238E27FC236}">
                <a16:creationId xmlns:a16="http://schemas.microsoft.com/office/drawing/2014/main" id="{573A3A30-8CC8-6B41-81C5-CC8FC1A96A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C1058EC-3D69-8A87-FA90-BB9A7F95FC43}"/>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4265189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93926-F25E-A78A-2D2D-452BB5E293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D61172-231F-9E34-AED6-C2FDAABF52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332FB4-86FF-A637-B78E-BD8066C91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ED66F6-CABD-3D90-B8D3-DF211437AF99}"/>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6" name="Footer Placeholder 5">
            <a:extLst>
              <a:ext uri="{FF2B5EF4-FFF2-40B4-BE49-F238E27FC236}">
                <a16:creationId xmlns:a16="http://schemas.microsoft.com/office/drawing/2014/main" id="{C36D241B-D034-6541-D6EF-02D44595D8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475E0C-06BE-60CB-2E6F-8CBBA36EAD11}"/>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2908854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0AA0-3A09-6099-4D5B-2FE8FD24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00BF755-F657-A9E0-A551-9CF7F70EF8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E59A0C9-453C-46DF-F6EA-C19C7A8356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31EFC1-9212-E236-3985-ABF5DD68ABDA}"/>
              </a:ext>
            </a:extLst>
          </p:cNvPr>
          <p:cNvSpPr>
            <a:spLocks noGrp="1"/>
          </p:cNvSpPr>
          <p:nvPr>
            <p:ph type="dt" sz="half" idx="10"/>
          </p:nvPr>
        </p:nvSpPr>
        <p:spPr/>
        <p:txBody>
          <a:bodyPr/>
          <a:lstStyle/>
          <a:p>
            <a:fld id="{08FA9E69-3D53-43FE-BD19-9D0C8DCC3654}" type="datetimeFigureOut">
              <a:rPr lang="en-GB" smtClean="0"/>
              <a:t>18/06/2026</a:t>
            </a:fld>
            <a:endParaRPr lang="en-GB"/>
          </a:p>
        </p:txBody>
      </p:sp>
      <p:sp>
        <p:nvSpPr>
          <p:cNvPr id="6" name="Footer Placeholder 5">
            <a:extLst>
              <a:ext uri="{FF2B5EF4-FFF2-40B4-BE49-F238E27FC236}">
                <a16:creationId xmlns:a16="http://schemas.microsoft.com/office/drawing/2014/main" id="{A21FAFB0-648C-A81A-023E-784E8ABCBC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B95E40-036E-B235-F231-607E851FE5A2}"/>
              </a:ext>
            </a:extLst>
          </p:cNvPr>
          <p:cNvSpPr>
            <a:spLocks noGrp="1"/>
          </p:cNvSpPr>
          <p:nvPr>
            <p:ph type="sldNum" sz="quarter" idx="12"/>
          </p:nvPr>
        </p:nvSpPr>
        <p:spPr/>
        <p:txBody>
          <a:bodyPr/>
          <a:lstStyle/>
          <a:p>
            <a:fld id="{8D5FA889-71C3-4AB0-916A-869D57195F6B}" type="slidenum">
              <a:rPr lang="en-GB" smtClean="0"/>
              <a:t>‹#›</a:t>
            </a:fld>
            <a:endParaRPr lang="en-GB"/>
          </a:p>
        </p:txBody>
      </p:sp>
    </p:spTree>
    <p:extLst>
      <p:ext uri="{BB962C8B-B14F-4D97-AF65-F5344CB8AC3E}">
        <p14:creationId xmlns:p14="http://schemas.microsoft.com/office/powerpoint/2010/main" val="1243879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A34B3E-75AC-493B-DB6F-C5A7E39655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7B2CC3-0E44-FA57-2298-4AA815E684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28EB76-6AA9-7412-A3A7-E3FE90083D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FA9E69-3D53-43FE-BD19-9D0C8DCC3654}" type="datetimeFigureOut">
              <a:rPr lang="en-GB" smtClean="0"/>
              <a:t>18/06/2026</a:t>
            </a:fld>
            <a:endParaRPr lang="en-GB"/>
          </a:p>
        </p:txBody>
      </p:sp>
      <p:sp>
        <p:nvSpPr>
          <p:cNvPr id="5" name="Footer Placeholder 4">
            <a:extLst>
              <a:ext uri="{FF2B5EF4-FFF2-40B4-BE49-F238E27FC236}">
                <a16:creationId xmlns:a16="http://schemas.microsoft.com/office/drawing/2014/main" id="{649B786B-0A2C-676F-BFCF-D0E74DC4A1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FE7DFEA-8352-90EA-832F-8E6FA8B4B7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5FA889-71C3-4AB0-916A-869D57195F6B}" type="slidenum">
              <a:rPr lang="en-GB" smtClean="0"/>
              <a:t>‹#›</a:t>
            </a:fld>
            <a:endParaRPr lang="en-GB"/>
          </a:p>
        </p:txBody>
      </p:sp>
    </p:spTree>
    <p:extLst>
      <p:ext uri="{BB962C8B-B14F-4D97-AF65-F5344CB8AC3E}">
        <p14:creationId xmlns:p14="http://schemas.microsoft.com/office/powerpoint/2010/main" val="3281609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reopinion.org.uk/blogposts/794/feedback-via-care-opinion-a-dainty-dish-to-s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8" Type="http://schemas.openxmlformats.org/officeDocument/2006/relationships/hyperlink" Target="https://www.careopinion.org.uk/info/subscriber-know-how" TargetMode="External"/><Relationship Id="rId3" Type="http://schemas.openxmlformats.org/officeDocument/2006/relationships/hyperlink" Target="https://www.careopinion.org.uk/blogposts/1373/mental-health-awareness-week-at-care-opinion" TargetMode="External"/><Relationship Id="rId7" Type="http://schemas.openxmlformats.org/officeDocument/2006/relationships/hyperlink" Target="https://www.careopinion.org.uk/info/understanding-mod" TargetMode="External"/><Relationship Id="rId12" Type="http://schemas.openxmlformats.org/officeDocument/2006/relationships/image" Target="../media/image16.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careopinion.org.uk/blogposts/1365/humanity-in-action--reflections-from-our-10th-care-opinion-c" TargetMode="External"/><Relationship Id="rId11" Type="http://schemas.openxmlformats.org/officeDocument/2006/relationships/image" Target="../media/image15.png"/><Relationship Id="rId5" Type="http://schemas.openxmlformats.org/officeDocument/2006/relationships/hyperlink" Target="https://www.careopinion.org.uk/blogposts/1193/care-opinion-for-in-patient-mental-health-learning-disabilit" TargetMode="External"/><Relationship Id="rId10" Type="http://schemas.openxmlformats.org/officeDocument/2006/relationships/image" Target="../media/image14.png"/><Relationship Id="rId4" Type="http://schemas.openxmlformats.org/officeDocument/2006/relationships/hyperlink" Target="https://www.careopinion.org.uk/blogposts/1305/safeguarding-assigning-criticality-workshop" TargetMode="External"/><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24A8E-61E8-FE23-40C6-EF2FD4E18BDD}"/>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DE852FE3-4BBB-E9FC-729E-002917F647E7}"/>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1CBC48E3-5804-1A38-7FCB-78F3B1BD5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67438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C84D7-F876-2434-A0C0-2EA73D65A8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53F1871-F1F0-E0D2-C9E9-62A7266F07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9464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BEA86C-C978-EC4E-9C12-857CEF3152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8688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36C41-46BE-6015-2CFC-962C1ADEBC75}"/>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F7C45CE7-34E2-9AF0-D1E8-042572FE0064}"/>
              </a:ext>
            </a:extLst>
          </p:cNvPr>
          <p:cNvSpPr/>
          <p:nvPr/>
        </p:nvSpPr>
        <p:spPr>
          <a:xfrm>
            <a:off x="849086" y="707571"/>
            <a:ext cx="10842167" cy="4351338"/>
          </a:xfrm>
          <a:prstGeom prst="roundRect">
            <a:avLst/>
          </a:prstGeom>
          <a:solidFill>
            <a:srgbClr val="FDDBEE"/>
          </a:solidFill>
          <a:ln>
            <a:solidFill>
              <a:srgbClr val="FCC0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0CCA6825-4AAE-A379-1009-93BCC96E939C}"/>
              </a:ext>
            </a:extLst>
          </p:cNvPr>
          <p:cNvSpPr/>
          <p:nvPr/>
        </p:nvSpPr>
        <p:spPr>
          <a:xfrm>
            <a:off x="6096000" y="5486400"/>
            <a:ext cx="3222171" cy="1001486"/>
          </a:xfrm>
          <a:prstGeom prst="roundRect">
            <a:avLst/>
          </a:prstGeom>
          <a:solidFill>
            <a:srgbClr val="FDDBEE"/>
          </a:solidFill>
          <a:ln>
            <a:solidFill>
              <a:srgbClr val="FCC0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8295A9E4-32B7-73B4-6887-902B1680427F}"/>
              </a:ext>
            </a:extLst>
          </p:cNvPr>
          <p:cNvSpPr>
            <a:spLocks noGrp="1"/>
          </p:cNvSpPr>
          <p:nvPr>
            <p:ph idx="1"/>
          </p:nvPr>
        </p:nvSpPr>
        <p:spPr>
          <a:xfrm>
            <a:off x="936172" y="883217"/>
            <a:ext cx="10515600" cy="4351338"/>
          </a:xfrm>
        </p:spPr>
        <p:txBody>
          <a:bodyPr vert="horz" lIns="91440" tIns="45720" rIns="91440" bIns="45720" rtlCol="0" anchor="t">
            <a:normAutofit fontScale="77500" lnSpcReduction="20000"/>
          </a:bodyPr>
          <a:lstStyle/>
          <a:p>
            <a:pPr marL="0" indent="0">
              <a:buNone/>
            </a:pPr>
            <a:r>
              <a:rPr lang="en-GB" sz="3600" b="1">
                <a:solidFill>
                  <a:srgbClr val="623849"/>
                </a:solidFill>
                <a:latin typeface="Veto"/>
              </a:rPr>
              <a:t>A Catherine Wheel: Author quote</a:t>
            </a:r>
            <a:r>
              <a:rPr lang="en-GB" sz="3600">
                <a:solidFill>
                  <a:srgbClr val="623849"/>
                </a:solidFill>
                <a:latin typeface="Veto"/>
              </a:rPr>
              <a:t>:</a:t>
            </a:r>
          </a:p>
          <a:p>
            <a:pPr marL="0" indent="0">
              <a:buNone/>
            </a:pPr>
            <a:r>
              <a:rPr lang="en-GB" sz="3600">
                <a:solidFill>
                  <a:srgbClr val="623849"/>
                </a:solidFill>
                <a:latin typeface="Veto"/>
              </a:rPr>
              <a:t>“Feedback is a way to tell you how the services I have, help me, hinder me, fill me with despair, and make me sing along with Abba”.</a:t>
            </a:r>
          </a:p>
          <a:p>
            <a:pPr marL="0" indent="0">
              <a:buNone/>
            </a:pPr>
            <a:r>
              <a:rPr lang="en-GB" sz="3600">
                <a:solidFill>
                  <a:srgbClr val="623849"/>
                </a:solidFill>
                <a:latin typeface="Veto"/>
              </a:rPr>
              <a:t>“Anonymity makes feedback a less scary and risky thing to do. I can’t help worrying about life’s what ifs… what if they take my services away if I speak out? If they’re horrible to me afterwards? If they see my anger as poor mental health, rather than being quite frankly fed up with your service?</a:t>
            </a:r>
          </a:p>
          <a:p>
            <a:pPr marL="0" indent="0">
              <a:buNone/>
            </a:pPr>
            <a:r>
              <a:rPr lang="en-GB" sz="3600">
                <a:solidFill>
                  <a:srgbClr val="623849"/>
                </a:solidFill>
                <a:latin typeface="Veto"/>
              </a:rPr>
              <a:t>Posting here takes feedback out of the helping relationship and stops it from being seen as biting the hand reaching out to us. Care Opinion is a step removed. We share with you, the providers, instead. No one takes it personally or feels misunderstood”.</a:t>
            </a:r>
          </a:p>
          <a:p>
            <a:endParaRPr lang="en-GB"/>
          </a:p>
          <a:p>
            <a:endParaRPr lang="en-GB"/>
          </a:p>
          <a:p>
            <a:endParaRPr lang="en-GB"/>
          </a:p>
        </p:txBody>
      </p:sp>
      <p:cxnSp>
        <p:nvCxnSpPr>
          <p:cNvPr id="4" name="Straight Connector 3">
            <a:extLst>
              <a:ext uri="{FF2B5EF4-FFF2-40B4-BE49-F238E27FC236}">
                <a16:creationId xmlns:a16="http://schemas.microsoft.com/office/drawing/2014/main" id="{B7793130-0617-7704-A7E4-CE406185A039}"/>
              </a:ext>
            </a:extLst>
          </p:cNvPr>
          <p:cNvCxnSpPr/>
          <p:nvPr/>
        </p:nvCxnSpPr>
        <p:spPr>
          <a:xfrm>
            <a:off x="217714" y="0"/>
            <a:ext cx="0" cy="6858000"/>
          </a:xfrm>
          <a:prstGeom prst="line">
            <a:avLst/>
          </a:prstGeom>
          <a:ln w="69850" cmpd="sng">
            <a:solidFill>
              <a:srgbClr val="D04E7C"/>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D1A7BB49-8E1A-62DF-31F9-2AF86C747208}"/>
              </a:ext>
            </a:extLst>
          </p:cNvPr>
          <p:cNvCxnSpPr/>
          <p:nvPr/>
        </p:nvCxnSpPr>
        <p:spPr>
          <a:xfrm>
            <a:off x="97971" y="0"/>
            <a:ext cx="0" cy="6858000"/>
          </a:xfrm>
          <a:prstGeom prst="line">
            <a:avLst/>
          </a:prstGeom>
          <a:ln w="69850" cmpd="sng">
            <a:solidFill>
              <a:srgbClr val="5B1E45"/>
            </a:solidFill>
          </a:ln>
        </p:spPr>
        <p:style>
          <a:lnRef idx="2">
            <a:schemeClr val="accent1"/>
          </a:lnRef>
          <a:fillRef idx="0">
            <a:schemeClr val="accent1"/>
          </a:fillRef>
          <a:effectRef idx="1">
            <a:schemeClr val="accent1"/>
          </a:effectRef>
          <a:fontRef idx="minor">
            <a:schemeClr val="tx1"/>
          </a:fontRef>
        </p:style>
      </p:cxnSp>
      <p:pic>
        <p:nvPicPr>
          <p:cNvPr id="9" name="Graphic 8" descr="Storytelling with solid fill">
            <a:hlinkClick r:id="rId3"/>
            <a:extLst>
              <a:ext uri="{FF2B5EF4-FFF2-40B4-BE49-F238E27FC236}">
                <a16:creationId xmlns:a16="http://schemas.microsoft.com/office/drawing/2014/main" id="{5F7B257B-F623-0B64-4EC8-5D6DA3D334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42717" y="5058909"/>
            <a:ext cx="1709055" cy="1709055"/>
          </a:xfrm>
          <a:prstGeom prst="rect">
            <a:avLst/>
          </a:prstGeom>
        </p:spPr>
      </p:pic>
      <p:sp>
        <p:nvSpPr>
          <p:cNvPr id="10" name="TextBox 9">
            <a:extLst>
              <a:ext uri="{FF2B5EF4-FFF2-40B4-BE49-F238E27FC236}">
                <a16:creationId xmlns:a16="http://schemas.microsoft.com/office/drawing/2014/main" id="{886EE94C-68FD-7683-4FCD-1E37007E79A0}"/>
              </a:ext>
            </a:extLst>
          </p:cNvPr>
          <p:cNvSpPr txBox="1"/>
          <p:nvPr/>
        </p:nvSpPr>
        <p:spPr>
          <a:xfrm>
            <a:off x="6193972" y="5508411"/>
            <a:ext cx="2952317" cy="923330"/>
          </a:xfrm>
          <a:prstGeom prst="rect">
            <a:avLst/>
          </a:prstGeom>
          <a:noFill/>
        </p:spPr>
        <p:txBody>
          <a:bodyPr wrap="square" rtlCol="0">
            <a:spAutoFit/>
          </a:bodyPr>
          <a:lstStyle/>
          <a:p>
            <a:r>
              <a:rPr lang="en-US" b="1">
                <a:solidFill>
                  <a:srgbClr val="623849"/>
                </a:solidFill>
                <a:latin typeface="Veto"/>
              </a:rPr>
              <a:t>Read the amazing blog from Nottinghamshire Healthcare NHS Foundation Trust </a:t>
            </a:r>
            <a:r>
              <a:rPr lang="en-US" b="1">
                <a:solidFill>
                  <a:srgbClr val="623849"/>
                </a:solidFill>
                <a:latin typeface="Veto"/>
                <a:sym typeface="Wingdings" panose="05000000000000000000" pitchFamily="2" charset="2"/>
              </a:rPr>
              <a:t></a:t>
            </a:r>
            <a:endParaRPr lang="en-GB" b="1">
              <a:solidFill>
                <a:srgbClr val="623849"/>
              </a:solidFill>
              <a:latin typeface="Veto"/>
            </a:endParaRPr>
          </a:p>
        </p:txBody>
      </p:sp>
    </p:spTree>
    <p:extLst>
      <p:ext uri="{BB962C8B-B14F-4D97-AF65-F5344CB8AC3E}">
        <p14:creationId xmlns:p14="http://schemas.microsoft.com/office/powerpoint/2010/main" val="3430739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A02F2-D60B-B275-1DEB-1A006E76A9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AE368-3AE3-0B5E-576C-F567077A372D}"/>
              </a:ext>
            </a:extLst>
          </p:cNvPr>
          <p:cNvSpPr>
            <a:spLocks noGrp="1"/>
          </p:cNvSpPr>
          <p:nvPr>
            <p:ph type="title"/>
          </p:nvPr>
        </p:nvSpPr>
        <p:spPr>
          <a:xfrm>
            <a:off x="489487" y="-32452"/>
            <a:ext cx="10515600" cy="1325563"/>
          </a:xfrm>
        </p:spPr>
        <p:txBody>
          <a:bodyPr>
            <a:normAutofit/>
          </a:bodyPr>
          <a:lstStyle/>
          <a:p>
            <a:r>
              <a:rPr lang="en-US" b="1">
                <a:solidFill>
                  <a:srgbClr val="660033"/>
                </a:solidFill>
                <a:latin typeface="Veto"/>
              </a:rPr>
              <a:t>Helpful guidance/ resources:</a:t>
            </a:r>
          </a:p>
        </p:txBody>
      </p:sp>
      <p:sp>
        <p:nvSpPr>
          <p:cNvPr id="3" name="Content Placeholder 2">
            <a:extLst>
              <a:ext uri="{FF2B5EF4-FFF2-40B4-BE49-F238E27FC236}">
                <a16:creationId xmlns:a16="http://schemas.microsoft.com/office/drawing/2014/main" id="{7D483846-321A-F695-4AF5-C18B24ACF006}"/>
              </a:ext>
            </a:extLst>
          </p:cNvPr>
          <p:cNvSpPr>
            <a:spLocks noGrp="1"/>
          </p:cNvSpPr>
          <p:nvPr>
            <p:ph idx="1"/>
          </p:nvPr>
        </p:nvSpPr>
        <p:spPr>
          <a:xfrm>
            <a:off x="489487" y="1141414"/>
            <a:ext cx="7920031" cy="5776913"/>
          </a:xfrm>
        </p:spPr>
        <p:txBody>
          <a:bodyPr vert="horz" lIns="91440" tIns="45720" rIns="91440" bIns="45720" rtlCol="0" anchor="t">
            <a:normAutofit lnSpcReduction="10000"/>
          </a:bodyPr>
          <a:lstStyle/>
          <a:p>
            <a:r>
              <a:rPr lang="en-US" b="1">
                <a:solidFill>
                  <a:srgbClr val="623849"/>
                </a:solidFill>
                <a:latin typeface="Veto"/>
              </a:rPr>
              <a:t>Mental Health Awareness Week </a:t>
            </a:r>
            <a:r>
              <a:rPr lang="en-US">
                <a:solidFill>
                  <a:srgbClr val="623849"/>
                </a:solidFill>
                <a:latin typeface="Veto"/>
              </a:rPr>
              <a:t>at Care Opinion </a:t>
            </a:r>
            <a:r>
              <a:rPr lang="en-US">
                <a:solidFill>
                  <a:srgbClr val="623849"/>
                </a:solidFill>
                <a:latin typeface="Veto"/>
                <a:hlinkClick r:id="rId3">
                  <a:extLst>
                    <a:ext uri="{A12FA001-AC4F-418D-AE19-62706E023703}">
                      <ahyp:hlinkClr xmlns:ahyp="http://schemas.microsoft.com/office/drawing/2018/hyperlinkcolor" val="tx"/>
                    </a:ext>
                  </a:extLst>
                </a:hlinkClick>
              </a:rPr>
              <a:t>Blog</a:t>
            </a:r>
            <a:endParaRPr lang="en-US">
              <a:solidFill>
                <a:srgbClr val="623849"/>
              </a:solidFill>
              <a:latin typeface="Veto"/>
            </a:endParaRPr>
          </a:p>
          <a:p>
            <a:r>
              <a:rPr lang="en-GB" b="1">
                <a:solidFill>
                  <a:srgbClr val="623849"/>
                </a:solidFill>
                <a:latin typeface="Veto"/>
                <a:hlinkClick r:id="rId4">
                  <a:extLst>
                    <a:ext uri="{A12FA001-AC4F-418D-AE19-62706E023703}">
                      <ahyp:hlinkClr xmlns:ahyp="http://schemas.microsoft.com/office/drawing/2018/hyperlinkcolor" val="tx"/>
                    </a:ext>
                  </a:extLst>
                </a:hlinkClick>
              </a:rPr>
              <a:t>Safeguarding &amp; Assigning Criticality Workshop </a:t>
            </a:r>
            <a:r>
              <a:rPr lang="en-GB">
                <a:solidFill>
                  <a:srgbClr val="623849"/>
                </a:solidFill>
                <a:latin typeface="Veto"/>
              </a:rPr>
              <a:t>(including slides &amp; recording)</a:t>
            </a:r>
          </a:p>
          <a:p>
            <a:r>
              <a:rPr lang="en-GB" b="1">
                <a:solidFill>
                  <a:srgbClr val="623849"/>
                </a:solidFill>
                <a:latin typeface="Veto"/>
              </a:rPr>
              <a:t>Care Opinion for in-patient mental health &amp; learning disability services- </a:t>
            </a:r>
            <a:r>
              <a:rPr lang="en-GB">
                <a:solidFill>
                  <a:srgbClr val="623849"/>
                </a:solidFill>
                <a:latin typeface="Veto"/>
              </a:rPr>
              <a:t>Southern Health &amp; Social Care Trust </a:t>
            </a:r>
            <a:r>
              <a:rPr lang="en-GB">
                <a:solidFill>
                  <a:srgbClr val="623849"/>
                </a:solidFill>
                <a:latin typeface="Veto"/>
                <a:hlinkClick r:id="rId5">
                  <a:extLst>
                    <a:ext uri="{A12FA001-AC4F-418D-AE19-62706E023703}">
                      <ahyp:hlinkClr xmlns:ahyp="http://schemas.microsoft.com/office/drawing/2018/hyperlinkcolor" val="tx"/>
                    </a:ext>
                  </a:extLst>
                </a:hlinkClick>
              </a:rPr>
              <a:t>Blog</a:t>
            </a:r>
            <a:endParaRPr lang="en-GB">
              <a:solidFill>
                <a:srgbClr val="623849"/>
              </a:solidFill>
              <a:latin typeface="Veto"/>
            </a:endParaRPr>
          </a:p>
          <a:p>
            <a:r>
              <a:rPr lang="en-GB">
                <a:solidFill>
                  <a:srgbClr val="623849"/>
                </a:solidFill>
                <a:latin typeface="Veto"/>
              </a:rPr>
              <a:t>Humanity in Action: </a:t>
            </a:r>
            <a:r>
              <a:rPr lang="en-GB" b="1">
                <a:solidFill>
                  <a:srgbClr val="623849"/>
                </a:solidFill>
                <a:latin typeface="Veto"/>
                <a:hlinkClick r:id="rId6">
                  <a:extLst>
                    <a:ext uri="{A12FA001-AC4F-418D-AE19-62706E023703}">
                      <ahyp:hlinkClr xmlns:ahyp="http://schemas.microsoft.com/office/drawing/2018/hyperlinkcolor" val="tx"/>
                    </a:ext>
                  </a:extLst>
                </a:hlinkClick>
              </a:rPr>
              <a:t>Reflections</a:t>
            </a:r>
            <a:r>
              <a:rPr lang="en-GB">
                <a:solidFill>
                  <a:srgbClr val="623849"/>
                </a:solidFill>
                <a:latin typeface="Veto"/>
              </a:rPr>
              <a:t> from Our 10th Care Opinion Conference</a:t>
            </a:r>
          </a:p>
          <a:p>
            <a:r>
              <a:rPr lang="en-GB">
                <a:solidFill>
                  <a:srgbClr val="623849"/>
                </a:solidFill>
                <a:latin typeface="Veto"/>
              </a:rPr>
              <a:t>Visit our pages on </a:t>
            </a:r>
            <a:r>
              <a:rPr lang="en-GB" b="1">
                <a:solidFill>
                  <a:srgbClr val="623849"/>
                </a:solidFill>
                <a:latin typeface="Veto"/>
              </a:rPr>
              <a:t>‘Understanding Moderation’ </a:t>
            </a:r>
            <a:r>
              <a:rPr lang="en-GB">
                <a:solidFill>
                  <a:srgbClr val="623849"/>
                </a:solidFill>
                <a:latin typeface="Veto"/>
                <a:hlinkClick r:id="rId7">
                  <a:extLst>
                    <a:ext uri="{A12FA001-AC4F-418D-AE19-62706E023703}">
                      <ahyp:hlinkClr xmlns:ahyp="http://schemas.microsoft.com/office/drawing/2018/hyperlinkcolor" val="tx"/>
                    </a:ext>
                  </a:extLst>
                </a:hlinkClick>
              </a:rPr>
              <a:t>here</a:t>
            </a:r>
            <a:r>
              <a:rPr lang="en-GB">
                <a:solidFill>
                  <a:srgbClr val="623849"/>
                </a:solidFill>
                <a:latin typeface="Veto"/>
              </a:rPr>
              <a:t>!</a:t>
            </a:r>
          </a:p>
          <a:p>
            <a:r>
              <a:rPr lang="en-GB">
                <a:solidFill>
                  <a:srgbClr val="623849"/>
                </a:solidFill>
                <a:latin typeface="Veto"/>
              </a:rPr>
              <a:t>For all other help, guidance and information on future sessions like these, visit out </a:t>
            </a:r>
            <a:r>
              <a:rPr lang="en-GB" b="1">
                <a:solidFill>
                  <a:srgbClr val="623849"/>
                </a:solidFill>
                <a:latin typeface="Veto"/>
              </a:rPr>
              <a:t>‘know how pages’ </a:t>
            </a:r>
            <a:r>
              <a:rPr lang="en-GB">
                <a:solidFill>
                  <a:srgbClr val="623849"/>
                </a:solidFill>
                <a:latin typeface="Veto"/>
                <a:hlinkClick r:id="rId8">
                  <a:extLst>
                    <a:ext uri="{A12FA001-AC4F-418D-AE19-62706E023703}">
                      <ahyp:hlinkClr xmlns:ahyp="http://schemas.microsoft.com/office/drawing/2018/hyperlinkcolor" val="tx"/>
                    </a:ext>
                  </a:extLst>
                </a:hlinkClick>
              </a:rPr>
              <a:t>here</a:t>
            </a:r>
            <a:r>
              <a:rPr lang="en-GB">
                <a:solidFill>
                  <a:srgbClr val="623849"/>
                </a:solidFill>
                <a:latin typeface="Veto"/>
              </a:rPr>
              <a:t>!</a:t>
            </a:r>
          </a:p>
          <a:p>
            <a:endParaRPr lang="en-GB"/>
          </a:p>
        </p:txBody>
      </p:sp>
      <p:cxnSp>
        <p:nvCxnSpPr>
          <p:cNvPr id="4" name="Straight Connector 3">
            <a:extLst>
              <a:ext uri="{FF2B5EF4-FFF2-40B4-BE49-F238E27FC236}">
                <a16:creationId xmlns:a16="http://schemas.microsoft.com/office/drawing/2014/main" id="{2CA7EE28-3140-ADAA-FE8A-F3E9A4038ABC}"/>
              </a:ext>
            </a:extLst>
          </p:cNvPr>
          <p:cNvCxnSpPr/>
          <p:nvPr/>
        </p:nvCxnSpPr>
        <p:spPr>
          <a:xfrm>
            <a:off x="217714" y="0"/>
            <a:ext cx="0" cy="6858000"/>
          </a:xfrm>
          <a:prstGeom prst="line">
            <a:avLst/>
          </a:prstGeom>
          <a:ln w="69850" cmpd="sng">
            <a:solidFill>
              <a:srgbClr val="D04E7C"/>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B20899BB-C8EA-75BD-C671-34A18CFE3C82}"/>
              </a:ext>
            </a:extLst>
          </p:cNvPr>
          <p:cNvCxnSpPr/>
          <p:nvPr/>
        </p:nvCxnSpPr>
        <p:spPr>
          <a:xfrm>
            <a:off x="97971" y="0"/>
            <a:ext cx="0" cy="6858000"/>
          </a:xfrm>
          <a:prstGeom prst="line">
            <a:avLst/>
          </a:prstGeom>
          <a:ln w="69850" cmpd="sng">
            <a:solidFill>
              <a:srgbClr val="5B1E45"/>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8A38E9C5-77B2-BE3A-7F5B-CDD9B20FDA36}"/>
              </a:ext>
            </a:extLst>
          </p:cNvPr>
          <p:cNvPicPr>
            <a:picLocks noChangeAspect="1"/>
          </p:cNvPicPr>
          <p:nvPr/>
        </p:nvPicPr>
        <p:blipFill>
          <a:blip r:embed="rId9"/>
          <a:stretch>
            <a:fillRect/>
          </a:stretch>
        </p:blipFill>
        <p:spPr>
          <a:xfrm>
            <a:off x="8670610" y="4080281"/>
            <a:ext cx="1151177" cy="1741527"/>
          </a:xfrm>
          <a:prstGeom prst="rect">
            <a:avLst/>
          </a:prstGeom>
        </p:spPr>
      </p:pic>
      <p:pic>
        <p:nvPicPr>
          <p:cNvPr id="13" name="Picture 12">
            <a:extLst>
              <a:ext uri="{FF2B5EF4-FFF2-40B4-BE49-F238E27FC236}">
                <a16:creationId xmlns:a16="http://schemas.microsoft.com/office/drawing/2014/main" id="{62300CB2-8661-99C4-9DCC-A27F5C300B8E}"/>
              </a:ext>
            </a:extLst>
          </p:cNvPr>
          <p:cNvPicPr>
            <a:picLocks noChangeAspect="1"/>
          </p:cNvPicPr>
          <p:nvPr/>
        </p:nvPicPr>
        <p:blipFill>
          <a:blip r:embed="rId10"/>
          <a:stretch>
            <a:fillRect/>
          </a:stretch>
        </p:blipFill>
        <p:spPr>
          <a:xfrm>
            <a:off x="10287064" y="4029870"/>
            <a:ext cx="1687222" cy="2131828"/>
          </a:xfrm>
          <a:prstGeom prst="rect">
            <a:avLst/>
          </a:prstGeom>
        </p:spPr>
      </p:pic>
      <p:sp>
        <p:nvSpPr>
          <p:cNvPr id="14" name="Oval 13">
            <a:extLst>
              <a:ext uri="{FF2B5EF4-FFF2-40B4-BE49-F238E27FC236}">
                <a16:creationId xmlns:a16="http://schemas.microsoft.com/office/drawing/2014/main" id="{3C65DD18-A044-BB5E-914D-EFC20DE534B4}"/>
              </a:ext>
            </a:extLst>
          </p:cNvPr>
          <p:cNvSpPr/>
          <p:nvPr/>
        </p:nvSpPr>
        <p:spPr>
          <a:xfrm>
            <a:off x="10349100" y="4801294"/>
            <a:ext cx="1151177" cy="691508"/>
          </a:xfrm>
          <a:prstGeom prst="ellipse">
            <a:avLst/>
          </a:prstGeom>
          <a:noFill/>
          <a:ln w="57150">
            <a:solidFill>
              <a:srgbClr val="FCC0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ln w="22225">
                <a:solidFill>
                  <a:srgbClr val="FCC0E2"/>
                </a:solidFill>
                <a:prstDash val="solid"/>
              </a:ln>
              <a:solidFill>
                <a:srgbClr val="FCC0E2"/>
              </a:solidFill>
            </a:endParaRPr>
          </a:p>
        </p:txBody>
      </p:sp>
      <p:sp>
        <p:nvSpPr>
          <p:cNvPr id="15" name="Oval 14">
            <a:extLst>
              <a:ext uri="{FF2B5EF4-FFF2-40B4-BE49-F238E27FC236}">
                <a16:creationId xmlns:a16="http://schemas.microsoft.com/office/drawing/2014/main" id="{4DFD72AE-4E5D-3452-8A09-3C603B966ADF}"/>
              </a:ext>
            </a:extLst>
          </p:cNvPr>
          <p:cNvSpPr/>
          <p:nvPr/>
        </p:nvSpPr>
        <p:spPr>
          <a:xfrm>
            <a:off x="8723914" y="5219135"/>
            <a:ext cx="1151177" cy="691508"/>
          </a:xfrm>
          <a:prstGeom prst="ellipse">
            <a:avLst/>
          </a:prstGeom>
          <a:noFill/>
          <a:ln w="57150">
            <a:solidFill>
              <a:srgbClr val="FCC0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ln w="22225">
                <a:solidFill>
                  <a:srgbClr val="FCC0E2"/>
                </a:solidFill>
                <a:prstDash val="solid"/>
              </a:ln>
              <a:solidFill>
                <a:srgbClr val="FCC0E2"/>
              </a:solidFill>
            </a:endParaRPr>
          </a:p>
        </p:txBody>
      </p:sp>
      <p:pic>
        <p:nvPicPr>
          <p:cNvPr id="10" name="Picture 9">
            <a:extLst>
              <a:ext uri="{FF2B5EF4-FFF2-40B4-BE49-F238E27FC236}">
                <a16:creationId xmlns:a16="http://schemas.microsoft.com/office/drawing/2014/main" id="{55A9FDE2-039C-95CE-F464-1A66D0BC4B81}"/>
              </a:ext>
            </a:extLst>
          </p:cNvPr>
          <p:cNvPicPr>
            <a:picLocks noChangeAspect="1"/>
          </p:cNvPicPr>
          <p:nvPr/>
        </p:nvPicPr>
        <p:blipFill>
          <a:blip r:embed="rId11"/>
          <a:stretch>
            <a:fillRect/>
          </a:stretch>
        </p:blipFill>
        <p:spPr>
          <a:xfrm>
            <a:off x="8763885" y="1036192"/>
            <a:ext cx="2632717" cy="2466691"/>
          </a:xfrm>
          <a:prstGeom prst="rect">
            <a:avLst/>
          </a:prstGeom>
        </p:spPr>
      </p:pic>
      <p:pic>
        <p:nvPicPr>
          <p:cNvPr id="7" name="Graphic 6" descr="Line arrow: Counter-clockwise curve with solid fill">
            <a:extLst>
              <a:ext uri="{FF2B5EF4-FFF2-40B4-BE49-F238E27FC236}">
                <a16:creationId xmlns:a16="http://schemas.microsoft.com/office/drawing/2014/main" id="{77BB9149-DBFA-5144-39BD-580484AA042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rot="5144716">
            <a:off x="7299319" y="5619220"/>
            <a:ext cx="1521145" cy="1521145"/>
          </a:xfrm>
          <a:prstGeom prst="rect">
            <a:avLst/>
          </a:prstGeom>
        </p:spPr>
      </p:pic>
    </p:spTree>
    <p:extLst>
      <p:ext uri="{BB962C8B-B14F-4D97-AF65-F5344CB8AC3E}">
        <p14:creationId xmlns:p14="http://schemas.microsoft.com/office/powerpoint/2010/main" val="3921395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308253-4FA3-5077-76D0-6CCAE7F27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0984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31E94-66D9-0808-6E2F-6AF227901F0F}"/>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BE243DF4-519B-20B9-387C-3936965080E5}"/>
              </a:ext>
            </a:extLst>
          </p:cNvPr>
          <p:cNvCxnSpPr/>
          <p:nvPr/>
        </p:nvCxnSpPr>
        <p:spPr>
          <a:xfrm>
            <a:off x="97971" y="0"/>
            <a:ext cx="0" cy="6858000"/>
          </a:xfrm>
          <a:prstGeom prst="line">
            <a:avLst/>
          </a:prstGeom>
          <a:ln w="69850" cmpd="sng">
            <a:solidFill>
              <a:srgbClr val="5B1E45"/>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C2EFFD3-6EB4-B4FF-171A-1C5D4DC095B5}"/>
              </a:ext>
            </a:extLst>
          </p:cNvPr>
          <p:cNvCxnSpPr/>
          <p:nvPr/>
        </p:nvCxnSpPr>
        <p:spPr>
          <a:xfrm>
            <a:off x="217714" y="0"/>
            <a:ext cx="0" cy="6858000"/>
          </a:xfrm>
          <a:prstGeom prst="line">
            <a:avLst/>
          </a:prstGeom>
          <a:ln w="69850" cmpd="sng">
            <a:solidFill>
              <a:srgbClr val="D04E7C"/>
            </a:solidFill>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16679AA-23A3-6C03-21E3-E12D0D990C63}"/>
              </a:ext>
            </a:extLst>
          </p:cNvPr>
          <p:cNvSpPr txBox="1"/>
          <p:nvPr/>
        </p:nvSpPr>
        <p:spPr>
          <a:xfrm>
            <a:off x="930731" y="2624631"/>
            <a:ext cx="8692239" cy="3046988"/>
          </a:xfrm>
          <a:prstGeom prst="rect">
            <a:avLst/>
          </a:prstGeom>
          <a:noFill/>
        </p:spPr>
        <p:txBody>
          <a:bodyPr wrap="square" rtlCol="0">
            <a:spAutoFit/>
          </a:bodyPr>
          <a:lstStyle/>
          <a:p>
            <a:pPr marL="285750" indent="-285750">
              <a:buFont typeface="Arial" panose="020B0604020202020204" pitchFamily="34" charset="0"/>
              <a:buChar char="•"/>
            </a:pPr>
            <a:r>
              <a:rPr lang="en-GB" sz="2400" b="1">
                <a:solidFill>
                  <a:srgbClr val="5B1E45"/>
                </a:solidFill>
                <a:latin typeface="Veto"/>
                <a:ea typeface="Calibri" panose="020F0502020204030204" pitchFamily="34" charset="0"/>
                <a:cs typeface="Calibri" panose="020F0502020204030204" pitchFamily="34" charset="0"/>
              </a:rPr>
              <a:t>Webinar recording – Camera &amp; mic</a:t>
            </a:r>
          </a:p>
          <a:p>
            <a:pPr marL="285750" indent="-285750">
              <a:buFont typeface="Arial" panose="020B0604020202020204" pitchFamily="34" charset="0"/>
              <a:buChar char="•"/>
            </a:pPr>
            <a:endParaRPr lang="en-GB" sz="2400" b="1">
              <a:solidFill>
                <a:srgbClr val="5B1E45"/>
              </a:solidFill>
              <a:latin typeface="Veto"/>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b="1">
                <a:solidFill>
                  <a:srgbClr val="5B1E45"/>
                </a:solidFill>
                <a:latin typeface="Veto"/>
                <a:ea typeface="Calibri" panose="020F0502020204030204" pitchFamily="34" charset="0"/>
                <a:cs typeface="Calibri" panose="020F0502020204030204" pitchFamily="34" charset="0"/>
              </a:rPr>
              <a:t>Accessibility -  Turn on ‘live captions’</a:t>
            </a:r>
          </a:p>
          <a:p>
            <a:pPr marL="285750" indent="-285750">
              <a:buFont typeface="Arial" panose="020B0604020202020204" pitchFamily="34" charset="0"/>
              <a:buChar char="•"/>
            </a:pPr>
            <a:endParaRPr lang="en-GB" sz="2400" b="1">
              <a:solidFill>
                <a:srgbClr val="5B1E45"/>
              </a:solidFill>
              <a:latin typeface="Veto"/>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b="1">
                <a:solidFill>
                  <a:srgbClr val="5B1E45"/>
                </a:solidFill>
                <a:latin typeface="Veto"/>
                <a:ea typeface="Calibri" panose="020F0502020204030204" pitchFamily="34" charset="0"/>
                <a:cs typeface="Calibri" panose="020F0502020204030204" pitchFamily="34" charset="0"/>
              </a:rPr>
              <a:t>Teams ‘chat’ feature – get involved in the conversation!</a:t>
            </a:r>
          </a:p>
          <a:p>
            <a:pPr marL="285750" indent="-285750">
              <a:buFont typeface="Arial" panose="020B0604020202020204" pitchFamily="34" charset="0"/>
              <a:buChar char="•"/>
            </a:pPr>
            <a:endParaRPr lang="en-GB" sz="2400" b="1">
              <a:solidFill>
                <a:srgbClr val="5B1E45"/>
              </a:solidFill>
              <a:latin typeface="Veto"/>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400" b="1">
                <a:solidFill>
                  <a:srgbClr val="5B1E45"/>
                </a:solidFill>
                <a:latin typeface="Veto"/>
                <a:ea typeface="Calibri" panose="020F0502020204030204" pitchFamily="34" charset="0"/>
                <a:cs typeface="Calibri" panose="020F0502020204030204" pitchFamily="34" charset="0"/>
              </a:rPr>
              <a:t>Follow up email and resources</a:t>
            </a:r>
          </a:p>
          <a:p>
            <a:pPr marL="285750" indent="-285750">
              <a:buFont typeface="Arial" panose="020B0604020202020204" pitchFamily="34" charset="0"/>
              <a:buChar char="•"/>
            </a:pPr>
            <a:endParaRPr lang="en-GB" sz="2400">
              <a:solidFill>
                <a:srgbClr val="5B1E45"/>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83E59614-41BD-EC9D-51D7-DF2E1D8A8801}"/>
              </a:ext>
            </a:extLst>
          </p:cNvPr>
          <p:cNvSpPr txBox="1"/>
          <p:nvPr/>
        </p:nvSpPr>
        <p:spPr>
          <a:xfrm>
            <a:off x="567509" y="5764618"/>
            <a:ext cx="11526520" cy="1015663"/>
          </a:xfrm>
          <a:prstGeom prst="rect">
            <a:avLst/>
          </a:prstGeom>
          <a:noFill/>
        </p:spPr>
        <p:txBody>
          <a:bodyPr wrap="square">
            <a:spAutoFit/>
          </a:bodyPr>
          <a:lstStyle/>
          <a:p>
            <a:pPr algn="ctr"/>
            <a:r>
              <a:rPr lang="en-US" sz="2000" b="1">
                <a:solidFill>
                  <a:srgbClr val="B10059"/>
                </a:solidFill>
                <a:latin typeface="Veto"/>
                <a:ea typeface="Calibri" panose="020F0502020204030204" pitchFamily="34" charset="0"/>
                <a:cs typeface="Calibri" panose="020F0502020204030204" pitchFamily="34" charset="0"/>
              </a:rPr>
              <a:t>The terms and examples in this presentation are based on the UK version of the Care Opinion website. However, the same features operate consistently across all Care Opinion platforms, </a:t>
            </a:r>
          </a:p>
          <a:p>
            <a:pPr algn="ctr"/>
            <a:r>
              <a:rPr lang="en-US" sz="2000" b="1">
                <a:solidFill>
                  <a:srgbClr val="B10059"/>
                </a:solidFill>
                <a:latin typeface="Veto"/>
                <a:ea typeface="Calibri" panose="020F0502020204030204" pitchFamily="34" charset="0"/>
                <a:cs typeface="Calibri" panose="020F0502020204030204" pitchFamily="34" charset="0"/>
              </a:rPr>
              <a:t>including those in Canada and Australia</a:t>
            </a:r>
            <a:endParaRPr lang="en-GB" sz="2000" b="1">
              <a:solidFill>
                <a:srgbClr val="B10059"/>
              </a:solidFill>
              <a:latin typeface="Veto"/>
              <a:ea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29364F40-590E-2C1F-1AB7-9F343A3EB556}"/>
              </a:ext>
            </a:extLst>
          </p:cNvPr>
          <p:cNvPicPr>
            <a:picLocks noChangeAspect="1"/>
          </p:cNvPicPr>
          <p:nvPr/>
        </p:nvPicPr>
        <p:blipFill>
          <a:blip r:embed="rId3"/>
          <a:stretch>
            <a:fillRect/>
          </a:stretch>
        </p:blipFill>
        <p:spPr>
          <a:xfrm>
            <a:off x="337457" y="77719"/>
            <a:ext cx="6250647" cy="2224806"/>
          </a:xfrm>
          <a:prstGeom prst="rect">
            <a:avLst/>
          </a:prstGeom>
        </p:spPr>
      </p:pic>
      <p:pic>
        <p:nvPicPr>
          <p:cNvPr id="25" name="Picture 24">
            <a:extLst>
              <a:ext uri="{FF2B5EF4-FFF2-40B4-BE49-F238E27FC236}">
                <a16:creationId xmlns:a16="http://schemas.microsoft.com/office/drawing/2014/main" id="{09C7C7BC-A0FF-1E52-1AD2-076FD5A4F546}"/>
              </a:ext>
            </a:extLst>
          </p:cNvPr>
          <p:cNvPicPr>
            <a:picLocks noChangeAspect="1"/>
          </p:cNvPicPr>
          <p:nvPr/>
        </p:nvPicPr>
        <p:blipFill>
          <a:blip r:embed="rId4"/>
          <a:stretch>
            <a:fillRect/>
          </a:stretch>
        </p:blipFill>
        <p:spPr>
          <a:xfrm>
            <a:off x="9801733" y="0"/>
            <a:ext cx="2354060" cy="1015663"/>
          </a:xfrm>
          <a:prstGeom prst="rect">
            <a:avLst/>
          </a:prstGeom>
        </p:spPr>
      </p:pic>
      <p:pic>
        <p:nvPicPr>
          <p:cNvPr id="4" name="Picture 3">
            <a:extLst>
              <a:ext uri="{FF2B5EF4-FFF2-40B4-BE49-F238E27FC236}">
                <a16:creationId xmlns:a16="http://schemas.microsoft.com/office/drawing/2014/main" id="{9B3184D3-1447-F593-BCC6-9CC8C6FCEFF7}"/>
              </a:ext>
            </a:extLst>
          </p:cNvPr>
          <p:cNvPicPr>
            <a:picLocks noChangeAspect="1"/>
          </p:cNvPicPr>
          <p:nvPr/>
        </p:nvPicPr>
        <p:blipFill>
          <a:blip r:embed="rId5"/>
          <a:stretch>
            <a:fillRect/>
          </a:stretch>
        </p:blipFill>
        <p:spPr>
          <a:xfrm>
            <a:off x="6588104" y="1552846"/>
            <a:ext cx="4968310" cy="1193863"/>
          </a:xfrm>
          <a:prstGeom prst="rect">
            <a:avLst/>
          </a:prstGeom>
        </p:spPr>
      </p:pic>
      <p:pic>
        <p:nvPicPr>
          <p:cNvPr id="5" name="Graphic 4" descr="Online meeting with solid fill">
            <a:extLst>
              <a:ext uri="{FF2B5EF4-FFF2-40B4-BE49-F238E27FC236}">
                <a16:creationId xmlns:a16="http://schemas.microsoft.com/office/drawing/2014/main" id="{3E570343-F192-02FE-C496-9672789C78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706648" y="2846775"/>
            <a:ext cx="2917843" cy="2917843"/>
          </a:xfrm>
          <a:prstGeom prst="rect">
            <a:avLst/>
          </a:prstGeom>
        </p:spPr>
      </p:pic>
    </p:spTree>
    <p:extLst>
      <p:ext uri="{BB962C8B-B14F-4D97-AF65-F5344CB8AC3E}">
        <p14:creationId xmlns:p14="http://schemas.microsoft.com/office/powerpoint/2010/main" val="2980022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DF8A-2D24-FC72-7E6A-AE265793AEB6}"/>
              </a:ext>
            </a:extLst>
          </p:cNvPr>
          <p:cNvSpPr>
            <a:spLocks noGrp="1"/>
          </p:cNvSpPr>
          <p:nvPr>
            <p:ph type="title"/>
          </p:nvPr>
        </p:nvSpPr>
        <p:spPr/>
        <p:txBody>
          <a:bodyPr/>
          <a:lstStyle/>
          <a:p>
            <a:endParaRPr lang="en-GB"/>
          </a:p>
        </p:txBody>
      </p:sp>
      <p:pic>
        <p:nvPicPr>
          <p:cNvPr id="9" name="Content Placeholder 8">
            <a:extLst>
              <a:ext uri="{FF2B5EF4-FFF2-40B4-BE49-F238E27FC236}">
                <a16:creationId xmlns:a16="http://schemas.microsoft.com/office/drawing/2014/main" id="{80941957-9659-0171-5FFB-DBB14751B3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43449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1CA6C72-F209-2F88-3689-83B0BD3466C6}"/>
              </a:ext>
            </a:extLst>
          </p:cNvPr>
          <p:cNvCxnSpPr/>
          <p:nvPr/>
        </p:nvCxnSpPr>
        <p:spPr>
          <a:xfrm>
            <a:off x="217714" y="0"/>
            <a:ext cx="0" cy="6858000"/>
          </a:xfrm>
          <a:prstGeom prst="line">
            <a:avLst/>
          </a:prstGeom>
          <a:ln w="69850" cmpd="sng">
            <a:solidFill>
              <a:srgbClr val="D04E7C"/>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CB317DFB-3211-FBBA-338F-B3BE2BEA270E}"/>
              </a:ext>
            </a:extLst>
          </p:cNvPr>
          <p:cNvCxnSpPr/>
          <p:nvPr/>
        </p:nvCxnSpPr>
        <p:spPr>
          <a:xfrm>
            <a:off x="97971" y="0"/>
            <a:ext cx="0" cy="6858000"/>
          </a:xfrm>
          <a:prstGeom prst="line">
            <a:avLst/>
          </a:prstGeom>
          <a:ln w="69850" cmpd="sng">
            <a:solidFill>
              <a:srgbClr val="5B1E45"/>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140C70E2-3878-B80A-663D-46C621DB5136}"/>
              </a:ext>
            </a:extLst>
          </p:cNvPr>
          <p:cNvPicPr>
            <a:picLocks noChangeAspect="1"/>
          </p:cNvPicPr>
          <p:nvPr/>
        </p:nvPicPr>
        <p:blipFill>
          <a:blip r:embed="rId3"/>
          <a:stretch>
            <a:fillRect/>
          </a:stretch>
        </p:blipFill>
        <p:spPr>
          <a:xfrm>
            <a:off x="10175278" y="109596"/>
            <a:ext cx="2016722" cy="870118"/>
          </a:xfrm>
          <a:prstGeom prst="rect">
            <a:avLst/>
          </a:prstGeom>
        </p:spPr>
      </p:pic>
      <p:sp>
        <p:nvSpPr>
          <p:cNvPr id="9" name="TextBox 8">
            <a:extLst>
              <a:ext uri="{FF2B5EF4-FFF2-40B4-BE49-F238E27FC236}">
                <a16:creationId xmlns:a16="http://schemas.microsoft.com/office/drawing/2014/main" id="{D517CFCA-1263-BFB2-E8ED-96D03BB3D954}"/>
              </a:ext>
            </a:extLst>
          </p:cNvPr>
          <p:cNvSpPr txBox="1"/>
          <p:nvPr/>
        </p:nvSpPr>
        <p:spPr>
          <a:xfrm>
            <a:off x="671503" y="148717"/>
            <a:ext cx="6096000" cy="830997"/>
          </a:xfrm>
          <a:prstGeom prst="rect">
            <a:avLst/>
          </a:prstGeom>
          <a:noFill/>
        </p:spPr>
        <p:txBody>
          <a:bodyPr wrap="square">
            <a:spAutoFit/>
          </a:bodyPr>
          <a:lstStyle/>
          <a:p>
            <a:r>
              <a:rPr lang="en-GB" sz="4800" b="1">
                <a:solidFill>
                  <a:srgbClr val="B10059"/>
                </a:solidFill>
                <a:latin typeface="Veto"/>
                <a:ea typeface="Source Sans Pro" panose="020B0503030403020204" pitchFamily="34" charset="0"/>
              </a:rPr>
              <a:t>Today’s session:</a:t>
            </a:r>
            <a:endParaRPr lang="en-GB" sz="4800">
              <a:latin typeface="Veto"/>
            </a:endParaRPr>
          </a:p>
        </p:txBody>
      </p:sp>
      <p:sp>
        <p:nvSpPr>
          <p:cNvPr id="11" name="TextBox 10">
            <a:extLst>
              <a:ext uri="{FF2B5EF4-FFF2-40B4-BE49-F238E27FC236}">
                <a16:creationId xmlns:a16="http://schemas.microsoft.com/office/drawing/2014/main" id="{E6F2C61D-AF15-CA6A-9EC6-4970D5B58267}"/>
              </a:ext>
            </a:extLst>
          </p:cNvPr>
          <p:cNvSpPr txBox="1"/>
          <p:nvPr/>
        </p:nvSpPr>
        <p:spPr>
          <a:xfrm>
            <a:off x="671503" y="1131379"/>
            <a:ext cx="7701346" cy="6370975"/>
          </a:xfrm>
          <a:prstGeom prst="rect">
            <a:avLst/>
          </a:prstGeom>
          <a:noFill/>
        </p:spPr>
        <p:txBody>
          <a:bodyPr wrap="square">
            <a:spAutoFit/>
          </a:bodyPr>
          <a:lstStyle/>
          <a:p>
            <a:pPr marL="457200" indent="-457200">
              <a:buFont typeface="Wingdings" panose="05000000000000000000" pitchFamily="2" charset="2"/>
              <a:buChar char="q"/>
            </a:pPr>
            <a:r>
              <a:rPr lang="en-GB" sz="2400" b="1">
                <a:solidFill>
                  <a:srgbClr val="623849"/>
                </a:solidFill>
                <a:latin typeface="Veto"/>
                <a:ea typeface="Source Sans Pro" panose="020B0503030403020204" pitchFamily="34" charset="0"/>
              </a:rPr>
              <a:t>This session will aim to</a:t>
            </a:r>
            <a:r>
              <a:rPr lang="en-GB" sz="2400" b="1" i="0">
                <a:solidFill>
                  <a:srgbClr val="623849"/>
                </a:solidFill>
                <a:effectLst/>
                <a:latin typeface="Veto"/>
                <a:ea typeface="Source Sans Pro" panose="020B0503030403020204" pitchFamily="34" charset="0"/>
              </a:rPr>
              <a:t> explore how mental health services are using Care Opinion in practice, share learning from frontline teams, discuss the unique challenges of online feedback in mental health settings, and provide practical ideas for promoting and responding to feedback safely and effectively</a:t>
            </a:r>
            <a:r>
              <a:rPr lang="en-GB" sz="2400" b="1">
                <a:solidFill>
                  <a:srgbClr val="623849"/>
                </a:solidFill>
                <a:latin typeface="Veto"/>
                <a:ea typeface="Source Sans Pro" panose="020B0503030403020204" pitchFamily="34" charset="0"/>
              </a:rPr>
              <a:t>.</a:t>
            </a:r>
          </a:p>
          <a:p>
            <a:pPr marL="457200" indent="-457200">
              <a:buFont typeface="Wingdings" panose="05000000000000000000" pitchFamily="2" charset="2"/>
              <a:buChar char="q"/>
            </a:pPr>
            <a:endParaRPr lang="en-GB" sz="2400" b="1">
              <a:solidFill>
                <a:srgbClr val="623849"/>
              </a:solidFill>
              <a:latin typeface="Veto"/>
              <a:ea typeface="Source Sans Pro" panose="020B0503030403020204" pitchFamily="34" charset="0"/>
            </a:endParaRPr>
          </a:p>
          <a:p>
            <a:pPr marL="457200" indent="-457200">
              <a:buFont typeface="Wingdings" panose="05000000000000000000" pitchFamily="2" charset="2"/>
              <a:buChar char="q"/>
            </a:pPr>
            <a:r>
              <a:rPr lang="en-GB" sz="2400" b="1">
                <a:solidFill>
                  <a:srgbClr val="623849"/>
                </a:solidFill>
                <a:latin typeface="Veto"/>
                <a:ea typeface="Source Sans Pro" panose="020B0503030403020204" pitchFamily="34" charset="0"/>
              </a:rPr>
              <a:t>This session will be interactive, with polls to answer and plenty of time for questions &amp; discussions- so please, if you have any questions, this is a great opportunity!</a:t>
            </a:r>
          </a:p>
          <a:p>
            <a:pPr marL="457200" indent="-457200">
              <a:buFont typeface="Wingdings" panose="05000000000000000000" pitchFamily="2" charset="2"/>
              <a:buChar char="q"/>
            </a:pPr>
            <a:endParaRPr lang="en-GB" sz="2400" b="1">
              <a:solidFill>
                <a:srgbClr val="623849"/>
              </a:solidFill>
              <a:latin typeface="Veto"/>
              <a:ea typeface="Source Sans Pro" panose="020B0503030403020204" pitchFamily="34" charset="0"/>
            </a:endParaRPr>
          </a:p>
          <a:p>
            <a:pPr marL="457200" indent="-457200">
              <a:buFont typeface="Wingdings" panose="05000000000000000000" pitchFamily="2" charset="2"/>
              <a:buChar char="q"/>
            </a:pPr>
            <a:r>
              <a:rPr lang="en-GB" sz="2400" b="1">
                <a:solidFill>
                  <a:srgbClr val="623849"/>
                </a:solidFill>
                <a:latin typeface="Veto"/>
                <a:ea typeface="Source Sans Pro" panose="020B0503030403020204" pitchFamily="34" charset="0"/>
              </a:rPr>
              <a:t>We hope that you leave the session today feeling more confident, ready and able to use Care Opinion within your services.</a:t>
            </a:r>
          </a:p>
          <a:p>
            <a:pPr marL="457200" indent="-457200">
              <a:buFont typeface="Wingdings" panose="05000000000000000000" pitchFamily="2" charset="2"/>
              <a:buChar char="q"/>
            </a:pPr>
            <a:endParaRPr lang="en-GB" sz="2400">
              <a:solidFill>
                <a:srgbClr val="623849"/>
              </a:solidFill>
              <a:latin typeface="Veto"/>
              <a:ea typeface="Source Sans Pro" panose="020B0503030403020204" pitchFamily="34" charset="0"/>
            </a:endParaRPr>
          </a:p>
          <a:p>
            <a:pPr marL="457200" indent="-457200">
              <a:buFont typeface="Wingdings" panose="05000000000000000000" pitchFamily="2" charset="2"/>
              <a:buChar char="q"/>
            </a:pPr>
            <a:endParaRPr lang="en-GB" sz="2400">
              <a:solidFill>
                <a:srgbClr val="623849"/>
              </a:solidFill>
              <a:latin typeface="Veto"/>
              <a:ea typeface="Source Sans Pro" panose="020B0503030403020204" pitchFamily="34" charset="0"/>
            </a:endParaRPr>
          </a:p>
        </p:txBody>
      </p:sp>
      <p:pic>
        <p:nvPicPr>
          <p:cNvPr id="8" name="Picture 7">
            <a:extLst>
              <a:ext uri="{FF2B5EF4-FFF2-40B4-BE49-F238E27FC236}">
                <a16:creationId xmlns:a16="http://schemas.microsoft.com/office/drawing/2014/main" id="{66064502-89BA-A8CC-E972-EA7D9535A03E}"/>
              </a:ext>
            </a:extLst>
          </p:cNvPr>
          <p:cNvPicPr>
            <a:picLocks noChangeAspect="1"/>
          </p:cNvPicPr>
          <p:nvPr/>
        </p:nvPicPr>
        <p:blipFill>
          <a:blip r:embed="rId4"/>
          <a:stretch>
            <a:fillRect/>
          </a:stretch>
        </p:blipFill>
        <p:spPr>
          <a:xfrm rot="953673">
            <a:off x="8641342" y="1429976"/>
            <a:ext cx="2709338" cy="3787542"/>
          </a:xfrm>
          <a:prstGeom prst="rect">
            <a:avLst/>
          </a:prstGeom>
        </p:spPr>
      </p:pic>
    </p:spTree>
    <p:extLst>
      <p:ext uri="{BB962C8B-B14F-4D97-AF65-F5344CB8AC3E}">
        <p14:creationId xmlns:p14="http://schemas.microsoft.com/office/powerpoint/2010/main" val="1702808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F8C74-1308-C203-0E67-8096EC50BA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FA9C46-BC9E-B9DE-F41B-B1E553AF57A1}"/>
              </a:ext>
            </a:extLst>
          </p:cNvPr>
          <p:cNvSpPr>
            <a:spLocks noGrp="1"/>
          </p:cNvSpPr>
          <p:nvPr>
            <p:ph type="title"/>
          </p:nvPr>
        </p:nvSpPr>
        <p:spPr/>
        <p:txBody>
          <a:bodyPr>
            <a:normAutofit/>
          </a:bodyPr>
          <a:lstStyle/>
          <a:p>
            <a:r>
              <a:rPr lang="en-US" sz="2400" b="1">
                <a:solidFill>
                  <a:srgbClr val="623849"/>
                </a:solidFill>
                <a:latin typeface="Veto"/>
                <a:cs typeface="Segoe UI"/>
              </a:rPr>
              <a:t>Setting the Scene: Why Feedback Matters in Mental Health Services</a:t>
            </a:r>
          </a:p>
        </p:txBody>
      </p:sp>
      <p:graphicFrame>
        <p:nvGraphicFramePr>
          <p:cNvPr id="7" name="Content Placeholder 2">
            <a:extLst>
              <a:ext uri="{FF2B5EF4-FFF2-40B4-BE49-F238E27FC236}">
                <a16:creationId xmlns:a16="http://schemas.microsoft.com/office/drawing/2014/main" id="{CC8BDB04-89EB-E472-9A0C-5E946C556472}"/>
              </a:ext>
            </a:extLst>
          </p:cNvPr>
          <p:cNvGraphicFramePr>
            <a:graphicFrameLocks noGrp="1"/>
          </p:cNvGraphicFramePr>
          <p:nvPr>
            <p:ph idx="1"/>
            <p:extLst>
              <p:ext uri="{D42A27DB-BD31-4B8C-83A1-F6EECF244321}">
                <p14:modId xmlns:p14="http://schemas.microsoft.com/office/powerpoint/2010/main" val="3320572735"/>
              </p:ext>
            </p:extLst>
          </p:nvPr>
        </p:nvGraphicFramePr>
        <p:xfrm>
          <a:off x="838200" y="1411968"/>
          <a:ext cx="10515600" cy="44445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Connector 3">
            <a:extLst>
              <a:ext uri="{FF2B5EF4-FFF2-40B4-BE49-F238E27FC236}">
                <a16:creationId xmlns:a16="http://schemas.microsoft.com/office/drawing/2014/main" id="{7E0DD13F-8E97-6225-7CAC-3123756AF654}"/>
              </a:ext>
            </a:extLst>
          </p:cNvPr>
          <p:cNvCxnSpPr/>
          <p:nvPr/>
        </p:nvCxnSpPr>
        <p:spPr>
          <a:xfrm>
            <a:off x="217714" y="0"/>
            <a:ext cx="0" cy="6858000"/>
          </a:xfrm>
          <a:prstGeom prst="line">
            <a:avLst/>
          </a:prstGeom>
          <a:ln w="69850" cmpd="sng">
            <a:solidFill>
              <a:srgbClr val="D04E7C"/>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82881846-9A70-882E-3809-C53B3910BF16}"/>
              </a:ext>
            </a:extLst>
          </p:cNvPr>
          <p:cNvCxnSpPr/>
          <p:nvPr/>
        </p:nvCxnSpPr>
        <p:spPr>
          <a:xfrm>
            <a:off x="97971" y="0"/>
            <a:ext cx="0" cy="6858000"/>
          </a:xfrm>
          <a:prstGeom prst="line">
            <a:avLst/>
          </a:prstGeom>
          <a:ln w="69850" cmpd="sng">
            <a:solidFill>
              <a:srgbClr val="5B1E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2239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1CD1C8-E004-B977-3AA0-58516BAD2C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rgbClr val="D04D7C"/>
            </a:solidFill>
          </a:ln>
        </p:spPr>
      </p:pic>
    </p:spTree>
    <p:extLst>
      <p:ext uri="{BB962C8B-B14F-4D97-AF65-F5344CB8AC3E}">
        <p14:creationId xmlns:p14="http://schemas.microsoft.com/office/powerpoint/2010/main" val="1736895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A5FF0-DCFE-F254-43CE-BFC90A2EDBDF}"/>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2DC41D11-68DA-FCEA-A0F1-2A7E652B38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6629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D3F5C-FA33-768C-D062-0F8163234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CBBE0-75FD-94DE-CDAD-2C6D93B51229}"/>
              </a:ext>
            </a:extLst>
          </p:cNvPr>
          <p:cNvSpPr>
            <a:spLocks noGrp="1"/>
          </p:cNvSpPr>
          <p:nvPr>
            <p:ph type="title"/>
          </p:nvPr>
        </p:nvSpPr>
        <p:spPr/>
        <p:txBody>
          <a:bodyPr>
            <a:normAutofit/>
          </a:bodyPr>
          <a:lstStyle/>
          <a:p>
            <a:r>
              <a:rPr lang="en-US" b="1">
                <a:solidFill>
                  <a:srgbClr val="623849"/>
                </a:solidFill>
                <a:latin typeface="Veto"/>
              </a:rPr>
              <a:t>Managing Mental Health Postings:</a:t>
            </a:r>
          </a:p>
        </p:txBody>
      </p:sp>
      <p:graphicFrame>
        <p:nvGraphicFramePr>
          <p:cNvPr id="7" name="Content Placeholder 2">
            <a:extLst>
              <a:ext uri="{FF2B5EF4-FFF2-40B4-BE49-F238E27FC236}">
                <a16:creationId xmlns:a16="http://schemas.microsoft.com/office/drawing/2014/main" id="{6CD9587E-D675-B75F-C7F7-275EF98F382A}"/>
              </a:ext>
            </a:extLst>
          </p:cNvPr>
          <p:cNvGraphicFramePr>
            <a:graphicFrameLocks noGrp="1"/>
          </p:cNvGraphicFramePr>
          <p:nvPr>
            <p:ph idx="1"/>
          </p:nvPr>
        </p:nvGraphicFramePr>
        <p:xfrm>
          <a:off x="838200" y="1411968"/>
          <a:ext cx="10515600" cy="44445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Straight Connector 3">
            <a:extLst>
              <a:ext uri="{FF2B5EF4-FFF2-40B4-BE49-F238E27FC236}">
                <a16:creationId xmlns:a16="http://schemas.microsoft.com/office/drawing/2014/main" id="{99983282-9A73-C911-3276-DB0BE4684053}"/>
              </a:ext>
            </a:extLst>
          </p:cNvPr>
          <p:cNvCxnSpPr/>
          <p:nvPr/>
        </p:nvCxnSpPr>
        <p:spPr>
          <a:xfrm>
            <a:off x="217714" y="0"/>
            <a:ext cx="0" cy="6858000"/>
          </a:xfrm>
          <a:prstGeom prst="line">
            <a:avLst/>
          </a:prstGeom>
          <a:ln w="69850" cmpd="sng">
            <a:solidFill>
              <a:srgbClr val="D04E7C"/>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53645861-1E29-E366-94C8-9352AE0206A6}"/>
              </a:ext>
            </a:extLst>
          </p:cNvPr>
          <p:cNvCxnSpPr/>
          <p:nvPr/>
        </p:nvCxnSpPr>
        <p:spPr>
          <a:xfrm>
            <a:off x="97971" y="0"/>
            <a:ext cx="0" cy="6858000"/>
          </a:xfrm>
          <a:prstGeom prst="line">
            <a:avLst/>
          </a:prstGeom>
          <a:ln w="69850" cmpd="sng">
            <a:solidFill>
              <a:srgbClr val="5B1E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2875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E245-FFA2-9D6B-C042-C2ED638DDC96}"/>
              </a:ext>
            </a:extLst>
          </p:cNvPr>
          <p:cNvSpPr>
            <a:spLocks noGrp="1"/>
          </p:cNvSpPr>
          <p:nvPr>
            <p:ph type="title"/>
          </p:nvPr>
        </p:nvSpPr>
        <p:spPr/>
        <p:txBody>
          <a:bodyPr>
            <a:normAutofit/>
          </a:bodyPr>
          <a:lstStyle/>
          <a:p>
            <a:r>
              <a:rPr lang="en-US" b="1">
                <a:solidFill>
                  <a:srgbClr val="623849"/>
                </a:solidFill>
                <a:latin typeface="Veto"/>
              </a:rPr>
              <a:t>Care Opinion and Mental Health Services:</a:t>
            </a:r>
          </a:p>
        </p:txBody>
      </p:sp>
      <p:graphicFrame>
        <p:nvGraphicFramePr>
          <p:cNvPr id="7" name="Content Placeholder 2">
            <a:extLst>
              <a:ext uri="{FF2B5EF4-FFF2-40B4-BE49-F238E27FC236}">
                <a16:creationId xmlns:a16="http://schemas.microsoft.com/office/drawing/2014/main" id="{DAB23681-B03A-292C-7246-02DD35477543}"/>
              </a:ext>
            </a:extLst>
          </p:cNvPr>
          <p:cNvGraphicFramePr>
            <a:graphicFrameLocks noGrp="1"/>
          </p:cNvGraphicFramePr>
          <p:nvPr>
            <p:ph idx="1"/>
            <p:extLst>
              <p:ext uri="{D42A27DB-BD31-4B8C-83A1-F6EECF244321}">
                <p14:modId xmlns:p14="http://schemas.microsoft.com/office/powerpoint/2010/main" val="13221260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Straight Connector 3">
            <a:extLst>
              <a:ext uri="{FF2B5EF4-FFF2-40B4-BE49-F238E27FC236}">
                <a16:creationId xmlns:a16="http://schemas.microsoft.com/office/drawing/2014/main" id="{0F0DE440-8824-CA74-D6D8-FA6D7D5DE571}"/>
              </a:ext>
            </a:extLst>
          </p:cNvPr>
          <p:cNvCxnSpPr/>
          <p:nvPr/>
        </p:nvCxnSpPr>
        <p:spPr>
          <a:xfrm>
            <a:off x="217714" y="0"/>
            <a:ext cx="0" cy="6858000"/>
          </a:xfrm>
          <a:prstGeom prst="line">
            <a:avLst/>
          </a:prstGeom>
          <a:ln w="69850" cmpd="sng">
            <a:solidFill>
              <a:srgbClr val="D04E7C"/>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C65798F7-F561-4258-6125-E6951F686676}"/>
              </a:ext>
            </a:extLst>
          </p:cNvPr>
          <p:cNvCxnSpPr/>
          <p:nvPr/>
        </p:nvCxnSpPr>
        <p:spPr>
          <a:xfrm>
            <a:off x="97971" y="0"/>
            <a:ext cx="0" cy="6858000"/>
          </a:xfrm>
          <a:prstGeom prst="line">
            <a:avLst/>
          </a:prstGeom>
          <a:ln w="69850" cmpd="sng">
            <a:solidFill>
              <a:srgbClr val="5B1E4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0486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F03EE9F9D4584D9F8D952715690C56" ma:contentTypeVersion="20" ma:contentTypeDescription="Create a new document." ma:contentTypeScope="" ma:versionID="e52ce5801c6683b30d725c7743cd96ef">
  <xsd:schema xmlns:xsd="http://www.w3.org/2001/XMLSchema" xmlns:xs="http://www.w3.org/2001/XMLSchema" xmlns:p="http://schemas.microsoft.com/office/2006/metadata/properties" xmlns:ns2="f47fa861-369f-4035-a868-dd727a8f1ebe" xmlns:ns3="db480776-5128-43a3-b677-12ebb2d77427" targetNamespace="http://schemas.microsoft.com/office/2006/metadata/properties" ma:root="true" ma:fieldsID="8e2b873399eb8bda49ffe59fc53981e8" ns2:_="" ns3:_="">
    <xsd:import namespace="f47fa861-369f-4035-a868-dd727a8f1ebe"/>
    <xsd:import namespace="db480776-5128-43a3-b677-12ebb2d774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Item"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fa861-369f-4035-a868-dd727a8f1e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2538014-3380-4b7f-a977-2ee071dd44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Item" ma:index="25" nillable="true" ma:displayName="Item" ma:format="Dropdown" ma:internalName="Item">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b480776-5128-43a3-b677-12ebb2d7742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89f4d8-c32d-4bf2-a081-9960b98df5c1}" ma:internalName="TaxCatchAll" ma:showField="CatchAllData" ma:web="db480776-5128-43a3-b677-12ebb2d774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b480776-5128-43a3-b677-12ebb2d77427" xsi:nil="true"/>
    <Item xmlns="f47fa861-369f-4035-a868-dd727a8f1ebe" xsi:nil="true"/>
    <lcf76f155ced4ddcb4097134ff3c332f xmlns="f47fa861-369f-4035-a868-dd727a8f1eb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09B6270-8069-4FEE-9878-24643BA52EBC}"/>
</file>

<file path=customXml/itemProps2.xml><?xml version="1.0" encoding="utf-8"?>
<ds:datastoreItem xmlns:ds="http://schemas.openxmlformats.org/officeDocument/2006/customXml" ds:itemID="{A120818F-D9A7-4717-8026-008016789B15}"/>
</file>

<file path=customXml/itemProps3.xml><?xml version="1.0" encoding="utf-8"?>
<ds:datastoreItem xmlns:ds="http://schemas.openxmlformats.org/officeDocument/2006/customXml" ds:itemID="{570AFB48-758C-4D26-A232-3BB73551BD27}"/>
</file>

<file path=docProps/app.xml><?xml version="1.0" encoding="utf-8"?>
<Properties xmlns="http://schemas.openxmlformats.org/officeDocument/2006/extended-properties" xmlns:vt="http://schemas.openxmlformats.org/officeDocument/2006/docPropsVTypes">
  <TotalTime>0</TotalTime>
  <Words>853</Words>
  <Application>Microsoft Office PowerPoint</Application>
  <PresentationFormat>Widescreen</PresentationFormat>
  <Paragraphs>67</Paragraphs>
  <Slides>14</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Veto</vt:lpstr>
      <vt:lpstr>Wingdings</vt:lpstr>
      <vt:lpstr>Office Theme</vt:lpstr>
      <vt:lpstr>PowerPoint Presentation</vt:lpstr>
      <vt:lpstr>PowerPoint Presentation</vt:lpstr>
      <vt:lpstr>PowerPoint Presentation</vt:lpstr>
      <vt:lpstr>PowerPoint Presentation</vt:lpstr>
      <vt:lpstr>Setting the Scene: Why Feedback Matters in Mental Health Services</vt:lpstr>
      <vt:lpstr>PowerPoint Presentation</vt:lpstr>
      <vt:lpstr>PowerPoint Presentation</vt:lpstr>
      <vt:lpstr>Managing Mental Health Postings:</vt:lpstr>
      <vt:lpstr>Care Opinion and Mental Health Services:</vt:lpstr>
      <vt:lpstr>PowerPoint Presentation</vt:lpstr>
      <vt:lpstr>PowerPoint Presentation</vt:lpstr>
      <vt:lpstr>PowerPoint Presentation</vt:lpstr>
      <vt:lpstr>Helpful guidance/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Borthwick</dc:creator>
  <cp:lastModifiedBy>Tracy Molloy</cp:lastModifiedBy>
  <cp:revision>2</cp:revision>
  <dcterms:created xsi:type="dcterms:W3CDTF">2026-06-08T14:42:10Z</dcterms:created>
  <dcterms:modified xsi:type="dcterms:W3CDTF">2026-06-18T10:36:45Z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0x01010070F03EE9F9D4584D9F8D952715690C56</vt:lpwstr>
  </property>
</Properties>
</file>