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83" r:id="rId2"/>
    <p:sldId id="267" r:id="rId3"/>
    <p:sldId id="285" r:id="rId4"/>
    <p:sldId id="268" r:id="rId5"/>
    <p:sldId id="269" r:id="rId6"/>
    <p:sldId id="273" r:id="rId7"/>
    <p:sldId id="305" r:id="rId8"/>
    <p:sldId id="286" r:id="rId9"/>
    <p:sldId id="287" r:id="rId10"/>
    <p:sldId id="288" r:id="rId11"/>
    <p:sldId id="289" r:id="rId12"/>
    <p:sldId id="304" r:id="rId13"/>
    <p:sldId id="292" r:id="rId14"/>
    <p:sldId id="294" r:id="rId15"/>
    <p:sldId id="274" r:id="rId16"/>
    <p:sldId id="275" r:id="rId17"/>
    <p:sldId id="295" r:id="rId18"/>
    <p:sldId id="296" r:id="rId19"/>
    <p:sldId id="301" r:id="rId20"/>
    <p:sldId id="299" r:id="rId21"/>
    <p:sldId id="302" r:id="rId22"/>
    <p:sldId id="300" r:id="rId23"/>
    <p:sldId id="279" r:id="rId24"/>
    <p:sldId id="303" r:id="rId25"/>
    <p:sldId id="297" r:id="rId26"/>
    <p:sldId id="298" r:id="rId27"/>
    <p:sldId id="260" r:id="rId28"/>
    <p:sldId id="284" r:id="rId29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1E45"/>
    <a:srgbClr val="B100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07" autoAdjust="0"/>
    <p:restoredTop sz="94660"/>
  </p:normalViewPr>
  <p:slideViewPr>
    <p:cSldViewPr>
      <p:cViewPr varScale="1">
        <p:scale>
          <a:sx n="108" d="100"/>
          <a:sy n="108" d="100"/>
        </p:scale>
        <p:origin x="107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C8502A-82E1-4F87-A106-34C1F242F091}" type="datetimeFigureOut">
              <a:rPr lang="en-GB" smtClean="0"/>
              <a:t>06/11/2018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63CE76-C44D-42A7-AA8B-7518B4133A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12826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Screenshot from stories in summary report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63CE76-C44D-42A7-AA8B-7518B4133A72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06806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New stats section, not available yet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63CE76-C44D-42A7-AA8B-7518B4133A72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38101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https://www.careopinion.org.uk/secondarytags/mytags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63CE76-C44D-42A7-AA8B-7518B4133A72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58317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Turn private tags into reports from the search page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63CE76-C44D-42A7-AA8B-7518B4133A72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5408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Screenshot from stories in summery report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63CE76-C44D-42A7-AA8B-7518B4133A72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38618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Screenshot from stories in summary report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63CE76-C44D-42A7-AA8B-7518B4133A72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55653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Screenshot from response and story progress bar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63CE76-C44D-42A7-AA8B-7518B4133A72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10884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Screenshot from story listing in a table report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63CE76-C44D-42A7-AA8B-7518B4133A72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38925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Screenshot from opinion authors in summary report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63CE76-C44D-42A7-AA8B-7518B4133A72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98299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Screenshot from opinion authors in summary report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63CE76-C44D-42A7-AA8B-7518B4133A72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44213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Preview of </a:t>
            </a:r>
            <a:r>
              <a:rPr lang="en-GB" dirty="0" err="1"/>
              <a:t>fft</a:t>
            </a:r>
            <a:r>
              <a:rPr lang="en-GB" dirty="0"/>
              <a:t> report, not available yet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63CE76-C44D-42A7-AA8B-7518B4133A72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31177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63CE76-C44D-42A7-AA8B-7518B4133A72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15926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936C3F-36E7-478A-8E9B-46FB54F97AB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07570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DDF3F1-F4D2-481A-8207-15C69F584A4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10241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76AEA4-BD81-4580-9B84-2876BF718FD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38143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8D5023-E80D-4A95-9240-8D84CC0C873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58916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AD78C8-AD9A-4306-BE67-D7F7494D212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17998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52973F-DFD6-4AB9-B89C-61D5D344932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88324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FC6658-F0E1-4F42-AC88-C759D708BF7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04360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08AC46-7891-41DC-B492-FD9D66EE250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87370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B7CC72-CEC4-4555-885B-7A20C7B5079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88558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2C5114-5483-4ADD-A3C7-9867329A8EC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07187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6B6542-E48A-44D7-8829-694C22CDD2A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01129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GB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GB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1B17A4D-C423-425D-9DB0-52D43AED1628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careopinion.org.uk/vis/b8sq2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areopinion.org.uk/info/how-to-sessions" TargetMode="Externa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18789"/>
          <a:stretch/>
        </p:blipFill>
        <p:spPr>
          <a:xfrm>
            <a:off x="-1" y="0"/>
            <a:ext cx="9168341" cy="6858000"/>
          </a:xfrm>
          <a:prstGeom prst="rect">
            <a:avLst/>
          </a:prstGeom>
        </p:spPr>
      </p:pic>
      <p:pic>
        <p:nvPicPr>
          <p:cNvPr id="5" name="Graphic 4"/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41211" t="4342" r="370"/>
          <a:stretch/>
        </p:blipFill>
        <p:spPr>
          <a:xfrm>
            <a:off x="14868" y="0"/>
            <a:ext cx="9168341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540F4E4-C016-46BA-AD55-23D8D89013B9}"/>
              </a:ext>
            </a:extLst>
          </p:cNvPr>
          <p:cNvSpPr txBox="1"/>
          <p:nvPr/>
        </p:nvSpPr>
        <p:spPr>
          <a:xfrm>
            <a:off x="5868144" y="3645024"/>
            <a:ext cx="19442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New</a:t>
            </a:r>
          </a:p>
          <a:p>
            <a:pPr algn="ctr"/>
            <a:r>
              <a:rPr lang="en-GB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features</a:t>
            </a:r>
          </a:p>
        </p:txBody>
      </p:sp>
    </p:spTree>
    <p:extLst>
      <p:ext uri="{BB962C8B-B14F-4D97-AF65-F5344CB8AC3E}">
        <p14:creationId xmlns:p14="http://schemas.microsoft.com/office/powerpoint/2010/main" val="22752089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8AE8887-EB3B-413A-9F74-66730171B9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692696"/>
            <a:ext cx="8453775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2179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FA7927B-DE38-44F6-99DC-270CCF1DE7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692696"/>
            <a:ext cx="7923916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7949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9A142DA-078D-484E-9AF8-EBAF88C089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9452" y="0"/>
            <a:ext cx="72250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8221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5542A-736B-418F-998B-7A6C43A99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B100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 reports…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B67964-B882-4410-842E-FA570F6B5C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solidFill>
                  <a:srgbClr val="5B1E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 be saved for later</a:t>
            </a:r>
          </a:p>
          <a:p>
            <a:r>
              <a:rPr lang="en-GB" dirty="0">
                <a:solidFill>
                  <a:srgbClr val="5B1E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Downloaded in different formats</a:t>
            </a:r>
          </a:p>
          <a:p>
            <a:r>
              <a:rPr lang="en-GB" dirty="0">
                <a:solidFill>
                  <a:srgbClr val="5B1E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 tailored to specific services</a:t>
            </a:r>
          </a:p>
          <a:p>
            <a:r>
              <a:rPr lang="en-GB" dirty="0">
                <a:solidFill>
                  <a:srgbClr val="5B1E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 set on a schedule (weekly, monthly etc)</a:t>
            </a:r>
          </a:p>
        </p:txBody>
      </p:sp>
    </p:spTree>
    <p:extLst>
      <p:ext uri="{BB962C8B-B14F-4D97-AF65-F5344CB8AC3E}">
        <p14:creationId xmlns:p14="http://schemas.microsoft.com/office/powerpoint/2010/main" val="11678371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DA6F87-8B76-4D1C-B87F-43D70CDAB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694" y="299802"/>
            <a:ext cx="8222105" cy="1117835"/>
          </a:xfrm>
        </p:spPr>
        <p:txBody>
          <a:bodyPr/>
          <a:lstStyle/>
          <a:p>
            <a:r>
              <a:rPr lang="en-GB" dirty="0">
                <a:solidFill>
                  <a:srgbClr val="B100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Visualisations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5EAFE5-BF18-4061-9A6E-80AE6613B3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solidFill>
                  <a:srgbClr val="5B1E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Tag bubbles</a:t>
            </a:r>
          </a:p>
          <a:p>
            <a:r>
              <a:rPr lang="en-GB" dirty="0">
                <a:solidFill>
                  <a:srgbClr val="5B1E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Story swarms – criticality and progress</a:t>
            </a:r>
          </a:p>
          <a:p>
            <a:r>
              <a:rPr lang="en-GB" dirty="0">
                <a:solidFill>
                  <a:srgbClr val="5B1E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Lilly pad</a:t>
            </a:r>
          </a:p>
          <a:p>
            <a:r>
              <a:rPr lang="en-GB" dirty="0">
                <a:solidFill>
                  <a:srgbClr val="5B1E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Tag word clouds</a:t>
            </a:r>
          </a:p>
          <a:p>
            <a:r>
              <a:rPr lang="en-GB" dirty="0">
                <a:solidFill>
                  <a:srgbClr val="5B1E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Story word clouds</a:t>
            </a:r>
          </a:p>
          <a:p>
            <a:r>
              <a:rPr lang="en-GB" dirty="0">
                <a:solidFill>
                  <a:srgbClr val="5B1E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Sunburst</a:t>
            </a:r>
          </a:p>
        </p:txBody>
      </p:sp>
    </p:spTree>
    <p:extLst>
      <p:ext uri="{BB962C8B-B14F-4D97-AF65-F5344CB8AC3E}">
        <p14:creationId xmlns:p14="http://schemas.microsoft.com/office/powerpoint/2010/main" val="24206624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map&#10;&#10;Description generated with high confidence">
            <a:hlinkClick r:id="rId2"/>
            <a:extLst>
              <a:ext uri="{FF2B5EF4-FFF2-40B4-BE49-F238E27FC236}">
                <a16:creationId xmlns:a16="http://schemas.microsoft.com/office/drawing/2014/main" id="{7CD038CA-C22E-44C0-BF05-32B2BC29F3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5421"/>
            <a:ext cx="9144000" cy="412715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21AB444-E4E5-4585-A156-F9C4496B4B69}"/>
              </a:ext>
            </a:extLst>
          </p:cNvPr>
          <p:cNvSpPr txBox="1"/>
          <p:nvPr/>
        </p:nvSpPr>
        <p:spPr>
          <a:xfrm>
            <a:off x="395536" y="188640"/>
            <a:ext cx="835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B10059"/>
                </a:solidFill>
              </a:rPr>
              <a:t>Interactive tag bubbles about All stories about Nottinghamshire Healthcare NHS Foundation Trust 2017-2018</a:t>
            </a:r>
          </a:p>
        </p:txBody>
      </p:sp>
    </p:spTree>
    <p:extLst>
      <p:ext uri="{BB962C8B-B14F-4D97-AF65-F5344CB8AC3E}">
        <p14:creationId xmlns:p14="http://schemas.microsoft.com/office/powerpoint/2010/main" val="33431197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E678CDC-B8FA-4D17-A3EF-E1C1A85D37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958"/>
            <a:ext cx="9144000" cy="6658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2338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3B8D7AF-7D25-40AC-BE41-C3E939FD9D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-99392"/>
            <a:ext cx="80707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8471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E94F05-3929-4C21-9457-DA7D301CD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F417FE-B003-43C4-9DEF-74346EE6CC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12F5B4-1ECD-41FC-A01E-58A67C4A81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749" y="0"/>
            <a:ext cx="81025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1183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DDF18C7-95A3-4A37-967A-46FC193778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332656"/>
            <a:ext cx="7703937" cy="5806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1359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ED644622-ECDE-44C9-AC05-EB4E78C526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296" y="620688"/>
            <a:ext cx="8641407" cy="602526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F9492D6-E700-480D-AD30-5403763CE47E}"/>
              </a:ext>
            </a:extLst>
          </p:cNvPr>
          <p:cNvSpPr txBox="1"/>
          <p:nvPr/>
        </p:nvSpPr>
        <p:spPr>
          <a:xfrm>
            <a:off x="35496" y="0"/>
            <a:ext cx="900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B10059"/>
                </a:solidFill>
              </a:rPr>
              <a:t>Use your specific requirements to create a report, e.g. an annual report 2017-2018</a:t>
            </a:r>
          </a:p>
        </p:txBody>
      </p:sp>
    </p:spTree>
    <p:extLst>
      <p:ext uri="{BB962C8B-B14F-4D97-AF65-F5344CB8AC3E}">
        <p14:creationId xmlns:p14="http://schemas.microsoft.com/office/powerpoint/2010/main" val="19681066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ED3D10-BF44-4898-8A2C-5474FF1973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B100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Subscriber tagging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428E52-FA2C-45F4-88F7-3C86A127FF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solidFill>
                  <a:srgbClr val="5B1E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 private, subscription based or public tags to stories</a:t>
            </a:r>
          </a:p>
          <a:p>
            <a:r>
              <a:rPr lang="en-GB" dirty="0">
                <a:solidFill>
                  <a:srgbClr val="5B1E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Subscriber tagging allows for collaborative learning from stories.</a:t>
            </a:r>
          </a:p>
          <a:p>
            <a:endParaRPr lang="en-GB" dirty="0">
              <a:solidFill>
                <a:srgbClr val="5B1E4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GB" sz="2400" dirty="0">
                <a:solidFill>
                  <a:srgbClr val="5B1E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Examples of tags that you could add: CQC domain names, stories that require a further response, names of projects or keeping track of examples you wish to use in meetings, reports, classes or case studies</a:t>
            </a:r>
          </a:p>
        </p:txBody>
      </p:sp>
    </p:spTree>
    <p:extLst>
      <p:ext uri="{BB962C8B-B14F-4D97-AF65-F5344CB8AC3E}">
        <p14:creationId xmlns:p14="http://schemas.microsoft.com/office/powerpoint/2010/main" val="14880143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B86C45D-8759-4A61-9B53-EFC1281995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87" y="276225"/>
            <a:ext cx="9039225" cy="630555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2FE3FAAE-7631-4C73-960E-936279A735E7}"/>
              </a:ext>
            </a:extLst>
          </p:cNvPr>
          <p:cNvSpPr/>
          <p:nvPr/>
        </p:nvSpPr>
        <p:spPr>
          <a:xfrm>
            <a:off x="107504" y="3645024"/>
            <a:ext cx="1296144" cy="504056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B12AA81-B9BE-4A67-BC38-40C18EE692C1}"/>
              </a:ext>
            </a:extLst>
          </p:cNvPr>
          <p:cNvSpPr/>
          <p:nvPr/>
        </p:nvSpPr>
        <p:spPr>
          <a:xfrm>
            <a:off x="107504" y="4089650"/>
            <a:ext cx="1296144" cy="504056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9994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8D4A0B5-1A51-42FB-B513-3DBD09A3A4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245050"/>
            <a:ext cx="4928195" cy="661295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5C6101E7-6C71-40FC-AD77-3845D126ECDB}"/>
              </a:ext>
            </a:extLst>
          </p:cNvPr>
          <p:cNvSpPr/>
          <p:nvPr/>
        </p:nvSpPr>
        <p:spPr>
          <a:xfrm>
            <a:off x="1242859" y="3068960"/>
            <a:ext cx="5688632" cy="2736304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8489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5DABE09-7BFD-4FFC-9C92-31FB3F91ED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54891"/>
            <a:ext cx="9144000" cy="594821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A1C4E92-756E-47CD-9986-CB8F7F8DA0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08644"/>
            <a:ext cx="9144000" cy="6240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051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C209665-2D4F-4114-8957-BD15173E36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059"/>
            <a:ext cx="9144000" cy="6823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1810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4BE84-7D75-4DE7-8E67-2CD647070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>
                <a:solidFill>
                  <a:srgbClr val="5B1E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Digests - keep key staff in the loop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7278FD0-4ECC-4A99-AD9C-3CC190F9B5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417638"/>
            <a:ext cx="3387970" cy="5591795"/>
          </a:xfrm>
        </p:spPr>
      </p:pic>
    </p:spTree>
    <p:extLst>
      <p:ext uri="{BB962C8B-B14F-4D97-AF65-F5344CB8AC3E}">
        <p14:creationId xmlns:p14="http://schemas.microsoft.com/office/powerpoint/2010/main" val="15973674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894E0B3-2E5F-41AC-874E-72A05A9D4C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5766" y="0"/>
            <a:ext cx="52724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0953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3598" y="1659285"/>
            <a:ext cx="723680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5B1E45"/>
                </a:solidFill>
                <a:latin typeface="Calibri" panose="020F0502020204030204" pitchFamily="34" charset="0"/>
              </a:rPr>
              <a:t>We run fortnightly training on all site features.</a:t>
            </a:r>
          </a:p>
          <a:p>
            <a:pPr algn="ctr"/>
            <a:endParaRPr lang="en-GB" sz="3200" dirty="0">
              <a:solidFill>
                <a:srgbClr val="5B1E45"/>
              </a:solidFill>
              <a:latin typeface="Calibri" panose="020F0502020204030204" pitchFamily="34" charset="0"/>
            </a:endParaRPr>
          </a:p>
          <a:p>
            <a:pPr algn="ctr"/>
            <a:r>
              <a:rPr lang="en-GB" sz="3200" dirty="0">
                <a:solidFill>
                  <a:srgbClr val="5B1E45"/>
                </a:solidFill>
                <a:latin typeface="Calibri" panose="020F0502020204030204" pitchFamily="34" charset="0"/>
                <a:hlinkClick r:id="rId2"/>
              </a:rPr>
              <a:t>https://www.careopinion.org.uk/info/how-to-sessions</a:t>
            </a:r>
            <a:r>
              <a:rPr lang="en-GB" sz="3200" dirty="0">
                <a:solidFill>
                  <a:srgbClr val="5B1E45"/>
                </a:solidFill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07704" y="476672"/>
            <a:ext cx="74168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dirty="0">
                <a:solidFill>
                  <a:srgbClr val="B10059"/>
                </a:solidFill>
                <a:latin typeface="Calibri" panose="020F0502020204030204" pitchFamily="34" charset="0"/>
              </a:rPr>
              <a:t>Any questions?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18789"/>
          <a:stretch/>
        </p:blipFill>
        <p:spPr>
          <a:xfrm>
            <a:off x="-1" y="0"/>
            <a:ext cx="9168341" cy="6858000"/>
          </a:xfrm>
          <a:prstGeom prst="rect">
            <a:avLst/>
          </a:prstGeom>
        </p:spPr>
      </p:pic>
      <p:pic>
        <p:nvPicPr>
          <p:cNvPr id="5" name="Graphic 4"/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41188" t="4342" r="-22399" b="-2171"/>
          <a:stretch/>
        </p:blipFill>
        <p:spPr>
          <a:xfrm>
            <a:off x="11215" y="0"/>
            <a:ext cx="12745416" cy="701364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411B45C-8C7B-4FD7-85BA-0E639B2DB6F0}"/>
              </a:ext>
            </a:extLst>
          </p:cNvPr>
          <p:cNvSpPr txBox="1"/>
          <p:nvPr/>
        </p:nvSpPr>
        <p:spPr>
          <a:xfrm>
            <a:off x="6012160" y="3789040"/>
            <a:ext cx="15841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Thank </a:t>
            </a:r>
          </a:p>
          <a:p>
            <a:pPr algn="ctr"/>
            <a:r>
              <a:rPr lang="en-GB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</a:p>
        </p:txBody>
      </p:sp>
    </p:spTree>
    <p:extLst>
      <p:ext uri="{BB962C8B-B14F-4D97-AF65-F5344CB8AC3E}">
        <p14:creationId xmlns:p14="http://schemas.microsoft.com/office/powerpoint/2010/main" val="34717150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2A34A2-84B2-4CE4-9FEB-C57DC1D40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B100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Existing Reports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0AA9BC-5F35-43B4-8632-1AF40ED573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800" b="1" dirty="0">
                <a:solidFill>
                  <a:srgbClr val="5B1E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Story and response listing </a:t>
            </a:r>
          </a:p>
          <a:p>
            <a:pPr marL="0" indent="0">
              <a:buNone/>
            </a:pPr>
            <a:r>
              <a:rPr lang="en-GB" sz="2400" dirty="0">
                <a:solidFill>
                  <a:srgbClr val="5B1E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list of the stories in your search, grouped by the service they are about</a:t>
            </a:r>
          </a:p>
          <a:p>
            <a:pPr marL="0" indent="0">
              <a:buNone/>
            </a:pPr>
            <a:r>
              <a:rPr lang="en-GB" sz="2800" b="1" dirty="0">
                <a:solidFill>
                  <a:srgbClr val="5B1E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Stories in summary </a:t>
            </a:r>
          </a:p>
          <a:p>
            <a:pPr marL="0" indent="0">
              <a:buNone/>
            </a:pPr>
            <a:r>
              <a:rPr lang="en-GB" sz="2800" dirty="0">
                <a:solidFill>
                  <a:srgbClr val="5B1E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summary of the stories in your search, counting stories by time, place, person, service and criticality</a:t>
            </a:r>
          </a:p>
          <a:p>
            <a:pPr marL="0" indent="0">
              <a:buNone/>
            </a:pPr>
            <a:r>
              <a:rPr lang="en-GB" sz="2800" b="1" dirty="0">
                <a:solidFill>
                  <a:srgbClr val="5B1E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Response and story progress </a:t>
            </a:r>
          </a:p>
          <a:p>
            <a:pPr marL="0" indent="0">
              <a:buNone/>
            </a:pPr>
            <a:r>
              <a:rPr lang="en-GB" sz="2800" dirty="0">
                <a:solidFill>
                  <a:srgbClr val="5B1E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summary of responses and changes following the stories in your search</a:t>
            </a:r>
          </a:p>
        </p:txBody>
      </p:sp>
    </p:spTree>
    <p:extLst>
      <p:ext uri="{BB962C8B-B14F-4D97-AF65-F5344CB8AC3E}">
        <p14:creationId xmlns:p14="http://schemas.microsoft.com/office/powerpoint/2010/main" val="19423042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5CC12472-20B6-4D72-90BA-4E5FD971F4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127" y="1261760"/>
            <a:ext cx="6239746" cy="433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4157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8124DA4F-7F4B-412F-92D7-19667105D3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022" y="1561839"/>
            <a:ext cx="6315956" cy="3734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8249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generated with very high confidence">
            <a:extLst>
              <a:ext uri="{FF2B5EF4-FFF2-40B4-BE49-F238E27FC236}">
                <a16:creationId xmlns:a16="http://schemas.microsoft.com/office/drawing/2014/main" id="{EEF1B524-1A95-4A2E-985C-86A188EC0C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337" y="1809524"/>
            <a:ext cx="7173326" cy="3238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3375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EEFA93F-54DC-45A1-A651-C7CE425141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6350" y="990600"/>
            <a:ext cx="65913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1926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6A7C05-589B-4C20-9F2D-C95864804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B100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New reports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8E3EA5-2D56-4738-9134-4BCF849A4C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>
                <a:solidFill>
                  <a:srgbClr val="5B1E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Story listing in a table </a:t>
            </a:r>
          </a:p>
          <a:p>
            <a:pPr marL="0" indent="0">
              <a:buNone/>
            </a:pPr>
            <a:r>
              <a:rPr lang="en-GB" dirty="0">
                <a:solidFill>
                  <a:srgbClr val="5B1E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Table of stories suitable for export to Excel. Includes positive/negative tags, author role and changes.</a:t>
            </a:r>
          </a:p>
          <a:p>
            <a:pPr marL="0" indent="0">
              <a:buNone/>
            </a:pPr>
            <a:r>
              <a:rPr lang="en-GB" b="1" dirty="0">
                <a:solidFill>
                  <a:srgbClr val="5B1E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Opinion authors in summary</a:t>
            </a:r>
          </a:p>
          <a:p>
            <a:pPr marL="0" indent="0">
              <a:buNone/>
            </a:pPr>
            <a:r>
              <a:rPr lang="en-GB" dirty="0">
                <a:solidFill>
                  <a:srgbClr val="5B1E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Summary of information provided by authors, such as role, age, gender, ethnicity and disability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70225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0BBB15A-80CE-4E15-917E-B7A279293D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36712"/>
            <a:ext cx="9144000" cy="3359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018284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1019</TotalTime>
  <Words>380</Words>
  <Application>Microsoft Office PowerPoint</Application>
  <PresentationFormat>On-screen Show (4:3)</PresentationFormat>
  <Paragraphs>63</Paragraphs>
  <Slides>28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1" baseType="lpstr">
      <vt:lpstr>Arial</vt:lpstr>
      <vt:lpstr>Calibri</vt:lpstr>
      <vt:lpstr>Default Design</vt:lpstr>
      <vt:lpstr>PowerPoint Presentation</vt:lpstr>
      <vt:lpstr>PowerPoint Presentation</vt:lpstr>
      <vt:lpstr>Existing Reports</vt:lpstr>
      <vt:lpstr>PowerPoint Presentation</vt:lpstr>
      <vt:lpstr>PowerPoint Presentation</vt:lpstr>
      <vt:lpstr>PowerPoint Presentation</vt:lpstr>
      <vt:lpstr>PowerPoint Presentation</vt:lpstr>
      <vt:lpstr>New reports</vt:lpstr>
      <vt:lpstr>PowerPoint Presentation</vt:lpstr>
      <vt:lpstr>PowerPoint Presentation</vt:lpstr>
      <vt:lpstr>PowerPoint Presentation</vt:lpstr>
      <vt:lpstr>PowerPoint Presentation</vt:lpstr>
      <vt:lpstr>All reports…</vt:lpstr>
      <vt:lpstr>Visualisations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Subscriber tagging</vt:lpstr>
      <vt:lpstr>PowerPoint Presentation</vt:lpstr>
      <vt:lpstr>PowerPoint Presentation</vt:lpstr>
      <vt:lpstr>PowerPoint Presentation</vt:lpstr>
      <vt:lpstr>PowerPoint Presentation</vt:lpstr>
      <vt:lpstr>Digests - keep key staff in the loop</vt:lpstr>
      <vt:lpstr>PowerPoint Presentation</vt:lpstr>
      <vt:lpstr>PowerPoint Presentation</vt:lpstr>
      <vt:lpstr>PowerPoint Presentation</vt:lpstr>
    </vt:vector>
  </TitlesOfParts>
  <Company>Patient Opinion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JamesM</dc:creator>
  <cp:lastModifiedBy>Sarah Ashurst</cp:lastModifiedBy>
  <cp:revision>70</cp:revision>
  <dcterms:created xsi:type="dcterms:W3CDTF">2012-02-08T17:05:39Z</dcterms:created>
  <dcterms:modified xsi:type="dcterms:W3CDTF">2018-11-06T14:52:47Z</dcterms:modified>
</cp:coreProperties>
</file>