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&amp;ehk=2TNgXhb" ContentType="image/jpeg"/>
  <Default Extension="png&amp;ehk=tvYkTtZMyvlvJT0qvPtYIw&amp;r=0&amp;pid=OfficeInsert" ContentType="image/png"/>
  <Default Extension="jpg&amp;ehk=0vfzklvGB25Jm6mvwNhfRw&amp;r=0&amp;pid=OfficeInsert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2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73" r:id="rId11"/>
    <p:sldId id="274" r:id="rId12"/>
    <p:sldId id="275" r:id="rId13"/>
    <p:sldId id="276" r:id="rId1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1E45"/>
    <a:srgbClr val="B10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7" autoAdjust="0"/>
    <p:restoredTop sz="94660"/>
  </p:normalViewPr>
  <p:slideViewPr>
    <p:cSldViewPr>
      <p:cViewPr varScale="1">
        <p:scale>
          <a:sx n="108" d="100"/>
          <a:sy n="108" d="100"/>
        </p:scale>
        <p:origin x="18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C8502A-82E1-4F87-A106-34C1F242F091}" type="datetimeFigureOut">
              <a:rPr lang="en-GB" smtClean="0"/>
              <a:t>31/10/2017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63CE76-C44D-42A7-AA8B-7518B4133A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282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36C3F-36E7-478A-8E9B-46FB54F97AB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7570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DDF3F1-F4D2-481A-8207-15C69F584A4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0241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6AEA4-BD81-4580-9B84-2876BF718FD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8143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D5023-E80D-4A95-9240-8D84CC0C87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8916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D78C8-AD9A-4306-BE67-D7F7494D212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7998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2973F-DFD6-4AB9-B89C-61D5D34493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8324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FC6658-F0E1-4F42-AC88-C759D708BF7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4360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08AC46-7891-41DC-B492-FD9D66EE250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737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7CC72-CEC4-4555-885B-7A20C7B5079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8558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C5114-5483-4ADD-A3C7-9867329A8E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7187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B6542-E48A-44D7-8829-694C22CDD2A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1129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1B17A4D-C423-425D-9DB0-52D43AED162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hefunstons.com/?p=5598" TargetMode="External"/><Relationship Id="rId2" Type="http://schemas.openxmlformats.org/officeDocument/2006/relationships/image" Target="../media/image10.jpg&amp;ehk=2TNgXhb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lightellab.wikispaces.com/Toolbox+for+Fun" TargetMode="External"/><Relationship Id="rId2" Type="http://schemas.openxmlformats.org/officeDocument/2006/relationships/image" Target="../media/image11.png&amp;ehk=tvYkTtZMyvlvJT0qvPtYIw&amp;r=0&amp;pid=OfficeInsert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vehingsburger.blogspot.com/2016/02/just-ask.html" TargetMode="External"/><Relationship Id="rId2" Type="http://schemas.openxmlformats.org/officeDocument/2006/relationships/image" Target="../media/image12.jpg&amp;ehk=0vfzklvGB25Jm6mvwNhfRw&amp;r=0&amp;pid=OfficeInsert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reopinion.org.uk/vis/24jp2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careopinion.org.uk/vis/24jp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s://www.careopinion.org.uk/vis/c8eev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reopinion.org.uk/vis/bk6mk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4C9124D-BD51-4ADF-AFBE-0B40C1042A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263" r="5900" b="28095"/>
          <a:stretch/>
        </p:blipFill>
        <p:spPr>
          <a:xfrm>
            <a:off x="1331640" y="764704"/>
            <a:ext cx="6131781" cy="18722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3284984"/>
            <a:ext cx="6858000" cy="2171576"/>
          </a:xfrm>
        </p:spPr>
        <p:txBody>
          <a:bodyPr/>
          <a:lstStyle/>
          <a:p>
            <a:r>
              <a:rPr lang="en-GB" b="1" dirty="0">
                <a:solidFill>
                  <a:srgbClr val="5B1E4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Visualisations &amp; Reports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A3B0C18-0DCA-46D3-973A-EC23C9EAB5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95260" y="989916"/>
            <a:ext cx="7925549" cy="47994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B8CC5F0-5EFD-4E8A-9874-18A80C6DCE91}"/>
              </a:ext>
            </a:extLst>
          </p:cNvPr>
          <p:cNvSpPr txBox="1"/>
          <p:nvPr/>
        </p:nvSpPr>
        <p:spPr>
          <a:xfrm>
            <a:off x="2347546" y="4034330"/>
            <a:ext cx="2059439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75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1115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5983A50-0BC7-475B-9C3F-B86449B41B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442439" y="2224381"/>
            <a:ext cx="3402512" cy="2993855"/>
          </a:xfrm>
          <a:prstGeom prst="rect">
            <a:avLst/>
          </a:prstGeom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6F4DAAE0-21D4-44B5-84D5-07C2AD201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Care Opinion Platform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DDBA496-A717-4524-8ABF-2CAE5329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212" y="2402314"/>
            <a:ext cx="7886700" cy="3263504"/>
          </a:xfrm>
        </p:spPr>
        <p:txBody>
          <a:bodyPr>
            <a:normAutofit fontScale="92500" lnSpcReduction="20000"/>
          </a:bodyPr>
          <a:lstStyle/>
          <a:p>
            <a:r>
              <a:rPr lang="en-GB" sz="2400" dirty="0"/>
              <a:t>Reporting and Visualisations</a:t>
            </a:r>
          </a:p>
          <a:p>
            <a:r>
              <a:rPr lang="en-GB" sz="2400" dirty="0"/>
              <a:t>Blogging</a:t>
            </a:r>
          </a:p>
          <a:p>
            <a:r>
              <a:rPr lang="en-GB" sz="2400" dirty="0"/>
              <a:t>Digests </a:t>
            </a:r>
          </a:p>
          <a:p>
            <a:r>
              <a:rPr lang="en-GB" sz="2400" dirty="0"/>
              <a:t>Talking Mats </a:t>
            </a:r>
          </a:p>
          <a:p>
            <a:r>
              <a:rPr lang="en-GB" sz="2400" dirty="0"/>
              <a:t>Subscriber Tagging</a:t>
            </a:r>
          </a:p>
          <a:p>
            <a:r>
              <a:rPr lang="en-GB" sz="2400" dirty="0"/>
              <a:t>Smart Alerts</a:t>
            </a:r>
          </a:p>
          <a:p>
            <a:r>
              <a:rPr lang="en-GB" sz="2400" dirty="0"/>
              <a:t>APIs </a:t>
            </a:r>
          </a:p>
          <a:p>
            <a:r>
              <a:rPr lang="en-GB" sz="2400" dirty="0"/>
              <a:t>Materials</a:t>
            </a:r>
          </a:p>
          <a:p>
            <a:r>
              <a:rPr lang="en-GB" sz="2400" dirty="0"/>
              <a:t>Changes Made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4825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35297-A3ED-45AA-9444-E6E4E95C5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761" y="1131094"/>
            <a:ext cx="7785589" cy="807610"/>
          </a:xfrm>
        </p:spPr>
        <p:txBody>
          <a:bodyPr/>
          <a:lstStyle/>
          <a:p>
            <a:r>
              <a:rPr lang="en-GB" dirty="0"/>
              <a:t>Realising the Benefits of Care Opinion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AF266-37C9-4798-B111-0ADA4FCE2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Changing Staff Culture</a:t>
            </a:r>
          </a:p>
          <a:p>
            <a:r>
              <a:rPr lang="en-GB" dirty="0"/>
              <a:t>Improving Morale</a:t>
            </a:r>
          </a:p>
          <a:p>
            <a:r>
              <a:rPr lang="en-GB" dirty="0"/>
              <a:t>Service and Quality Improvement</a:t>
            </a:r>
          </a:p>
          <a:p>
            <a:r>
              <a:rPr lang="en-GB" dirty="0"/>
              <a:t>Engaging with full range of service users, patients and carers</a:t>
            </a:r>
          </a:p>
          <a:p>
            <a:r>
              <a:rPr lang="en-GB" dirty="0"/>
              <a:t>Sharing engagement with commissioners, </a:t>
            </a:r>
            <a:r>
              <a:rPr lang="en-GB" dirty="0" err="1"/>
              <a:t>Healthwatch</a:t>
            </a:r>
            <a:r>
              <a:rPr lang="en-GB" dirty="0"/>
              <a:t> and other stakeholders</a:t>
            </a:r>
          </a:p>
          <a:p>
            <a:r>
              <a:rPr lang="en-GB" dirty="0"/>
              <a:t>Social Media</a:t>
            </a:r>
          </a:p>
          <a:p>
            <a:r>
              <a:rPr lang="en-GB" dirty="0"/>
              <a:t>Sharing practice across Trusts and Services</a:t>
            </a:r>
          </a:p>
          <a:p>
            <a:r>
              <a:rPr lang="en-GB" dirty="0"/>
              <a:t>Care Pathways and Integrated Care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2844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7E7C45E-A709-46CC-AEFC-8C85B52CD1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87954" y="1271252"/>
            <a:ext cx="6877878" cy="429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828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6600" dirty="0">
                <a:solidFill>
                  <a:srgbClr val="5B1E4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are Visualisations and why are they helpful?</a:t>
            </a:r>
          </a:p>
        </p:txBody>
      </p:sp>
    </p:spTree>
    <p:extLst>
      <p:ext uri="{BB962C8B-B14F-4D97-AF65-F5344CB8AC3E}">
        <p14:creationId xmlns:p14="http://schemas.microsoft.com/office/powerpoint/2010/main" val="2661141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37DE3ED-54DE-4B0B-91CC-71EC0049D7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655" y="0"/>
            <a:ext cx="20826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149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B4FD020-4B13-47E9-AFE8-9A9BE4FAF4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92" y="1556792"/>
            <a:ext cx="9018240" cy="50419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2CE8AD8-1A9B-439A-A587-16EE33C396B9}"/>
              </a:ext>
            </a:extLst>
          </p:cNvPr>
          <p:cNvSpPr txBox="1"/>
          <p:nvPr/>
        </p:nvSpPr>
        <p:spPr>
          <a:xfrm>
            <a:off x="94192" y="404664"/>
            <a:ext cx="8892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5B1E45"/>
                </a:solidFill>
                <a:hlinkClick r:id="rId3"/>
              </a:rPr>
              <a:t>The search produces this visualisation</a:t>
            </a:r>
            <a:endParaRPr lang="en-GB" sz="4000" dirty="0">
              <a:solidFill>
                <a:srgbClr val="5B1E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5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DB2507F-5E2A-41BB-A32E-547A2BA164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739" y="0"/>
            <a:ext cx="75445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523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2"/>
            <a:extLst>
              <a:ext uri="{FF2B5EF4-FFF2-40B4-BE49-F238E27FC236}">
                <a16:creationId xmlns:a16="http://schemas.microsoft.com/office/drawing/2014/main" id="{F5BA9BA1-10B1-4E4A-9134-6F364DB635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124744"/>
            <a:ext cx="6444208" cy="278758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ED5CDB2-0639-4091-A66C-7B3749AA460B}"/>
              </a:ext>
            </a:extLst>
          </p:cNvPr>
          <p:cNvSpPr txBox="1"/>
          <p:nvPr/>
        </p:nvSpPr>
        <p:spPr>
          <a:xfrm>
            <a:off x="467544" y="-4695"/>
            <a:ext cx="85689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5B1E45"/>
                </a:solidFill>
              </a:rPr>
              <a:t>These visualisations give you a:</a:t>
            </a:r>
            <a:br>
              <a:rPr lang="en-GB" dirty="0">
                <a:solidFill>
                  <a:srgbClr val="5B1E45"/>
                </a:solidFill>
              </a:rPr>
            </a:br>
            <a:r>
              <a:rPr lang="en-GB" dirty="0">
                <a:solidFill>
                  <a:srgbClr val="5B1E45"/>
                </a:solidFill>
              </a:rPr>
              <a:t>- fast and easy overview of what’s going well &amp;…</a:t>
            </a:r>
            <a:br>
              <a:rPr lang="en-GB" dirty="0">
                <a:solidFill>
                  <a:srgbClr val="5B1E45"/>
                </a:solidFill>
              </a:rPr>
            </a:br>
            <a:r>
              <a:rPr lang="en-GB" dirty="0">
                <a:solidFill>
                  <a:srgbClr val="5B1E45"/>
                </a:solidFill>
              </a:rPr>
              <a:t>- what could be improved</a:t>
            </a:r>
            <a:br>
              <a:rPr lang="en-GB" dirty="0">
                <a:solidFill>
                  <a:srgbClr val="5B1E45"/>
                </a:solidFill>
              </a:rPr>
            </a:br>
            <a:r>
              <a:rPr lang="en-GB" dirty="0">
                <a:solidFill>
                  <a:srgbClr val="5B1E45"/>
                </a:solidFill>
              </a:rPr>
              <a:t>- great for meetings</a:t>
            </a:r>
            <a:br>
              <a:rPr lang="en-GB" dirty="0">
                <a:solidFill>
                  <a:srgbClr val="5B1E45"/>
                </a:solidFill>
              </a:rPr>
            </a:br>
            <a:r>
              <a:rPr lang="en-GB" dirty="0">
                <a:solidFill>
                  <a:srgbClr val="5B1E45"/>
                </a:solidFill>
              </a:rPr>
              <a:t>- comparing and contrasting over time</a:t>
            </a:r>
          </a:p>
        </p:txBody>
      </p:sp>
      <p:pic>
        <p:nvPicPr>
          <p:cNvPr id="8" name="Picture 7">
            <a:hlinkClick r:id="rId4"/>
            <a:extLst>
              <a:ext uri="{FF2B5EF4-FFF2-40B4-BE49-F238E27FC236}">
                <a16:creationId xmlns:a16="http://schemas.microsoft.com/office/drawing/2014/main" id="{D3581B75-A6C8-4227-A6A2-C2B20FD2D0B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684" y="3912331"/>
            <a:ext cx="6408712" cy="278750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A33B4FA-D1F1-48B3-9361-9EC794DA26E8}"/>
              </a:ext>
            </a:extLst>
          </p:cNvPr>
          <p:cNvSpPr txBox="1"/>
          <p:nvPr/>
        </p:nvSpPr>
        <p:spPr>
          <a:xfrm>
            <a:off x="7627397" y="1916832"/>
            <a:ext cx="140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5B1E45"/>
                </a:solidFill>
              </a:rPr>
              <a:t>2016-2017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DD42157-4E21-4E26-B43B-AB645D85D38F}"/>
              </a:ext>
            </a:extLst>
          </p:cNvPr>
          <p:cNvSpPr/>
          <p:nvPr/>
        </p:nvSpPr>
        <p:spPr>
          <a:xfrm>
            <a:off x="7748964" y="4890887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5B1E45"/>
                </a:solidFill>
              </a:rPr>
              <a:t>2015-2016</a:t>
            </a:r>
          </a:p>
        </p:txBody>
      </p:sp>
    </p:spTree>
    <p:extLst>
      <p:ext uri="{BB962C8B-B14F-4D97-AF65-F5344CB8AC3E}">
        <p14:creationId xmlns:p14="http://schemas.microsoft.com/office/powerpoint/2010/main" val="3545813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6FCD76C-868E-4707-B266-7468270348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067" y="1600200"/>
            <a:ext cx="6833737" cy="4925144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AD2E738-4A8F-428C-A02D-5565A512144F}"/>
              </a:ext>
            </a:extLst>
          </p:cNvPr>
          <p:cNvSpPr txBox="1"/>
          <p:nvPr/>
        </p:nvSpPr>
        <p:spPr>
          <a:xfrm>
            <a:off x="1432067" y="188640"/>
            <a:ext cx="6833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5B1E45"/>
                </a:solidFill>
                <a:hlinkClick r:id="rId3"/>
              </a:rPr>
              <a:t>Story Swarm </a:t>
            </a:r>
            <a:endParaRPr lang="en-GB" dirty="0">
              <a:solidFill>
                <a:srgbClr val="5B1E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074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7C51EDC-E023-49C3-A967-1CD71EDF20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890" y="1123628"/>
            <a:ext cx="6954220" cy="4610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785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53FE078-BBB4-4531-8F34-E52883A8A5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052736"/>
            <a:ext cx="7167571" cy="5145435"/>
          </a:xfrm>
        </p:spPr>
      </p:pic>
    </p:spTree>
    <p:extLst>
      <p:ext uri="{BB962C8B-B14F-4D97-AF65-F5344CB8AC3E}">
        <p14:creationId xmlns:p14="http://schemas.microsoft.com/office/powerpoint/2010/main" val="116016239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94</Words>
  <Application>Microsoft Office PowerPoint</Application>
  <PresentationFormat>On-screen Show (4:3)</PresentationFormat>
  <Paragraphs>29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Default Design</vt:lpstr>
      <vt:lpstr>Visualisations &amp; Reports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Care Opinion Platform </vt:lpstr>
      <vt:lpstr>Realising the Benefits of Care Opinion</vt:lpstr>
      <vt:lpstr>PowerPoint Presentation</vt:lpstr>
    </vt:vector>
  </TitlesOfParts>
  <Company>Patient Opinion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JamesM</dc:creator>
  <cp:lastModifiedBy>Cally Bowman</cp:lastModifiedBy>
  <cp:revision>38</cp:revision>
  <dcterms:created xsi:type="dcterms:W3CDTF">2012-02-08T17:05:39Z</dcterms:created>
  <dcterms:modified xsi:type="dcterms:W3CDTF">2017-10-31T12:41:19Z</dcterms:modified>
</cp:coreProperties>
</file>